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65" r:id="rId2"/>
    <p:sldId id="272" r:id="rId3"/>
    <p:sldId id="257" r:id="rId4"/>
    <p:sldId id="259" r:id="rId5"/>
    <p:sldId id="274" r:id="rId6"/>
    <p:sldId id="273" r:id="rId7"/>
    <p:sldId id="268" r:id="rId8"/>
    <p:sldId id="269" r:id="rId9"/>
    <p:sldId id="267" r:id="rId10"/>
    <p:sldId id="270" r:id="rId11"/>
    <p:sldId id="266" r:id="rId12"/>
    <p:sldId id="275" r:id="rId13"/>
    <p:sldId id="278" r:id="rId14"/>
    <p:sldId id="276" r:id="rId15"/>
    <p:sldId id="277" r:id="rId16"/>
    <p:sldId id="279" r:id="rId17"/>
    <p:sldId id="283" r:id="rId18"/>
    <p:sldId id="262" r:id="rId19"/>
    <p:sldId id="263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66FFCC"/>
    <a:srgbClr val="33CCFF"/>
    <a:srgbClr val="003399"/>
    <a:srgbClr val="FF0066"/>
    <a:srgbClr val="6C14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C9FD60-A620-4CE1-A69A-2E0937CB0050}" type="datetimeFigureOut">
              <a:rPr lang="ru-RU" smtClean="0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E3DA17-8FAE-48AE-A207-C817079BD3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5A2217-FA96-426D-805E-1D19E7D0BF9B}" type="datetimeFigureOut">
              <a:rPr lang="ru-RU" smtClean="0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D9CD4-9024-4563-B757-B4A397F416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0870EC-D6AF-4827-BBE3-1A01B625197A}" type="datetimeFigureOut">
              <a:rPr lang="ru-RU" smtClean="0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4151B-EAAD-40CD-8E4C-4AD05B6BA2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B8BE1B-26E2-489F-A7A6-3350DFE24C13}" type="datetimeFigureOut">
              <a:rPr lang="ru-RU" smtClean="0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53F3A-EF51-46D7-8706-E676905DA7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F6DA64-0765-4670-BEEC-6FBA5AADC0AA}" type="datetimeFigureOut">
              <a:rPr lang="ru-RU" smtClean="0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15CAF36E-6D74-4BE4-A348-B552CB1664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EA8230-4669-4672-973E-12E41C281437}" type="datetimeFigureOut">
              <a:rPr lang="ru-RU" smtClean="0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01C363-2048-4A5A-8BF5-207634605E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0794A-ACA0-42F2-8FA8-1431A06E9CBD}" type="datetimeFigureOut">
              <a:rPr lang="ru-RU" smtClean="0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5F00C-1579-4A0E-B865-89CC48CECB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7FCF5B-0DFC-49F7-9FDF-641A15BD109A}" type="datetimeFigureOut">
              <a:rPr lang="ru-RU" smtClean="0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F2135-8F84-4888-9ACD-4AF02DF841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D2C0A0-50CB-45D8-A980-14CA7DD0DC5A}" type="datetimeFigureOut">
              <a:rPr lang="ru-RU" smtClean="0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D2EB9-402B-4482-A235-9606CFDBEB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A3ABD5-D35F-4535-B635-45C060A75CAA}" type="datetimeFigureOut">
              <a:rPr lang="ru-RU" smtClean="0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E41B2-5C73-432E-8D7A-BA31257E76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1A0037-50E4-4FC2-8CEF-EC4119ACB686}" type="datetimeFigureOut">
              <a:rPr lang="ru-RU" smtClean="0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B6EE4-2B3A-4E13-B3C1-02B18739E9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D8E23308-A9F4-44AE-8C26-6C9DC3EE6D28}" type="datetimeFigureOut">
              <a:rPr lang="ru-RU" smtClean="0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E8F8788-4CD3-4491-AD3F-86552C2F89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457200"/>
            <a:ext cx="8964488" cy="1315616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2400" cap="none" dirty="0" smtClean="0">
                <a:solidFill>
                  <a:schemeClr val="tx1">
                    <a:lumMod val="95000"/>
                  </a:schemeClr>
                </a:solidFill>
                <a:effectLst/>
              </a:rPr>
              <a:t>Муниципальное общеобразовательное учреждение </a:t>
            </a:r>
            <a:br>
              <a:rPr lang="ru-RU" sz="2400" cap="none" dirty="0" smtClean="0">
                <a:solidFill>
                  <a:schemeClr val="tx1">
                    <a:lumMod val="95000"/>
                  </a:schemeClr>
                </a:solidFill>
                <a:effectLst/>
              </a:rPr>
            </a:br>
            <a:r>
              <a:rPr lang="ru-RU" sz="2400" cap="none" dirty="0" smtClean="0">
                <a:solidFill>
                  <a:schemeClr val="tx1">
                    <a:lumMod val="95000"/>
                  </a:schemeClr>
                </a:solidFill>
                <a:effectLst/>
              </a:rPr>
              <a:t>«Средняя общеобразовательная школа №35»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>
          <a:xfrm>
            <a:off x="0" y="2204864"/>
            <a:ext cx="8532813" cy="2880319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Обобщающий урок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 теме «Имя числительное»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6 классе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«Путешествуя по Саранску…»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endParaRPr lang="ru-RU" sz="4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644008" y="5085184"/>
            <a:ext cx="44999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ПОДГОТОВИЛА:</a:t>
            </a:r>
          </a:p>
          <a:p>
            <a:pPr>
              <a:spcBef>
                <a:spcPct val="50000"/>
              </a:spcBef>
            </a:pPr>
            <a:r>
              <a:rPr lang="ru-RU" b="1" dirty="0" smtClean="0"/>
              <a:t> у</a:t>
            </a:r>
            <a:r>
              <a:rPr lang="ru-RU" dirty="0" smtClean="0"/>
              <a:t>читель </a:t>
            </a:r>
            <a:r>
              <a:rPr lang="ru-RU" dirty="0"/>
              <a:t>русского языка и </a:t>
            </a:r>
            <a:r>
              <a:rPr lang="ru-RU" dirty="0" smtClean="0"/>
              <a:t>литературы</a:t>
            </a:r>
          </a:p>
          <a:p>
            <a:pPr>
              <a:spcBef>
                <a:spcPct val="50000"/>
              </a:spcBef>
            </a:pPr>
            <a:r>
              <a:rPr lang="ru-RU" dirty="0" smtClean="0"/>
              <a:t>Вишнякова Александра Владимировна</a:t>
            </a:r>
            <a:endParaRPr lang="ru-RU" dirty="0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140200" y="616585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2013 </a:t>
            </a:r>
            <a:r>
              <a:rPr lang="ru-RU" dirty="0"/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712968" cy="115212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66FFFF"/>
                </a:solidFill>
              </a:rPr>
              <a:t>А вокзал наш красив!</a:t>
            </a:r>
            <a:endParaRPr lang="ru-RU" sz="4000" i="1" dirty="0">
              <a:solidFill>
                <a:srgbClr val="66FF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3861048"/>
            <a:ext cx="6264696" cy="28083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Сателлит\Desktop\К уроку\вокзал!!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28800"/>
            <a:ext cx="7620000" cy="49685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ателлит\Desktop\К уроку\Крае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94254" cy="3306421"/>
          </a:xfrm>
          <a:prstGeom prst="rect">
            <a:avLst/>
          </a:prstGeom>
          <a:noFill/>
        </p:spPr>
      </p:pic>
      <p:pic>
        <p:nvPicPr>
          <p:cNvPr id="2051" name="Picture 3" descr="C:\Users\Сателлит\Desktop\К уроку\эрз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3996080" cy="3429000"/>
          </a:xfrm>
          <a:prstGeom prst="rect">
            <a:avLst/>
          </a:prstGeom>
          <a:noFill/>
        </p:spPr>
      </p:pic>
      <p:pic>
        <p:nvPicPr>
          <p:cNvPr id="2052" name="Picture 4" descr="C:\Users\Сателлит\Desktop\К уроку\нац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5862" y="0"/>
            <a:ext cx="5118138" cy="3211562"/>
          </a:xfrm>
          <a:prstGeom prst="rect">
            <a:avLst/>
          </a:prstGeom>
          <a:noFill/>
        </p:spPr>
      </p:pic>
      <p:pic>
        <p:nvPicPr>
          <p:cNvPr id="2053" name="Picture 5" descr="C:\Users\Сателлит\Desktop\К уроку\мемори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20886" y="3311475"/>
            <a:ext cx="5323114" cy="35465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332656"/>
            <a:ext cx="8964488" cy="6525344"/>
          </a:xfrm>
        </p:spPr>
        <p:txBody>
          <a:bodyPr>
            <a:normAutofit fontScale="92500" lnSpcReduction="20000"/>
          </a:bodyPr>
          <a:lstStyle/>
          <a:p>
            <a:pPr marL="651510" lvl="0" indent="-514350">
              <a:buFont typeface="+mj-lt"/>
              <a:buAutoNum type="arabicPeriod"/>
            </a:pPr>
            <a:r>
              <a:rPr lang="ru-RU" i="1" dirty="0" smtClean="0"/>
              <a:t>Мордовский республиканский краеведческий музей ведет свою историю с 1918 г…</a:t>
            </a:r>
            <a:endParaRPr lang="ru-RU" dirty="0" smtClean="0"/>
          </a:p>
          <a:p>
            <a:pPr marL="651510" lvl="0" indent="-514350">
              <a:buFont typeface="+mj-lt"/>
              <a:buAutoNum type="arabicPeriod"/>
            </a:pPr>
            <a:r>
              <a:rPr lang="ru-RU" i="1" dirty="0" smtClean="0"/>
              <a:t>В его залах находится свыше 120 старинных книг прошлых веков.</a:t>
            </a:r>
            <a:endParaRPr lang="ru-RU" dirty="0" smtClean="0"/>
          </a:p>
          <a:p>
            <a:pPr marL="651510" lvl="0" indent="-514350">
              <a:buFont typeface="+mj-lt"/>
              <a:buAutoNum type="arabicPeriod"/>
            </a:pPr>
            <a:r>
              <a:rPr lang="ru-RU" i="1" dirty="0" smtClean="0"/>
              <a:t>Наряду с государственными музеями насчитывается около 100 музеев на общественных началах.</a:t>
            </a:r>
            <a:endParaRPr lang="ru-RU" dirty="0" smtClean="0"/>
          </a:p>
          <a:p>
            <a:pPr marL="651510" lvl="0" indent="-514350">
              <a:buFont typeface="+mj-lt"/>
              <a:buAutoNum type="arabicPeriod"/>
            </a:pPr>
            <a:r>
              <a:rPr lang="ru-RU" i="1" dirty="0" smtClean="0"/>
              <a:t>Трем из них присвоен статус «Народный музей».</a:t>
            </a:r>
            <a:endParaRPr lang="ru-RU" dirty="0" smtClean="0"/>
          </a:p>
          <a:p>
            <a:pPr marL="651510" lvl="0" indent="-514350">
              <a:buFont typeface="+mj-lt"/>
              <a:buAutoNum type="arabicPeriod"/>
            </a:pPr>
            <a:r>
              <a:rPr lang="ru-RU" i="1" dirty="0" smtClean="0"/>
              <a:t>В 36 школе города Саранска располагается музей 1505 </a:t>
            </a:r>
            <a:r>
              <a:rPr lang="ru-RU" i="1" dirty="0" err="1" smtClean="0"/>
              <a:t>Сегедского</a:t>
            </a:r>
            <a:r>
              <a:rPr lang="ru-RU" i="1" dirty="0" smtClean="0"/>
              <a:t> Краснознаменного орденов Александра Невского и Александра Суворова </a:t>
            </a:r>
            <a:r>
              <a:rPr lang="en-US" i="1" dirty="0" smtClean="0"/>
              <a:t>III </a:t>
            </a:r>
            <a:r>
              <a:rPr lang="ru-RU" i="1" dirty="0" smtClean="0"/>
              <a:t>степени гвардейского самоходно-артиллерийского полка.</a:t>
            </a:r>
            <a:endParaRPr lang="ru-RU" dirty="0" smtClean="0"/>
          </a:p>
          <a:p>
            <a:pPr marL="651510" lvl="0" indent="-514350">
              <a:buFont typeface="+mj-lt"/>
              <a:buAutoNum type="arabicPeriod"/>
            </a:pPr>
            <a:r>
              <a:rPr lang="ru-RU" i="1" dirty="0" smtClean="0"/>
              <a:t>Самый первый школьный музей был открыт в бывшей 14 школе города Саранска.</a:t>
            </a:r>
            <a:endParaRPr lang="ru-RU" dirty="0" smtClean="0"/>
          </a:p>
          <a:p>
            <a:pPr marL="651510" lvl="0" indent="-514350">
              <a:buFont typeface="+mj-lt"/>
              <a:buAutoNum type="arabicPeriod"/>
            </a:pPr>
            <a:r>
              <a:rPr lang="ru-RU" i="1" dirty="0" smtClean="0"/>
              <a:t>Он посвящен военному кинооператору </a:t>
            </a:r>
            <a:r>
              <a:rPr lang="ru-RU" i="1" dirty="0" err="1" smtClean="0"/>
              <a:t>В.А.Сущинскому</a:t>
            </a:r>
            <a:r>
              <a:rPr lang="ru-RU" i="1" dirty="0" smtClean="0"/>
              <a:t>, погибшему в 1945 г..в боях за польский город </a:t>
            </a:r>
            <a:r>
              <a:rPr lang="ru-RU" i="1" dirty="0" err="1" smtClean="0"/>
              <a:t>Бреслау</a:t>
            </a:r>
            <a:r>
              <a:rPr lang="ru-RU" i="1" dirty="0" smtClean="0"/>
              <a:t>.</a:t>
            </a:r>
            <a:endParaRPr lang="ru-RU" dirty="0" smtClean="0"/>
          </a:p>
          <a:p>
            <a:pPr marL="651510" lvl="0" indent="-514350">
              <a:buFont typeface="+mj-lt"/>
              <a:buAutoNum type="arabicPeriod"/>
            </a:pPr>
            <a:r>
              <a:rPr lang="ru-RU" i="1" dirty="0" smtClean="0"/>
              <a:t>В университете действует 11 музеев различной направленности.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2088232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i="1" dirty="0" smtClean="0">
                <a:solidFill>
                  <a:schemeClr val="tx1"/>
                </a:solidFill>
              </a:rPr>
              <a:t>КОЛИЧЕСТВЕННЫЕ :  </a:t>
            </a:r>
            <a:br>
              <a:rPr lang="ru-RU" sz="4400" i="1" dirty="0" smtClean="0">
                <a:solidFill>
                  <a:schemeClr val="tx1"/>
                </a:solidFill>
              </a:rPr>
            </a:br>
            <a:r>
              <a:rPr lang="ru-RU" sz="6700" i="1" dirty="0" smtClean="0">
                <a:solidFill>
                  <a:srgbClr val="FF0000"/>
                </a:solidFill>
              </a:rPr>
              <a:t>2, 3, 4, 8</a:t>
            </a:r>
            <a:r>
              <a:rPr lang="ru-RU" sz="6700" i="1" dirty="0" smtClean="0">
                <a:solidFill>
                  <a:schemeClr val="tx1"/>
                </a:solidFill>
              </a:rPr>
              <a:t> </a:t>
            </a:r>
            <a:r>
              <a:rPr lang="ru-RU" sz="4400" i="1" dirty="0" smtClean="0">
                <a:solidFill>
                  <a:schemeClr val="tx1"/>
                </a:solidFill>
              </a:rPr>
              <a:t/>
            </a:r>
            <a:br>
              <a:rPr lang="ru-RU" sz="4400" i="1" dirty="0" smtClean="0">
                <a:solidFill>
                  <a:schemeClr val="tx1"/>
                </a:solidFill>
              </a:rPr>
            </a:br>
            <a:r>
              <a:rPr lang="ru-RU" sz="4400" i="1" dirty="0" smtClean="0">
                <a:solidFill>
                  <a:schemeClr val="tx1"/>
                </a:solidFill>
              </a:rPr>
              <a:t>                </a:t>
            </a:r>
            <a:br>
              <a:rPr lang="ru-RU" sz="4400" i="1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2016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latin typeface="+mj-lt"/>
              </a:rPr>
              <a:t>ПОРЯДКОВЫЕ:</a:t>
            </a:r>
          </a:p>
          <a:p>
            <a:pPr>
              <a:buNone/>
            </a:pPr>
            <a:r>
              <a:rPr lang="ru-RU" sz="6000" b="1" i="1" dirty="0" smtClean="0">
                <a:solidFill>
                  <a:srgbClr val="FF0000"/>
                </a:solidFill>
                <a:latin typeface="+mj-lt"/>
              </a:rPr>
              <a:t>1, 5, 6, 7</a:t>
            </a:r>
            <a:endParaRPr lang="ru-RU" sz="6000" b="1" i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ателлит\Desktop\К уроку\вид на площад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7697757" cy="4968552"/>
          </a:xfrm>
          <a:prstGeom prst="rect">
            <a:avLst/>
          </a:prstGeom>
          <a:noFill/>
        </p:spPr>
      </p:pic>
      <p:pic>
        <p:nvPicPr>
          <p:cNvPr id="4100" name="Picture 4" descr="C:\Users\Сателлит\Desktop\К уроку\спр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92696"/>
            <a:ext cx="7872875" cy="5760640"/>
          </a:xfrm>
          <a:prstGeom prst="rect">
            <a:avLst/>
          </a:prstGeom>
          <a:noFill/>
        </p:spPr>
      </p:pic>
      <p:pic>
        <p:nvPicPr>
          <p:cNvPr id="4101" name="Picture 5" descr="C:\Users\Сателлит\Desktop\К уроку\стар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71500"/>
            <a:ext cx="8064896" cy="5953844"/>
          </a:xfrm>
          <a:prstGeom prst="rect">
            <a:avLst/>
          </a:prstGeom>
          <a:noFill/>
        </p:spPr>
      </p:pic>
      <p:pic>
        <p:nvPicPr>
          <p:cNvPr id="4102" name="Picture 6" descr="C:\Users\Сателлит\Desktop\К уроку\тат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32656"/>
            <a:ext cx="8136904" cy="6192688"/>
          </a:xfrm>
          <a:prstGeom prst="rect">
            <a:avLst/>
          </a:prstGeom>
          <a:noFill/>
        </p:spPr>
      </p:pic>
      <p:pic>
        <p:nvPicPr>
          <p:cNvPr id="4103" name="Picture 7" descr="C:\Users\Сателлит\Desktop\К уроку\Хра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-27385"/>
            <a:ext cx="8568951" cy="6855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ателлит\Desktop\К уроку\наш хра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5123" name="Picture 3" descr="C:\Users\Сателлит\Desktop\К уроку\университ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809875"/>
            <a:ext cx="6096000" cy="4048125"/>
          </a:xfrm>
          <a:prstGeom prst="rect">
            <a:avLst/>
          </a:prstGeom>
          <a:noFill/>
        </p:spPr>
      </p:pic>
      <p:pic>
        <p:nvPicPr>
          <p:cNvPr id="5124" name="Picture 4" descr="C:\Users\Сателлит\Desktop\К уроку\ночной Саранс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95300"/>
            <a:ext cx="7992888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Сателлит\Desktop\К уроку\памятник семь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13726" cy="691073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5761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8" name="Picture 4" descr="C:\Users\Сателлит\Desktop\К уроку\малыш в капуст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6FFFF"/>
                </a:solidFill>
              </a:rPr>
              <a:t>СТАТИСТИКА УТВЕРЖДАЕТ:</a:t>
            </a:r>
            <a:endParaRPr lang="ru-RU" dirty="0">
              <a:solidFill>
                <a:srgbClr val="66FF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000" dirty="0" smtClean="0"/>
              <a:t>За прошедший год в городе родились 3973 ребенка. </a:t>
            </a:r>
          </a:p>
          <a:p>
            <a:pPr lvl="0"/>
            <a:r>
              <a:rPr lang="ru-RU" sz="4000" dirty="0" smtClean="0"/>
              <a:t>Из них 2016 мальчиков и 1957 девочек.</a:t>
            </a:r>
          </a:p>
          <a:p>
            <a:pPr lvl="0"/>
            <a:r>
              <a:rPr lang="ru-RU" sz="4000" dirty="0" smtClean="0"/>
              <a:t>За январь этого года уже появилось на свет 340 детей, среди них 4 двойни.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гостях у собирательных числительных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1115616" y="1571624"/>
            <a:ext cx="5544616" cy="5286375"/>
          </a:xfrm>
        </p:spPr>
        <p:txBody>
          <a:bodyPr numCol="2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/>
              <a:t>2 (женщины)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3 (котёнок);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4 (ножниц);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6 (ребят);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2 (мужчина);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3 (брюки);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7 (волчонок);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3 (ложка)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7956376" y="1600200"/>
            <a:ext cx="730424" cy="4525963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66FFFF"/>
                </a:solidFill>
              </a:rPr>
              <a:t>Исправь ошибки!</a:t>
            </a:r>
            <a:endParaRPr lang="ru-RU" i="1" dirty="0">
              <a:solidFill>
                <a:srgbClr val="66FFFF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5446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4000" b="1" dirty="0" smtClean="0"/>
              <a:t>В городе больше девяносто музеев.</a:t>
            </a:r>
          </a:p>
          <a:p>
            <a:pPr>
              <a:buFont typeface="Wingdings" pitchFamily="2" charset="2"/>
              <a:buChar char="q"/>
            </a:pPr>
            <a:r>
              <a:rPr lang="ru-RU" sz="4000" b="1" dirty="0" smtClean="0"/>
              <a:t>В городе более сорок школ.</a:t>
            </a:r>
          </a:p>
          <a:p>
            <a:pPr>
              <a:buFont typeface="Wingdings" pitchFamily="2" charset="2"/>
              <a:buChar char="q"/>
            </a:pPr>
            <a:r>
              <a:rPr lang="ru-RU" sz="4000" b="1" dirty="0" smtClean="0"/>
              <a:t>По обоим сторонам улицы построены новые тротуары.</a:t>
            </a:r>
          </a:p>
          <a:p>
            <a:pPr>
              <a:buFont typeface="Wingdings" pitchFamily="2" charset="2"/>
              <a:buChar char="q"/>
            </a:pPr>
            <a:r>
              <a:rPr lang="ru-RU" sz="4000" b="1" dirty="0" smtClean="0"/>
              <a:t>Двое выпускниц нашей школы занимали первые места в соревнованиях по спортивной ходьбе.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1" cy="6858000"/>
          </a:xfrm>
        </p:spPr>
        <p:txBody>
          <a:bodyPr>
            <a:noAutofit/>
          </a:bodyPr>
          <a:lstStyle/>
          <a:p>
            <a:pPr lvl="0" algn="ctr"/>
            <a:r>
              <a:rPr lang="ru-RU" sz="2800" b="1" u="sng" dirty="0" smtClean="0"/>
              <a:t>Цели и задачи урока:</a:t>
            </a:r>
            <a:endParaRPr lang="ru-RU" sz="2800" dirty="0" smtClean="0"/>
          </a:p>
          <a:p>
            <a:pPr lvl="0" algn="l">
              <a:buFont typeface="Arial" pitchFamily="34" charset="0"/>
              <a:buChar char="•"/>
            </a:pPr>
            <a:r>
              <a:rPr lang="ru-RU" sz="3200" dirty="0" smtClean="0"/>
              <a:t>закрепить  навык определения разрядов и групп числительных, совершенствовать умения отличать имена числительные от других частей речи;</a:t>
            </a:r>
          </a:p>
          <a:p>
            <a:pPr lvl="0" algn="l">
              <a:buFont typeface="Arial" pitchFamily="34" charset="0"/>
              <a:buChar char="•"/>
            </a:pPr>
            <a:endParaRPr lang="ru-RU" sz="3200" dirty="0" smtClean="0"/>
          </a:p>
          <a:p>
            <a:pPr lvl="0" algn="l">
              <a:buFont typeface="Arial" pitchFamily="34" charset="0"/>
              <a:buChar char="•"/>
            </a:pPr>
            <a:r>
              <a:rPr lang="ru-RU" sz="3200" dirty="0" smtClean="0"/>
              <a:t>развивать умения употреблять числительные в речи, обогащать словарный запас;</a:t>
            </a:r>
          </a:p>
          <a:p>
            <a:pPr lvl="0" algn="l">
              <a:buFont typeface="Arial" pitchFamily="34" charset="0"/>
              <a:buChar char="•"/>
            </a:pPr>
            <a:endParaRPr lang="ru-RU" sz="3200" dirty="0" smtClean="0"/>
          </a:p>
          <a:p>
            <a:pPr lvl="0" algn="l">
              <a:buFont typeface="Arial" pitchFamily="34" charset="0"/>
              <a:buChar char="•"/>
            </a:pPr>
            <a:r>
              <a:rPr lang="ru-RU" sz="3200" dirty="0" smtClean="0"/>
              <a:t>привитие любви  к родному городу через занимательный  информативный  и иллюстративный  краеведческий материал.</a:t>
            </a:r>
            <a:endParaRPr lang="ru-RU" sz="3200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66FFFF"/>
                </a:solidFill>
              </a:rPr>
              <a:t>РЕФЛЕКСИЯ</a:t>
            </a:r>
            <a:endParaRPr lang="ru-RU" i="1" dirty="0">
              <a:solidFill>
                <a:srgbClr val="66FF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6000" i="1" dirty="0" smtClean="0"/>
              <a:t>Я хочу сказать,</a:t>
            </a:r>
          </a:p>
          <a:p>
            <a:pPr>
              <a:buNone/>
            </a:pPr>
            <a:r>
              <a:rPr lang="ru-RU" sz="6000" i="1" dirty="0" smtClean="0"/>
              <a:t> что урок мне…</a:t>
            </a:r>
          </a:p>
          <a:p>
            <a:pPr>
              <a:buNone/>
            </a:pPr>
            <a:r>
              <a:rPr lang="ru-RU" sz="6000" b="1" i="1" dirty="0" smtClean="0"/>
              <a:t> </a:t>
            </a:r>
            <a:endParaRPr lang="ru-RU" sz="6000" i="1" dirty="0" smtClean="0"/>
          </a:p>
          <a:p>
            <a:endParaRPr lang="ru-RU" dirty="0"/>
          </a:p>
        </p:txBody>
      </p:sp>
      <p:sp>
        <p:nvSpPr>
          <p:cNvPr id="5" name="Улыбающееся лицо 4"/>
          <p:cNvSpPr/>
          <p:nvPr/>
        </p:nvSpPr>
        <p:spPr>
          <a:xfrm>
            <a:off x="611560" y="4293096"/>
            <a:ext cx="1778496" cy="165618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6FFFF"/>
                </a:solidFill>
              </a:rPr>
              <a:t>Домашнее задание:</a:t>
            </a:r>
            <a:endParaRPr lang="ru-RU" dirty="0">
              <a:solidFill>
                <a:srgbClr val="66FF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Стр. 162-163 контрольные вопросы и </a:t>
            </a:r>
            <a:r>
              <a:rPr lang="ru-RU" b="1" dirty="0" err="1" smtClean="0"/>
              <a:t>задания\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 smtClean="0"/>
              <a:t>    Два числительных разных разрядов из примеров сегодняшнего урока разобрать морфологически.</a:t>
            </a:r>
          </a:p>
          <a:p>
            <a:pPr>
              <a:buNone/>
            </a:pPr>
            <a:r>
              <a:rPr lang="ru-RU" b="1" dirty="0" smtClean="0"/>
              <a:t>   </a:t>
            </a:r>
          </a:p>
          <a:p>
            <a:pPr>
              <a:buNone/>
            </a:pPr>
            <a:r>
              <a:rPr lang="ru-RU" b="1" dirty="0" smtClean="0"/>
              <a:t>    Готовиться к контрольной работе.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i="1" dirty="0" smtClean="0"/>
              <a:t>Всем спасибо за урок!</a:t>
            </a:r>
            <a:endParaRPr lang="ru-RU" sz="6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571874"/>
            <a:ext cx="8676457" cy="2809453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Как обойтись бы без числа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Наука точная могла?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Расчёт во всяком деле нужен. 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Ты с числительным будь дружен!</a:t>
            </a:r>
            <a:endParaRPr lang="ru-RU" sz="3600" dirty="0">
              <a:solidFill>
                <a:schemeClr val="accent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0577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620688"/>
            <a:ext cx="7416824" cy="136815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i="1" dirty="0" smtClean="0"/>
              <a:t>Определи часть речи:</a:t>
            </a:r>
            <a:endParaRPr lang="ru-RU" sz="40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068960"/>
            <a:ext cx="8964488" cy="36004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4400" i="1" dirty="0" smtClean="0">
                <a:solidFill>
                  <a:srgbClr val="66FFFF"/>
                </a:solidFill>
              </a:rPr>
              <a:t>Тройка</a:t>
            </a:r>
            <a:r>
              <a:rPr lang="ru-RU" sz="4400" dirty="0" smtClean="0">
                <a:solidFill>
                  <a:srgbClr val="66FFFF"/>
                </a:solidFill>
              </a:rPr>
              <a:t> </a:t>
            </a:r>
            <a:r>
              <a:rPr lang="ru-RU" sz="4400" dirty="0" smtClean="0">
                <a:solidFill>
                  <a:schemeClr val="bg1"/>
                </a:solidFill>
              </a:rPr>
              <a:t>за ответ,  </a:t>
            </a:r>
            <a:r>
              <a:rPr lang="ru-RU" sz="4400" i="1" dirty="0" smtClean="0">
                <a:solidFill>
                  <a:srgbClr val="66FFFF"/>
                </a:solidFill>
              </a:rPr>
              <a:t>миллион</a:t>
            </a:r>
            <a:r>
              <a:rPr lang="ru-RU" sz="4400" dirty="0" smtClean="0">
                <a:solidFill>
                  <a:schemeClr val="bg1"/>
                </a:solidFill>
              </a:rPr>
              <a:t>,</a:t>
            </a:r>
          </a:p>
          <a:p>
            <a:pPr algn="l"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i="1" dirty="0" smtClean="0">
                <a:solidFill>
                  <a:srgbClr val="66FFCC"/>
                </a:solidFill>
              </a:rPr>
              <a:t>три</a:t>
            </a:r>
            <a:r>
              <a:rPr lang="ru-RU" sz="4400" dirty="0" smtClean="0">
                <a:solidFill>
                  <a:schemeClr val="bg1"/>
                </a:solidFill>
              </a:rPr>
              <a:t> товарища,</a:t>
            </a:r>
            <a:r>
              <a:rPr lang="ru-RU" sz="4400" i="1" dirty="0" smtClean="0">
                <a:solidFill>
                  <a:srgbClr val="66FFFF"/>
                </a:solidFill>
              </a:rPr>
              <a:t>  пятый</a:t>
            </a:r>
            <a:r>
              <a:rPr lang="ru-RU" sz="4400" dirty="0" smtClean="0">
                <a:solidFill>
                  <a:schemeClr val="bg1"/>
                </a:solidFill>
              </a:rPr>
              <a:t> день,</a:t>
            </a:r>
          </a:p>
          <a:p>
            <a:pPr algn="l"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i="1" dirty="0" smtClean="0">
                <a:solidFill>
                  <a:srgbClr val="66FFFF"/>
                </a:solidFill>
              </a:rPr>
              <a:t>сто</a:t>
            </a:r>
            <a:r>
              <a:rPr lang="ru-RU" sz="4400" dirty="0" smtClean="0">
                <a:solidFill>
                  <a:schemeClr val="bg1"/>
                </a:solidFill>
              </a:rPr>
              <a:t> деревьев,  </a:t>
            </a:r>
            <a:r>
              <a:rPr lang="ru-RU" sz="4400" i="1" dirty="0" smtClean="0">
                <a:solidFill>
                  <a:srgbClr val="66FFCC"/>
                </a:solidFill>
              </a:rPr>
              <a:t>сотый</a:t>
            </a:r>
            <a:r>
              <a:rPr lang="ru-RU" sz="4400" dirty="0" smtClean="0">
                <a:solidFill>
                  <a:schemeClr val="bg1"/>
                </a:solidFill>
              </a:rPr>
              <a:t> по списку, </a:t>
            </a:r>
            <a:r>
              <a:rPr lang="ru-RU" sz="4400" i="1" dirty="0" smtClean="0">
                <a:solidFill>
                  <a:srgbClr val="66FFFF"/>
                </a:solidFill>
              </a:rPr>
              <a:t>пятиклассник</a:t>
            </a:r>
            <a:r>
              <a:rPr lang="ru-RU" sz="4400" dirty="0" smtClean="0">
                <a:solidFill>
                  <a:srgbClr val="66FFFF"/>
                </a:solidFill>
              </a:rPr>
              <a:t>,  </a:t>
            </a:r>
            <a:r>
              <a:rPr lang="ru-RU" sz="4400" i="1" dirty="0" smtClean="0">
                <a:solidFill>
                  <a:srgbClr val="66FFCC"/>
                </a:solidFill>
              </a:rPr>
              <a:t>пятиэтажный</a:t>
            </a:r>
            <a:r>
              <a:rPr lang="ru-RU" sz="4400" dirty="0" smtClean="0">
                <a:solidFill>
                  <a:srgbClr val="66FFCC"/>
                </a:solidFill>
              </a:rPr>
              <a:t> </a:t>
            </a:r>
            <a:r>
              <a:rPr lang="ru-RU" sz="4400" dirty="0" smtClean="0">
                <a:solidFill>
                  <a:schemeClr val="bg1"/>
                </a:solidFill>
              </a:rPr>
              <a:t>дом, </a:t>
            </a:r>
            <a:r>
              <a:rPr lang="ru-RU" sz="4400" i="1" dirty="0" smtClean="0">
                <a:solidFill>
                  <a:srgbClr val="66FFFF"/>
                </a:solidFill>
              </a:rPr>
              <a:t>двое</a:t>
            </a:r>
            <a:r>
              <a:rPr lang="ru-RU" sz="4400" dirty="0" smtClean="0">
                <a:solidFill>
                  <a:schemeClr val="bg1"/>
                </a:solidFill>
              </a:rPr>
              <a:t> суток, </a:t>
            </a:r>
            <a:r>
              <a:rPr lang="ru-RU" sz="4400" i="1" dirty="0" smtClean="0">
                <a:solidFill>
                  <a:srgbClr val="66FFCC"/>
                </a:solidFill>
              </a:rPr>
              <a:t>столетний</a:t>
            </a:r>
            <a:r>
              <a:rPr lang="ru-RU" sz="4400" dirty="0" smtClean="0">
                <a:solidFill>
                  <a:schemeClr val="bg1"/>
                </a:solidFill>
              </a:rPr>
              <a:t> дуб.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Много лет среди равнины</a:t>
            </a:r>
          </a:p>
          <a:p>
            <a:pPr>
              <a:buNone/>
            </a:pPr>
            <a:r>
              <a:rPr lang="ru-RU" b="1" i="1" dirty="0" smtClean="0"/>
              <a:t>    Мой Саранск стоит старинный.</a:t>
            </a:r>
          </a:p>
          <a:p>
            <a:pPr>
              <a:buNone/>
            </a:pPr>
            <a:r>
              <a:rPr lang="ru-RU" b="1" i="1" dirty="0" smtClean="0"/>
              <a:t>    Он седых веков следами</a:t>
            </a:r>
          </a:p>
          <a:p>
            <a:pPr>
              <a:buNone/>
            </a:pPr>
            <a:r>
              <a:rPr lang="ru-RU" b="1" i="1" dirty="0" smtClean="0"/>
              <a:t>    Связан с нашими летами…</a:t>
            </a:r>
          </a:p>
          <a:p>
            <a:pPr>
              <a:buNone/>
            </a:pPr>
            <a:r>
              <a:rPr lang="ru-RU" b="1" i="1" dirty="0" smtClean="0"/>
              <a:t>                                                          П. Кириллов</a:t>
            </a:r>
          </a:p>
          <a:p>
            <a:pPr>
              <a:buNone/>
            </a:pPr>
            <a:endParaRPr lang="ru-RU" b="1" i="1" dirty="0"/>
          </a:p>
        </p:txBody>
      </p:sp>
      <p:pic>
        <p:nvPicPr>
          <p:cNvPr id="1027" name="Picture 3" descr="C:\Users\Сателлит\Desktop\К уроку\зна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140968"/>
            <a:ext cx="5123270" cy="3642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1" cy="3284984"/>
          </a:xfrm>
        </p:spPr>
        <p:txBody>
          <a:bodyPr>
            <a:noAutofit/>
          </a:bodyPr>
          <a:lstStyle/>
          <a:p>
            <a:pPr lvl="0" algn="ctr"/>
            <a:r>
              <a:rPr lang="ru-RU" sz="3200" dirty="0" smtClean="0"/>
              <a:t>СТРАНИЦЫ ИСТОРИИ</a:t>
            </a:r>
          </a:p>
          <a:p>
            <a:pPr algn="l"/>
            <a:r>
              <a:rPr lang="ru-RU" sz="3200" dirty="0" smtClean="0"/>
              <a:t>Город Саранск основан в 1641 году как крепость. </a:t>
            </a:r>
          </a:p>
          <a:p>
            <a:pPr algn="l"/>
            <a:r>
              <a:rPr lang="ru-RU" sz="3200" dirty="0" smtClean="0"/>
              <a:t>В 1651 году Саранск назван уездным городом Пензенской губернии. </a:t>
            </a:r>
          </a:p>
          <a:p>
            <a:pPr algn="l"/>
            <a:r>
              <a:rPr lang="ru-RU" sz="3200" dirty="0" smtClean="0"/>
              <a:t>В то время в нем проживало чуть более 1500 человек.</a:t>
            </a:r>
          </a:p>
          <a:p>
            <a:pPr algn="l"/>
            <a:endParaRPr lang="ru-RU" sz="2400" dirty="0" smtClean="0"/>
          </a:p>
          <a:p>
            <a:pPr lvl="0" algn="ctr"/>
            <a:endParaRPr lang="ru-RU" sz="2400" dirty="0"/>
          </a:p>
        </p:txBody>
      </p:sp>
      <p:pic>
        <p:nvPicPr>
          <p:cNvPr id="1026" name="Picture 2" descr="C:\Users\Сателлит\Desktop\К уроку\Лермо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3122739" cy="40050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03848" y="3717032"/>
            <a:ext cx="56886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Саранским воеводой с 1655 по 1658 год был предок М.Ю.Лермонтова – Петр </a:t>
            </a:r>
            <a:r>
              <a:rPr lang="ru-RU" sz="3200" dirty="0" err="1" smtClean="0"/>
              <a:t>Лермонт</a:t>
            </a:r>
            <a:r>
              <a:rPr lang="ru-RU" sz="3200" dirty="0" smtClean="0"/>
              <a:t>.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476672"/>
            <a:ext cx="6264696" cy="2664296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964488" cy="3717032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ru-RU" sz="2800" dirty="0" smtClean="0"/>
          </a:p>
          <a:p>
            <a:pPr algn="l">
              <a:defRPr/>
            </a:pPr>
            <a:r>
              <a:rPr lang="ru-RU" sz="3500" dirty="0" smtClean="0"/>
              <a:t>В 70 годы </a:t>
            </a:r>
            <a:r>
              <a:rPr lang="en-US" sz="3500" dirty="0" smtClean="0"/>
              <a:t>XVII </a:t>
            </a:r>
            <a:r>
              <a:rPr lang="ru-RU" sz="3500" dirty="0" smtClean="0"/>
              <a:t>века в городе было всего 142 двора, то есть избы.</a:t>
            </a:r>
            <a:br>
              <a:rPr lang="ru-RU" sz="3500" dirty="0" smtClean="0"/>
            </a:br>
            <a:endParaRPr lang="ru-RU" sz="3500" dirty="0" smtClean="0"/>
          </a:p>
          <a:p>
            <a:pPr algn="l">
              <a:defRPr/>
            </a:pPr>
            <a:r>
              <a:rPr lang="ru-RU" sz="3500" dirty="0" smtClean="0"/>
              <a:t>К концу  </a:t>
            </a:r>
            <a:r>
              <a:rPr lang="en-US" sz="3500" dirty="0" smtClean="0"/>
              <a:t>XVIII</a:t>
            </a:r>
            <a:r>
              <a:rPr lang="ru-RU" sz="3500" dirty="0" smtClean="0"/>
              <a:t> века в Саранске насчитывалось 4 </a:t>
            </a:r>
            <a:r>
              <a:rPr lang="ru-RU" sz="3500" dirty="0" err="1" smtClean="0"/>
              <a:t>каме</a:t>
            </a:r>
            <a:r>
              <a:rPr lang="ru-RU" sz="3500" dirty="0" smtClean="0"/>
              <a:t>..</a:t>
            </a:r>
            <a:r>
              <a:rPr lang="ru-RU" sz="3500" dirty="0" err="1" smtClean="0"/>
              <a:t>ых</a:t>
            </a:r>
            <a:r>
              <a:rPr lang="ru-RU" sz="3500" dirty="0" smtClean="0"/>
              <a:t> и 1248 </a:t>
            </a:r>
            <a:r>
              <a:rPr lang="ru-RU" sz="3500" dirty="0" err="1" smtClean="0"/>
              <a:t>деревя</a:t>
            </a:r>
            <a:r>
              <a:rPr lang="ru-RU" sz="3500" dirty="0" smtClean="0"/>
              <a:t>..</a:t>
            </a:r>
            <a:r>
              <a:rPr lang="ru-RU" sz="3500" dirty="0" err="1" smtClean="0"/>
              <a:t>ых</a:t>
            </a:r>
            <a:r>
              <a:rPr lang="ru-RU" sz="3500" dirty="0" smtClean="0"/>
              <a:t> домов.</a:t>
            </a:r>
            <a:endParaRPr lang="ru-RU" sz="35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Сателлит\Desktop\К уроку\старый Саранс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56992"/>
            <a:ext cx="5544616" cy="35010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784976" cy="10081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FF00"/>
                </a:solidFill>
              </a:rPr>
              <a:t>С 1930 года    Саранск    является столицей    Мордовии.</a:t>
            </a:r>
            <a:endParaRPr lang="ru-RU" sz="4000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3861048"/>
            <a:ext cx="6264696" cy="28083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Сателлит\Desktop\К уроку\pic_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28800"/>
            <a:ext cx="3888432" cy="2232248"/>
          </a:xfrm>
          <a:prstGeom prst="rect">
            <a:avLst/>
          </a:prstGeom>
          <a:noFill/>
        </p:spPr>
      </p:pic>
      <p:pic>
        <p:nvPicPr>
          <p:cNvPr id="4099" name="Picture 3" descr="C:\Users\Сателлит\Desktop\К уроку\education_history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7"/>
            <a:ext cx="4644008" cy="2924944"/>
          </a:xfrm>
          <a:prstGeom prst="rect">
            <a:avLst/>
          </a:prstGeom>
          <a:noFill/>
        </p:spPr>
      </p:pic>
      <p:pic>
        <p:nvPicPr>
          <p:cNvPr id="4100" name="Picture 4" descr="C:\Users\Сателлит\Desktop\К уроку\7690240f5469decfbd6b6278268e6d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28800"/>
            <a:ext cx="3995936" cy="2232248"/>
          </a:xfrm>
          <a:prstGeom prst="rect">
            <a:avLst/>
          </a:prstGeom>
          <a:noFill/>
        </p:spPr>
      </p:pic>
      <p:pic>
        <p:nvPicPr>
          <p:cNvPr id="4101" name="Picture 5" descr="C:\Users\Сателлит\Desktop\К уроку\00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933056"/>
            <a:ext cx="4499992" cy="2924943"/>
          </a:xfrm>
          <a:prstGeom prst="rect">
            <a:avLst/>
          </a:prstGeom>
          <a:noFill/>
        </p:spPr>
      </p:pic>
      <p:pic>
        <p:nvPicPr>
          <p:cNvPr id="8" name="Picture 2" descr="C:\Users\Сателлит\Desktop\К уроку\пугаче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1988840"/>
            <a:ext cx="508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2420888"/>
            <a:ext cx="6840760" cy="14401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z="40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3861048"/>
            <a:ext cx="6264696" cy="28083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Сателлит\Desktop\К уроку\карта !!!!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500</TotalTime>
  <Words>509</Words>
  <Application>Microsoft Office PowerPoint</Application>
  <PresentationFormat>Экран (4:3)</PresentationFormat>
  <Paragraphs>80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Муниципальное общеобразовательное учреждение  «Средняя общеобразовательная школа №35»</vt:lpstr>
      <vt:lpstr>Слайд 2</vt:lpstr>
      <vt:lpstr>Слайд 3</vt:lpstr>
      <vt:lpstr>Определи часть речи:</vt:lpstr>
      <vt:lpstr>Слайд 5</vt:lpstr>
      <vt:lpstr>Слайд 6</vt:lpstr>
      <vt:lpstr>  </vt:lpstr>
      <vt:lpstr>С 1930 года    Саранск    является столицей    Мордовии.</vt:lpstr>
      <vt:lpstr>Слайд 9</vt:lpstr>
      <vt:lpstr>А вокзал наш красив!</vt:lpstr>
      <vt:lpstr>Слайд 11</vt:lpstr>
      <vt:lpstr>Слайд 12</vt:lpstr>
      <vt:lpstr>КОЛИЧЕСТВЕННЫЕ :   2, 3, 4, 8                    </vt:lpstr>
      <vt:lpstr>Слайд 14</vt:lpstr>
      <vt:lpstr>Слайд 15</vt:lpstr>
      <vt:lpstr>Слайд 16</vt:lpstr>
      <vt:lpstr>СТАТИСТИКА УТВЕРЖДАЕТ:</vt:lpstr>
      <vt:lpstr>В гостях у собирательных числительных</vt:lpstr>
      <vt:lpstr>Исправь ошибки!</vt:lpstr>
      <vt:lpstr>РЕФЛЕКСИЯ</vt:lpstr>
      <vt:lpstr>Домашнее задание:</vt:lpstr>
      <vt:lpstr>Слайд 22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Сателлит</cp:lastModifiedBy>
  <cp:revision>52</cp:revision>
  <dcterms:created xsi:type="dcterms:W3CDTF">2011-11-29T13:20:41Z</dcterms:created>
  <dcterms:modified xsi:type="dcterms:W3CDTF">2013-03-10T13:03:53Z</dcterms:modified>
</cp:coreProperties>
</file>