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9" r:id="rId9"/>
    <p:sldId id="289" r:id="rId10"/>
    <p:sldId id="290" r:id="rId11"/>
    <p:sldId id="293" r:id="rId12"/>
    <p:sldId id="294" r:id="rId13"/>
    <p:sldId id="295" r:id="rId14"/>
    <p:sldId id="28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62" r:id="rId23"/>
    <p:sldId id="263" r:id="rId24"/>
    <p:sldId id="26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8600"/>
    <a:srgbClr val="FFFF00"/>
    <a:srgbClr val="99FF33"/>
    <a:srgbClr val="9B9B9B"/>
    <a:srgbClr val="055F16"/>
    <a:srgbClr val="24D24D"/>
    <a:srgbClr val="66FFFF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C504D-67AB-4E30-A368-0CEBDB400B31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78A77-22A5-46AF-80AB-EA985F811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9DD0-91A7-465B-AEA7-ED9A85377C6A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B365-0304-4324-9997-62DEA7F1A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12974-5A7C-474A-8BC8-837CE82F557E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1C096-81A0-4C0F-B8AD-86F8518A9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32E6E-D508-483E-8F38-FE3F249D3542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38177-7F0E-49AA-B28B-988A6E3A7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D79B-EC24-4A7C-BF40-65A9A33766C8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68F3-F23F-41B3-8F56-B954A0FC0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D7B8D-CF03-447A-ACE9-594A41DE9F78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C619-BF89-4F6F-800C-17BC2F9D2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373-BCEB-4465-A782-89B33B20CC1D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E361-B2C6-4489-83BA-5AA7714D9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D918E-324D-4DC9-BB0C-4CEAA078A280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8242-68EE-40C8-9B2E-6B6A006A9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3D3A-ABCA-45A2-A5CA-F29DB7D11361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0B10-8A39-418E-9FD4-ED6B2D919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49784-F41A-45D8-AE52-AA9A10B92E57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5AC5-9B04-4F3A-B9D2-1619CA4005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8884-F12A-4C66-A156-060E2582270B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D75F-687F-4CC0-8562-80B83AAF0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FF0000">
                <a:lumMod val="98000"/>
                <a:alpha val="56000"/>
              </a:srgbClr>
            </a:gs>
            <a:gs pos="67000">
              <a:srgbClr val="ACE51A"/>
            </a:gs>
            <a:gs pos="34000">
              <a:srgbClr val="FFFF00"/>
            </a:gs>
            <a:gs pos="16000">
              <a:srgbClr val="FF1200"/>
            </a:gs>
            <a:gs pos="83000">
              <a:srgbClr val="00B050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559E56-E1E0-4D8B-8F10-B34C09891674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2E179A-A945-4D89-ABFF-ECC8E3188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slide" Target="slide23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slide" Target="slide22.xml"/><Relationship Id="rId9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slide" Target="slide3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132138" y="4899025"/>
          <a:ext cx="5529262" cy="1554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9262"/>
              </a:tblGrid>
              <a:tr h="1554163">
                <a:tc>
                  <a:txBody>
                    <a:bodyPr/>
                    <a:lstStyle/>
                    <a:p>
                      <a:endParaRPr lang="ru-RU" sz="2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</a:endParaRPr>
                    </a:p>
                  </a:txBody>
                  <a:tcPr marL="91444" marR="91444" marT="45619" marB="45619"/>
                </a:tc>
              </a:tr>
            </a:tbl>
          </a:graphicData>
        </a:graphic>
      </p:graphicFrame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16913" y="6315075"/>
            <a:ext cx="719137" cy="431800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2316163" y="1125538"/>
            <a:ext cx="4572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Bookman Old Style" pitchFamily="18" charset="0"/>
              </a:rPr>
              <a:t>Тест </a:t>
            </a:r>
          </a:p>
          <a:p>
            <a:pPr algn="ctr"/>
            <a:r>
              <a:rPr lang="ru-RU" sz="4000" b="1">
                <a:latin typeface="Bookman Old Style" pitchFamily="18" charset="0"/>
              </a:rPr>
              <a:t>по правилам дорожного движения</a:t>
            </a: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j021336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9925" y="42481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black">
          <a:xfrm>
            <a:off x="220664" y="2988378"/>
            <a:ext cx="8743824" cy="1908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Рядом находится школа или другое детское учреждение.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Предупреждает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“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Водители! Будьте осторожны: здесь дорогу могут переходить дети!”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220664" y="5013176"/>
            <a:ext cx="8743823" cy="900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Здесь проводятся соревнования по бегу.</a:t>
            </a: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7" name="Рисунок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68675" y="188913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8600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black">
          <a:xfrm>
            <a:off x="523875" y="3140968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Остановка велосипедистам запрещена</a:t>
            </a: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black">
          <a:xfrm>
            <a:off x="524197" y="4581128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Движение </a:t>
            </a:r>
            <a:r>
              <a:rPr lang="ru-RU" sz="3600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велосипеде </a:t>
            </a: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запрещено. 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33375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86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black">
          <a:xfrm>
            <a:off x="524197" y="3068960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 стоянки.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523875" y="4509120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Осторожно</a:t>
            </a:r>
            <a:r>
              <a:rPr lang="ru-RU" sz="3600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рядом река.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8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407988"/>
            <a:ext cx="2473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86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black">
          <a:xfrm>
            <a:off x="523875" y="3284984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Место для прогулки.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black">
          <a:xfrm>
            <a:off x="524197" y="4725144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Пешеходный переход.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0113" y="404813"/>
            <a:ext cx="2463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86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210343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138363" y="908050"/>
            <a:ext cx="5818187" cy="3097213"/>
          </a:xfrm>
          <a:prstGeom prst="wedgeEllipseCallout">
            <a:avLst>
              <a:gd name="adj1" fmla="val -63723"/>
              <a:gd name="adj2" fmla="val -1357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МОЛОДЦЫ!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 отлично справились со всеми заданиями!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750" y="4797425"/>
          <a:ext cx="8064500" cy="15541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500"/>
              </a:tblGrid>
              <a:tr h="1554163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СОБЛЮДАЙТЕ  ПРАВИЛА  ДОРОЖНОГО  ДВИЖЕНИЯ!!!</a:t>
                      </a:r>
                      <a:endParaRPr lang="ru-RU" sz="4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6" marR="91436" marT="45547" marB="45547"/>
                </a:tc>
              </a:tr>
            </a:tbl>
          </a:graphicData>
        </a:graphic>
      </p:graphicFrame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8245475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132138" y="393700"/>
            <a:ext cx="5040312" cy="4906963"/>
          </a:xfrm>
          <a:prstGeom prst="wedgeEllipseCallout">
            <a:avLst>
              <a:gd name="adj1" fmla="val -89603"/>
              <a:gd name="adj2" fmla="val -10440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Человек, находящийся вне транспортного средства, участник движения.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132138" y="393700"/>
            <a:ext cx="5040312" cy="4906963"/>
          </a:xfrm>
          <a:prstGeom prst="wedgeEllipseCallout">
            <a:avLst>
              <a:gd name="adj1" fmla="val -89603"/>
              <a:gd name="adj2" fmla="val -10440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Техническое средство, регулирующее дорожное движение на перекрёстке.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700338" y="393700"/>
            <a:ext cx="6119812" cy="4906963"/>
          </a:xfrm>
          <a:prstGeom prst="wedgeEllipseCallout">
            <a:avLst>
              <a:gd name="adj1" fmla="val -75742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Этот конь не ест овса,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Вместо ног - два колеса,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Сядь верхом - и мчись на нем,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Только лучше правь рулем!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59113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Тянется нитка,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 в клубок не смотать.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42167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Часть дороги для передвижения пешеходов.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779838" y="765175"/>
          <a:ext cx="4679950" cy="59436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9950"/>
              </a:tblGrid>
              <a:tr h="59436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Слава и </a:t>
                      </a:r>
                      <a:r>
                        <a:rPr lang="ru-RU" sz="3200" b="1" dirty="0" err="1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Хомка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большие друзья.</a:t>
                      </a:r>
                    </a:p>
                    <a:p>
                      <a:pPr algn="ctr">
                        <a:buNone/>
                      </a:pPr>
                      <a:r>
                        <a:rPr lang="ru-RU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Они предлагают вам, ребята, повторить </a:t>
                      </a:r>
                    </a:p>
                    <a:p>
                      <a:pPr algn="ctr">
                        <a:buNone/>
                      </a:pPr>
                      <a:endParaRPr lang="ru-RU" sz="3200" dirty="0" smtClean="0"/>
                    </a:p>
                    <a:p>
                      <a:pPr algn="ctr">
                        <a:buNone/>
                      </a:pPr>
                      <a:r>
                        <a:rPr lang="ru-RU" sz="4400" b="1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ПРАВИЛА</a:t>
                      </a:r>
                    </a:p>
                    <a:p>
                      <a:pPr algn="ctr">
                        <a:buNone/>
                      </a:pPr>
                      <a:r>
                        <a:rPr lang="ru-RU" sz="44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ДОРОЖНОГО</a:t>
                      </a:r>
                    </a:p>
                    <a:p>
                      <a:pPr algn="ctr">
                        <a:buNone/>
                      </a:pPr>
                      <a:r>
                        <a:rPr lang="ru-RU" sz="4400" b="1" dirty="0" smtClean="0">
                          <a:solidFill>
                            <a:srgbClr val="208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ДВИЖЕНИЯ</a:t>
                      </a:r>
                    </a:p>
                    <a:p>
                      <a:pPr algn="ctr">
                        <a:buNone/>
                      </a:pPr>
                      <a:endParaRPr lang="ru-RU" sz="32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ru-RU" sz="2800" dirty="0"/>
                    </a:p>
                  </a:txBody>
                  <a:tcPr marL="91429" marR="91429" marT="45723" marB="45723"/>
                </a:tc>
              </a:tr>
            </a:tbl>
          </a:graphicData>
        </a:graphic>
      </p:graphicFrame>
      <p:pic>
        <p:nvPicPr>
          <p:cNvPr id="307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41438"/>
            <a:ext cx="34290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Управляющая кнопка: назад 1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59113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Человек, управляющий каким-либо транспортным средством.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484438" y="393700"/>
            <a:ext cx="6119812" cy="6203950"/>
          </a:xfrm>
          <a:prstGeom prst="wedgeEllipseCallout">
            <a:avLst>
              <a:gd name="adj1" fmla="val -72553"/>
              <a:gd name="adj2" fmla="val -1799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 называется дорожный знак?</a:t>
            </a:r>
          </a:p>
          <a:p>
            <a:pPr algn="ctr">
              <a:defRPr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ОСТОРОЖНО …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7654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3213100"/>
            <a:ext cx="3036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95513" y="1196975"/>
          <a:ext cx="5568950" cy="466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950"/>
              </a:tblGrid>
              <a:tr h="466407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НЕЛЬЗЯ ПЕРЕХОДИТЬ ДОРОГУ НА КРАСНЫЙ СВЕТ!!!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1" marR="91451" marT="45717" marB="45717"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62913" y="6146800"/>
            <a:ext cx="865187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95513" y="1196975"/>
          <a:ext cx="5832475" cy="466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32475"/>
              </a:tblGrid>
              <a:tr h="466407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ДОРОГУ НАДО ПЕРЕХОДИТЬ СТРОГО ПО ПЕШЕХОДНОМУ ПЕРЕХОДУ!!!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5" marR="91445" marT="45717" marB="45717"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62913" y="6146800"/>
            <a:ext cx="865187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95513" y="1196975"/>
          <a:ext cx="5568950" cy="466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950"/>
              </a:tblGrid>
              <a:tr h="4664075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НЕЛЬЗЯ ПЕРЕХОДИТЬ ДОРОГУ НА ЖЁЛТЫЙ СВЕТ!!!</a:t>
                      </a:r>
                      <a:endParaRPr lang="ru-RU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1" marR="91451" marT="45717" marB="45717"/>
                </a:tc>
              </a:tr>
            </a:tbl>
          </a:graphicData>
        </a:graphic>
      </p:graphicFrame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062913" y="6146800"/>
            <a:ext cx="865187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j021325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5925" y="48418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852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На какой картинке Слава правильно переходит дорогу?</a:t>
            </a:r>
          </a:p>
        </p:txBody>
      </p:sp>
      <p:pic>
        <p:nvPicPr>
          <p:cNvPr id="5124" name="Рисунок 1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265238"/>
            <a:ext cx="2617788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41513" y="3794125"/>
            <a:ext cx="264001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Рисунок 3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83113" y="1228725"/>
            <a:ext cx="2549525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Рисунок 4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83250" y="3875088"/>
            <a:ext cx="256063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856662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Что делать, если дерево мешает рассмотреть дорогу? Как быть?</a:t>
            </a:r>
          </a:p>
          <a:p>
            <a:pPr algn="ctr"/>
            <a:r>
              <a:rPr lang="ru-RU" sz="2800" b="1">
                <a:latin typeface="Bookman Old Style" pitchFamily="18" charset="0"/>
              </a:rPr>
              <a:t>(Назови ошибки, которые допустил Слава)</a:t>
            </a:r>
          </a:p>
        </p:txBody>
      </p:sp>
      <p:pic>
        <p:nvPicPr>
          <p:cNvPr id="6147" name="Рисунок 1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2355850"/>
            <a:ext cx="2717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0738" y="2355850"/>
            <a:ext cx="2716212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Рисунок 3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2355850"/>
            <a:ext cx="25590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213274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179388" y="260350"/>
            <a:ext cx="871378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Как правильно ходить по загородной дороге, на которой нет тротуара?</a:t>
            </a:r>
          </a:p>
        </p:txBody>
      </p:sp>
      <p:pic>
        <p:nvPicPr>
          <p:cNvPr id="7172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038350"/>
            <a:ext cx="266382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057400"/>
            <a:ext cx="27003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53163" y="2038350"/>
            <a:ext cx="270827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j0213290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179388" y="188913"/>
            <a:ext cx="87915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Какую одежду надо надевать Славику, когда на улице уже сумерки?</a:t>
            </a:r>
          </a:p>
        </p:txBody>
      </p:sp>
      <p:pic>
        <p:nvPicPr>
          <p:cNvPr id="8196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563" y="2435225"/>
            <a:ext cx="2865437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6750" y="2454275"/>
            <a:ext cx="2768600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7763" y="2454275"/>
            <a:ext cx="2743200" cy="333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3290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124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250825" y="260350"/>
            <a:ext cx="87487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Где нужно ждать транспорт. Выбери правильный вариант.</a:t>
            </a:r>
          </a:p>
        </p:txBody>
      </p:sp>
      <p:pic>
        <p:nvPicPr>
          <p:cNvPr id="9220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8" y="1593850"/>
            <a:ext cx="3030537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Рисунок 4">
            <a:hlinkClick r:id="" action="ppaction://noaction"/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2763" y="3171825"/>
            <a:ext cx="3057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4575" y="1593850"/>
            <a:ext cx="2978150" cy="359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j0213305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3949700"/>
            <a:ext cx="919162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171450" y="188913"/>
            <a:ext cx="87979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Bookman Old Style" pitchFamily="18" charset="0"/>
              </a:rPr>
              <a:t>С какой стороны Славик должен обойти автобус, из которого вышел?</a:t>
            </a:r>
          </a:p>
        </p:txBody>
      </p:sp>
      <p:pic>
        <p:nvPicPr>
          <p:cNvPr id="10244" name="Рисунок 2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1382713"/>
            <a:ext cx="249555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235325"/>
            <a:ext cx="2506662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Выноска-облако 14"/>
          <p:cNvSpPr/>
          <p:nvPr/>
        </p:nvSpPr>
        <p:spPr>
          <a:xfrm>
            <a:off x="3206740" y="5085184"/>
            <a:ext cx="576064" cy="648072"/>
          </a:xfrm>
          <a:prstGeom prst="cloudCallout">
            <a:avLst>
              <a:gd name="adj1" fmla="val -53816"/>
              <a:gd name="adj2" fmla="val 89986"/>
            </a:avLst>
          </a:prstGeom>
          <a:solidFill>
            <a:srgbClr val="9B9B9B"/>
          </a:solidFill>
          <a:ln w="38100">
            <a:solidFill>
              <a:schemeClr val="tx1"/>
            </a:solidFill>
          </a:ln>
          <a:scene3d>
            <a:camera prst="orthographicFront">
              <a:rot lat="0" lon="0" rev="20399999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7" name="Рисунок 6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538" y="1370013"/>
            <a:ext cx="2482850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7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75438" y="2824163"/>
            <a:ext cx="2468562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179388" y="6308725"/>
            <a:ext cx="647700" cy="433388"/>
          </a:xfrm>
          <a:prstGeom prst="actionButtonBackPrevious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j0213352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1577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j0213353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5157788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 bwMode="black">
          <a:xfrm>
            <a:off x="523875" y="3356992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Запрещается ходить по тротуару.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black">
          <a:xfrm>
            <a:off x="539552" y="4797152"/>
            <a:ext cx="8296275" cy="1152128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36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Пешеходный переход.</a:t>
            </a:r>
            <a:endParaRPr lang="ru-RU" sz="36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4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488950"/>
            <a:ext cx="24447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316913" y="6381750"/>
            <a:ext cx="647700" cy="360363"/>
          </a:xfrm>
          <a:prstGeom prst="actionButtonForwardNext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Управляющая кнопка: возврат 10">
            <a:hlinkClick r:id="rId5" action="ppaction://hlinksldjump" highlightClick="1"/>
          </p:cNvPr>
          <p:cNvSpPr/>
          <p:nvPr/>
        </p:nvSpPr>
        <p:spPr>
          <a:xfrm>
            <a:off x="107950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086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265</Words>
  <Application>Microsoft Office PowerPoint</Application>
  <PresentationFormat>Экран (4:3)</PresentationFormat>
  <Paragraphs>44</Paragraphs>
  <Slides>24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ххх</cp:lastModifiedBy>
  <cp:revision>444</cp:revision>
  <dcterms:created xsi:type="dcterms:W3CDTF">2011-06-26T10:13:25Z</dcterms:created>
  <dcterms:modified xsi:type="dcterms:W3CDTF">2012-01-22T18:45:48Z</dcterms:modified>
</cp:coreProperties>
</file>