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2" r:id="rId5"/>
    <p:sldId id="259" r:id="rId6"/>
    <p:sldId id="260" r:id="rId7"/>
    <p:sldId id="261" r:id="rId8"/>
    <p:sldId id="269" r:id="rId9"/>
    <p:sldId id="289" r:id="rId10"/>
    <p:sldId id="290" r:id="rId11"/>
    <p:sldId id="293" r:id="rId12"/>
    <p:sldId id="294" r:id="rId13"/>
    <p:sldId id="295" r:id="rId14"/>
    <p:sldId id="281" r:id="rId15"/>
    <p:sldId id="272" r:id="rId16"/>
    <p:sldId id="273" r:id="rId17"/>
    <p:sldId id="274" r:id="rId18"/>
    <p:sldId id="275" r:id="rId19"/>
    <p:sldId id="276" r:id="rId20"/>
    <p:sldId id="277" r:id="rId21"/>
    <p:sldId id="279" r:id="rId22"/>
    <p:sldId id="262" r:id="rId23"/>
    <p:sldId id="263" r:id="rId24"/>
    <p:sldId id="264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8600"/>
    <a:srgbClr val="FFFF00"/>
    <a:srgbClr val="99FF33"/>
    <a:srgbClr val="9B9B9B"/>
    <a:srgbClr val="055F16"/>
    <a:srgbClr val="24D24D"/>
    <a:srgbClr val="66FFFF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446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C504D-67AB-4E30-A368-0CEBDB400B31}" type="datetimeFigureOut">
              <a:rPr lang="ru-RU"/>
              <a:pPr>
                <a:defRPr/>
              </a:pPr>
              <a:t>22.01.2012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78A77-22A5-46AF-80AB-EA985F811B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C9DD0-91A7-465B-AEA7-ED9A85377C6A}" type="datetimeFigureOut">
              <a:rPr lang="ru-RU"/>
              <a:pPr>
                <a:defRPr/>
              </a:pPr>
              <a:t>22.01.2012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EB365-0304-4324-9997-62DEA7F1A5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12974-5A7C-474A-8BC8-837CE82F557E}" type="datetimeFigureOut">
              <a:rPr lang="ru-RU"/>
              <a:pPr>
                <a:defRPr/>
              </a:pPr>
              <a:t>22.01.2012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1C096-81A0-4C0F-B8AD-86F8518A98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32E6E-D508-483E-8F38-FE3F249D3542}" type="datetimeFigureOut">
              <a:rPr lang="ru-RU"/>
              <a:pPr>
                <a:defRPr/>
              </a:pPr>
              <a:t>22.01.2012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38177-7F0E-49AA-B28B-988A6E3A79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5D79B-EC24-4A7C-BF40-65A9A33766C8}" type="datetimeFigureOut">
              <a:rPr lang="ru-RU"/>
              <a:pPr>
                <a:defRPr/>
              </a:pPr>
              <a:t>22.01.2012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D68F3-F23F-41B3-8F56-B954A0FC01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D7B8D-CF03-447A-ACE9-594A41DE9F78}" type="datetimeFigureOut">
              <a:rPr lang="ru-RU"/>
              <a:pPr>
                <a:defRPr/>
              </a:pPr>
              <a:t>22.01.2012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FC619-BF89-4F6F-800C-17BC2F9D22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5C373-BCEB-4465-A782-89B33B20CC1D}" type="datetimeFigureOut">
              <a:rPr lang="ru-RU"/>
              <a:pPr>
                <a:defRPr/>
              </a:pPr>
              <a:t>22.01.2012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AE361-B2C6-4489-83BA-5AA7714D93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D918E-324D-4DC9-BB0C-4CEAA078A280}" type="datetimeFigureOut">
              <a:rPr lang="ru-RU"/>
              <a:pPr>
                <a:defRPr/>
              </a:pPr>
              <a:t>22.01.2012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28242-68EE-40C8-9B2E-6B6A006A91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C3D3A-ABCA-45A2-A5CA-F29DB7D11361}" type="datetimeFigureOut">
              <a:rPr lang="ru-RU"/>
              <a:pPr>
                <a:defRPr/>
              </a:pPr>
              <a:t>22.01.2012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F0B10-8A39-418E-9FD4-ED6B2D9196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49784-F41A-45D8-AE52-AA9A10B92E57}" type="datetimeFigureOut">
              <a:rPr lang="ru-RU"/>
              <a:pPr>
                <a:defRPr/>
              </a:pPr>
              <a:t>22.01.2012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5AC5-9B04-4F3A-B9D2-1619CA4005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68884-F12A-4C66-A156-060E2582270B}" type="datetimeFigureOut">
              <a:rPr lang="ru-RU"/>
              <a:pPr>
                <a:defRPr/>
              </a:pPr>
              <a:t>22.01.2012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AD75F-687F-4CC0-8562-80B83AAF00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FF0000">
                <a:lumMod val="98000"/>
                <a:alpha val="56000"/>
              </a:srgbClr>
            </a:gs>
            <a:gs pos="67000">
              <a:srgbClr val="ACE51A"/>
            </a:gs>
            <a:gs pos="34000">
              <a:srgbClr val="FFFF00"/>
            </a:gs>
            <a:gs pos="16000">
              <a:srgbClr val="FF1200"/>
            </a:gs>
            <a:gs pos="83000">
              <a:srgbClr val="00B050"/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B559E56-E1E0-4D8B-8F10-B34C09891674}" type="datetimeFigureOut">
              <a:rPr lang="ru-RU"/>
              <a:pPr>
                <a:defRPr/>
              </a:pPr>
              <a:t>22.01.2012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B2E179A-A945-4D89-ABFF-ECC8E3188F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med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slide" Target="slide23.xml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6.jpeg"/><Relationship Id="rId4" Type="http://schemas.openxmlformats.org/officeDocument/2006/relationships/slide" Target="slide22.xml"/><Relationship Id="rId9" Type="http://schemas.openxmlformats.org/officeDocument/2006/relationships/slide" Target="slide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5" Type="http://schemas.openxmlformats.org/officeDocument/2006/relationships/slide" Target="slide3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32138" y="4899025"/>
          <a:ext cx="5529262" cy="15541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29262"/>
              </a:tblGrid>
              <a:tr h="1554163">
                <a:tc>
                  <a:txBody>
                    <a:bodyPr/>
                    <a:lstStyle/>
                    <a:p>
                      <a:endParaRPr lang="ru-RU" sz="2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 marL="91444" marR="91444" marT="45619" marB="45619"/>
                </a:tc>
              </a:tr>
            </a:tbl>
          </a:graphicData>
        </a:graphic>
      </p:graphicFrame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316913" y="6315075"/>
            <a:ext cx="719137" cy="431800"/>
          </a:xfrm>
          <a:prstGeom prst="actionButtonForwardNext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Прямоугольник 1"/>
          <p:cNvSpPr>
            <a:spLocks noChangeArrowheads="1"/>
          </p:cNvSpPr>
          <p:nvPr/>
        </p:nvSpPr>
        <p:spPr bwMode="auto">
          <a:xfrm>
            <a:off x="2316163" y="1125538"/>
            <a:ext cx="4572000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Bookman Old Style" pitchFamily="18" charset="0"/>
              </a:rPr>
              <a:t>Тест </a:t>
            </a:r>
          </a:p>
          <a:p>
            <a:pPr algn="ctr"/>
            <a:r>
              <a:rPr lang="ru-RU" sz="4000" b="1">
                <a:latin typeface="Bookman Old Style" pitchFamily="18" charset="0"/>
              </a:rPr>
              <a:t>по правилам дорожного движения</a:t>
            </a: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j021336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9925" y="424815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1"/>
          <p:cNvSpPr txBox="1">
            <a:spLocks/>
          </p:cNvSpPr>
          <p:nvPr/>
        </p:nvSpPr>
        <p:spPr bwMode="black">
          <a:xfrm>
            <a:off x="220664" y="2988378"/>
            <a:ext cx="8743824" cy="19080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none" spc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28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Рядом находится школа или другое детское учреждение. </a:t>
            </a:r>
            <a:r>
              <a:rPr lang="ru-RU" sz="2800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Предупреждает</a:t>
            </a:r>
            <a:r>
              <a:rPr lang="ru-RU" sz="28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“</a:t>
            </a:r>
            <a:r>
              <a:rPr lang="ru-RU" sz="2800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Водители! Будьте осторожны: здесь дорогу могут переходить дети!”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220664" y="5013176"/>
            <a:ext cx="8743823" cy="9000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none" spc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28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Здесь проводятся соревнования по бегу.</a:t>
            </a:r>
            <a:endParaRPr lang="ru-RU" sz="2800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7" name="Рисунок 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68675" y="188913"/>
            <a:ext cx="24479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179388" y="6308725"/>
            <a:ext cx="647700" cy="433388"/>
          </a:xfrm>
          <a:prstGeom prst="actionButtonBackPrevious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316913" y="6381750"/>
            <a:ext cx="647700" cy="360363"/>
          </a:xfrm>
          <a:prstGeom prst="actionButtonForwardNext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audio>
              <p:cMediaNode vol="8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8600"/>
                                      </p:to>
                                    </p:animClr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 bwMode="black">
          <a:xfrm>
            <a:off x="523875" y="3140968"/>
            <a:ext cx="8296275" cy="1152128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none" spc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3600" spc="5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Остановка велосипедистам запрещена</a:t>
            </a:r>
            <a:r>
              <a:rPr lang="ru-RU" sz="36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ru-RU" sz="3600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 bwMode="black">
          <a:xfrm>
            <a:off x="524197" y="4581128"/>
            <a:ext cx="8296275" cy="1152128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none" spc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36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Движение </a:t>
            </a:r>
            <a:r>
              <a:rPr lang="ru-RU" sz="3600" spc="5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велосипеде </a:t>
            </a:r>
            <a:r>
              <a:rPr lang="ru-RU" sz="36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запрещено. </a:t>
            </a:r>
            <a:endParaRPr lang="ru-RU" sz="3600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4" name="Рисунок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333375"/>
            <a:ext cx="24479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179388" y="6308725"/>
            <a:ext cx="647700" cy="433388"/>
          </a:xfrm>
          <a:prstGeom prst="actionButtonBackPrevious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316913" y="6381750"/>
            <a:ext cx="647700" cy="360363"/>
          </a:xfrm>
          <a:prstGeom prst="actionButtonForwardNext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86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 bwMode="black">
          <a:xfrm>
            <a:off x="524197" y="3068960"/>
            <a:ext cx="8296275" cy="1152128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none" spc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36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Место стоянки.</a:t>
            </a:r>
            <a:endParaRPr lang="ru-RU" sz="3600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523875" y="4509120"/>
            <a:ext cx="8296275" cy="1152128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none" spc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36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Осторожно</a:t>
            </a:r>
            <a:r>
              <a:rPr lang="ru-RU" sz="3600" spc="5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рядом река.</a:t>
            </a:r>
            <a:endParaRPr lang="ru-RU" sz="3600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8" name="Рисунок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407988"/>
            <a:ext cx="24733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179388" y="6308725"/>
            <a:ext cx="647700" cy="433388"/>
          </a:xfrm>
          <a:prstGeom prst="actionButtonBackPrevious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316913" y="6381750"/>
            <a:ext cx="647700" cy="360363"/>
          </a:xfrm>
          <a:prstGeom prst="actionButtonForwardNext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86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 bwMode="black">
          <a:xfrm>
            <a:off x="523875" y="3284984"/>
            <a:ext cx="8296275" cy="1152128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none" spc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36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Место для прогулки.</a:t>
            </a:r>
            <a:endParaRPr lang="ru-RU" sz="3600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 bwMode="black">
          <a:xfrm>
            <a:off x="524197" y="4725144"/>
            <a:ext cx="8296275" cy="1152128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none" spc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3600" spc="5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Пешеходный переход.</a:t>
            </a:r>
            <a:endParaRPr lang="ru-RU" sz="3600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2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0113" y="404813"/>
            <a:ext cx="24638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179388" y="6308725"/>
            <a:ext cx="647700" cy="433388"/>
          </a:xfrm>
          <a:prstGeom prst="actionButtonBackPrevious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Управляющая кнопка: возврат 8">
            <a:hlinkClick r:id="rId3" action="ppaction://hlinksldjump" highlightClick="1"/>
          </p:cNvPr>
          <p:cNvSpPr/>
          <p:nvPr/>
        </p:nvSpPr>
        <p:spPr>
          <a:xfrm>
            <a:off x="8101013" y="6165850"/>
            <a:ext cx="863600" cy="576263"/>
          </a:xfrm>
          <a:prstGeom prst="actionButtonReturn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86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484313"/>
            <a:ext cx="2103438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вальная выноска 2"/>
          <p:cNvSpPr/>
          <p:nvPr/>
        </p:nvSpPr>
        <p:spPr>
          <a:xfrm>
            <a:off x="2138363" y="908050"/>
            <a:ext cx="5818187" cy="3097213"/>
          </a:xfrm>
          <a:prstGeom prst="wedgeEllipseCallout">
            <a:avLst>
              <a:gd name="adj1" fmla="val -63723"/>
              <a:gd name="adj2" fmla="val -1357"/>
            </a:avLst>
          </a:prstGeom>
          <a:solidFill>
            <a:srgbClr val="99FF33"/>
          </a:solidFill>
          <a:ln w="38100"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МОЛОДЦЫ!</a:t>
            </a:r>
          </a:p>
          <a:p>
            <a:pPr algn="ctr">
              <a:defRPr/>
            </a:pPr>
            <a:r>
              <a:rPr lang="ru-RU" sz="32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Вы отлично справились со всеми заданиями!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750" y="4797425"/>
          <a:ext cx="8064500" cy="15541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64500"/>
              </a:tblGrid>
              <a:tr h="1554163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СОБЛЮДАЙТЕ  ПРАВИЛА  ДОРОЖНОГО  ДВИЖЕНИЯ!!!</a:t>
                      </a:r>
                      <a:endParaRPr lang="ru-RU" sz="48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36" marR="91436" marT="45547" marB="45547"/>
                </a:tc>
              </a:tr>
            </a:tbl>
          </a:graphicData>
        </a:graphic>
      </p:graphicFrame>
      <p:sp>
        <p:nvSpPr>
          <p:cNvPr id="7" name="Управляющая кнопка: возврат 6">
            <a:hlinkClick r:id="rId3" action="ppaction://hlinksldjump" highlightClick="1"/>
          </p:cNvPr>
          <p:cNvSpPr/>
          <p:nvPr/>
        </p:nvSpPr>
        <p:spPr>
          <a:xfrm>
            <a:off x="8245475" y="6165850"/>
            <a:ext cx="863600" cy="576263"/>
          </a:xfrm>
          <a:prstGeom prst="actionButtonReturn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484313"/>
            <a:ext cx="1887538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ьная выноска 3"/>
          <p:cNvSpPr/>
          <p:nvPr/>
        </p:nvSpPr>
        <p:spPr>
          <a:xfrm>
            <a:off x="3132138" y="393700"/>
            <a:ext cx="5040312" cy="4906963"/>
          </a:xfrm>
          <a:prstGeom prst="wedgeEllipseCallout">
            <a:avLst>
              <a:gd name="adj1" fmla="val -89603"/>
              <a:gd name="adj2" fmla="val -10440"/>
            </a:avLst>
          </a:prstGeom>
          <a:solidFill>
            <a:srgbClr val="99FF33"/>
          </a:solidFill>
          <a:ln w="38100"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Человек, находящийся вне транспортного средства, участник движения.</a:t>
            </a:r>
            <a:endParaRPr lang="ru-RU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Управляющая кнопка: возврат 4">
            <a:hlinkClick r:id="rId3" action="ppaction://hlinksldjump" highlightClick="1"/>
          </p:cNvPr>
          <p:cNvSpPr/>
          <p:nvPr/>
        </p:nvSpPr>
        <p:spPr>
          <a:xfrm>
            <a:off x="8101013" y="6165850"/>
            <a:ext cx="863600" cy="576263"/>
          </a:xfrm>
          <a:prstGeom prst="actionButtonReturn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484313"/>
            <a:ext cx="1887538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ьная выноска 3"/>
          <p:cNvSpPr/>
          <p:nvPr/>
        </p:nvSpPr>
        <p:spPr>
          <a:xfrm>
            <a:off x="3132138" y="393700"/>
            <a:ext cx="5040312" cy="4906963"/>
          </a:xfrm>
          <a:prstGeom prst="wedgeEllipseCallout">
            <a:avLst>
              <a:gd name="adj1" fmla="val -89603"/>
              <a:gd name="adj2" fmla="val -10440"/>
            </a:avLst>
          </a:prstGeom>
          <a:solidFill>
            <a:srgbClr val="99FF33"/>
          </a:solidFill>
          <a:ln w="38100"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Техническое средство, регулирующее дорожное движение на перекрёстке.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Управляющая кнопка: возврат 4">
            <a:hlinkClick r:id="rId3" action="ppaction://hlinksldjump" highlightClick="1"/>
          </p:cNvPr>
          <p:cNvSpPr/>
          <p:nvPr/>
        </p:nvSpPr>
        <p:spPr>
          <a:xfrm>
            <a:off x="8101013" y="6165850"/>
            <a:ext cx="863600" cy="576263"/>
          </a:xfrm>
          <a:prstGeom prst="actionButtonReturn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484313"/>
            <a:ext cx="1887538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ьная выноска 3"/>
          <p:cNvSpPr/>
          <p:nvPr/>
        </p:nvSpPr>
        <p:spPr>
          <a:xfrm>
            <a:off x="2700338" y="393700"/>
            <a:ext cx="6119812" cy="4906963"/>
          </a:xfrm>
          <a:prstGeom prst="wedgeEllipseCallout">
            <a:avLst>
              <a:gd name="adj1" fmla="val -75742"/>
              <a:gd name="adj2" fmla="val -9956"/>
            </a:avLst>
          </a:prstGeom>
          <a:solidFill>
            <a:srgbClr val="99FF33"/>
          </a:solidFill>
          <a:ln w="38100"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Этот конь не ест овса,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Вместо ног - два колеса,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Сядь верхом - и мчись на нем,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Только лучше правь рулем!</a:t>
            </a:r>
          </a:p>
          <a:p>
            <a:pPr algn="ctr">
              <a:defRPr/>
            </a:pP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Управляющая кнопка: возврат 4">
            <a:hlinkClick r:id="rId3" action="ppaction://hlinksldjump" highlightClick="1"/>
          </p:cNvPr>
          <p:cNvSpPr/>
          <p:nvPr/>
        </p:nvSpPr>
        <p:spPr>
          <a:xfrm>
            <a:off x="8101013" y="6165850"/>
            <a:ext cx="863600" cy="576263"/>
          </a:xfrm>
          <a:prstGeom prst="actionButtonReturn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484313"/>
            <a:ext cx="1887538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ьная выноска 3"/>
          <p:cNvSpPr/>
          <p:nvPr/>
        </p:nvSpPr>
        <p:spPr>
          <a:xfrm>
            <a:off x="3059113" y="393700"/>
            <a:ext cx="5257800" cy="4906963"/>
          </a:xfrm>
          <a:prstGeom prst="wedgeEllipseCallout">
            <a:avLst>
              <a:gd name="adj1" fmla="val -86134"/>
              <a:gd name="adj2" fmla="val -9956"/>
            </a:avLst>
          </a:prstGeom>
          <a:solidFill>
            <a:srgbClr val="99FF33"/>
          </a:solidFill>
          <a:ln w="38100"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Тянется нитка,</a:t>
            </a:r>
          </a:p>
          <a:p>
            <a:pPr algn="ctr">
              <a:defRPr/>
            </a:pP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а в клубок не смотать.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Управляющая кнопка: возврат 4">
            <a:hlinkClick r:id="rId3" action="ppaction://hlinksldjump" highlightClick="1"/>
          </p:cNvPr>
          <p:cNvSpPr/>
          <p:nvPr/>
        </p:nvSpPr>
        <p:spPr>
          <a:xfrm>
            <a:off x="8101013" y="6165850"/>
            <a:ext cx="863600" cy="576263"/>
          </a:xfrm>
          <a:prstGeom prst="actionButtonReturn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484313"/>
            <a:ext cx="1887538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ьная выноска 3"/>
          <p:cNvSpPr/>
          <p:nvPr/>
        </p:nvSpPr>
        <p:spPr>
          <a:xfrm>
            <a:off x="3042167" y="393700"/>
            <a:ext cx="5257800" cy="4906963"/>
          </a:xfrm>
          <a:prstGeom prst="wedgeEllipseCallout">
            <a:avLst>
              <a:gd name="adj1" fmla="val -86134"/>
              <a:gd name="adj2" fmla="val -9956"/>
            </a:avLst>
          </a:prstGeom>
          <a:solidFill>
            <a:srgbClr val="99FF33"/>
          </a:solidFill>
          <a:ln w="38100"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Часть дороги для передвижения пешеходов.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Управляющая кнопка: возврат 4">
            <a:hlinkClick r:id="rId3" action="ppaction://hlinksldjump" highlightClick="1"/>
          </p:cNvPr>
          <p:cNvSpPr/>
          <p:nvPr/>
        </p:nvSpPr>
        <p:spPr>
          <a:xfrm>
            <a:off x="8101013" y="6165850"/>
            <a:ext cx="863600" cy="576263"/>
          </a:xfrm>
          <a:prstGeom prst="actionButtonReturn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779838" y="765175"/>
          <a:ext cx="4679950" cy="59436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79950"/>
              </a:tblGrid>
              <a:tr h="59436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Слава и </a:t>
                      </a:r>
                      <a:r>
                        <a:rPr lang="ru-RU" sz="3200" b="1" dirty="0" err="1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Хомка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  <a:r>
                        <a:rPr lang="ru-RU" sz="3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большие друзья.</a:t>
                      </a:r>
                    </a:p>
                    <a:p>
                      <a:pPr algn="ctr">
                        <a:buNone/>
                      </a:pPr>
                      <a:r>
                        <a:rPr lang="ru-RU" sz="3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 Они предлагают вам, ребята, повторить </a:t>
                      </a:r>
                    </a:p>
                    <a:p>
                      <a:pPr algn="ctr">
                        <a:buNone/>
                      </a:pPr>
                      <a:endParaRPr lang="ru-RU" sz="3200" dirty="0" smtClean="0"/>
                    </a:p>
                    <a:p>
                      <a:pPr algn="ctr">
                        <a:buNone/>
                      </a:pPr>
                      <a:r>
                        <a:rPr lang="ru-RU" sz="4400" b="1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ПРАВИЛА</a:t>
                      </a:r>
                    </a:p>
                    <a:p>
                      <a:pPr algn="ctr">
                        <a:buNone/>
                      </a:pPr>
                      <a:r>
                        <a:rPr lang="ru-RU" sz="44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ДОРОЖНОГО</a:t>
                      </a:r>
                    </a:p>
                    <a:p>
                      <a:pPr algn="ctr">
                        <a:buNone/>
                      </a:pPr>
                      <a:r>
                        <a:rPr lang="ru-RU" sz="4400" b="1" dirty="0" smtClean="0">
                          <a:solidFill>
                            <a:srgbClr val="208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ДВИЖЕНИЯ</a:t>
                      </a:r>
                    </a:p>
                    <a:p>
                      <a:pPr algn="ctr">
                        <a:buNone/>
                      </a:pPr>
                      <a:endParaRPr lang="ru-RU" sz="3200" b="1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ru-RU" sz="2800" dirty="0"/>
                    </a:p>
                  </a:txBody>
                  <a:tcPr marL="91429" marR="91429" marT="45723" marB="45723"/>
                </a:tc>
              </a:tr>
            </a:tbl>
          </a:graphicData>
        </a:graphic>
      </p:graphicFrame>
      <p:pic>
        <p:nvPicPr>
          <p:cNvPr id="3076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341438"/>
            <a:ext cx="3429000" cy="370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Управляющая кнопка: назад 1">
            <a:hlinkClick r:id="" action="ppaction://hlinkshowjump?jump=previousslide" highlightClick="1"/>
          </p:cNvPr>
          <p:cNvSpPr/>
          <p:nvPr/>
        </p:nvSpPr>
        <p:spPr>
          <a:xfrm>
            <a:off x="179388" y="6308725"/>
            <a:ext cx="647700" cy="433388"/>
          </a:xfrm>
          <a:prstGeom prst="actionButtonBackPrevious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316913" y="6381750"/>
            <a:ext cx="647700" cy="360363"/>
          </a:xfrm>
          <a:prstGeom prst="actionButtonForwardNext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484313"/>
            <a:ext cx="1887538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ьная выноска 3"/>
          <p:cNvSpPr/>
          <p:nvPr/>
        </p:nvSpPr>
        <p:spPr>
          <a:xfrm>
            <a:off x="3059113" y="393700"/>
            <a:ext cx="5257800" cy="4906963"/>
          </a:xfrm>
          <a:prstGeom prst="wedgeEllipseCallout">
            <a:avLst>
              <a:gd name="adj1" fmla="val -86134"/>
              <a:gd name="adj2" fmla="val -9956"/>
            </a:avLst>
          </a:prstGeom>
          <a:solidFill>
            <a:srgbClr val="99FF33"/>
          </a:solidFill>
          <a:ln w="38100"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Человек, управляющий каким-либо транспортным средством.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Управляющая кнопка: возврат 4">
            <a:hlinkClick r:id="rId3" action="ppaction://hlinksldjump" highlightClick="1"/>
          </p:cNvPr>
          <p:cNvSpPr/>
          <p:nvPr/>
        </p:nvSpPr>
        <p:spPr>
          <a:xfrm>
            <a:off x="8101013" y="6165850"/>
            <a:ext cx="863600" cy="576263"/>
          </a:xfrm>
          <a:prstGeom prst="actionButtonReturn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484313"/>
            <a:ext cx="1887538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ьная выноска 3"/>
          <p:cNvSpPr/>
          <p:nvPr/>
        </p:nvSpPr>
        <p:spPr>
          <a:xfrm>
            <a:off x="2484438" y="393700"/>
            <a:ext cx="6119812" cy="6203950"/>
          </a:xfrm>
          <a:prstGeom prst="wedgeEllipseCallout">
            <a:avLst>
              <a:gd name="adj1" fmla="val -72553"/>
              <a:gd name="adj2" fmla="val -17996"/>
            </a:avLst>
          </a:prstGeom>
          <a:solidFill>
            <a:srgbClr val="99FF33"/>
          </a:solidFill>
          <a:ln w="38100"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Как называется дорожный знак?</a:t>
            </a:r>
          </a:p>
          <a:p>
            <a:pPr algn="ctr">
              <a:defRPr/>
            </a:pP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ОСТОРОЖНО …</a:t>
            </a:r>
          </a:p>
          <a:p>
            <a:pPr algn="ctr">
              <a:defRPr/>
            </a:pP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27654" name="Рисунок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200" y="3213100"/>
            <a:ext cx="3036888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Управляющая кнопка: возврат 5">
            <a:hlinkClick r:id="rId4" action="ppaction://hlinksldjump" highlightClick="1"/>
          </p:cNvPr>
          <p:cNvSpPr/>
          <p:nvPr/>
        </p:nvSpPr>
        <p:spPr>
          <a:xfrm>
            <a:off x="8101013" y="6165850"/>
            <a:ext cx="863600" cy="576263"/>
          </a:xfrm>
          <a:prstGeom prst="actionButtonReturn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484313"/>
            <a:ext cx="1887538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95513" y="1196975"/>
          <a:ext cx="5568950" cy="46640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68950"/>
              </a:tblGrid>
              <a:tr h="4664075"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НЕЛЬЗЯ ПЕРЕХОДИТЬ ДОРОГУ НА КРАСНЫЙ СВЕТ!!!</a:t>
                      </a:r>
                      <a:endParaRPr lang="ru-RU" sz="6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1" marR="91451" marT="45717" marB="45717"/>
                </a:tc>
              </a:tr>
            </a:tbl>
          </a:graphicData>
        </a:graphic>
      </p:graphicFrame>
      <p:sp>
        <p:nvSpPr>
          <p:cNvPr id="5" name="Управляющая кнопка: возврат 4">
            <a:hlinkClick r:id="rId3" action="ppaction://hlinksldjump" highlightClick="1"/>
          </p:cNvPr>
          <p:cNvSpPr/>
          <p:nvPr/>
        </p:nvSpPr>
        <p:spPr>
          <a:xfrm>
            <a:off x="8062913" y="6146800"/>
            <a:ext cx="865187" cy="576263"/>
          </a:xfrm>
          <a:prstGeom prst="actionButtonReturn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484313"/>
            <a:ext cx="1887538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95513" y="1196975"/>
          <a:ext cx="5832475" cy="46640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32475"/>
              </a:tblGrid>
              <a:tr h="4664075"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ДОРОГУ НАДО ПЕРЕХОДИТЬ СТРОГО ПО ПЕШЕХОДНОМУ ПЕРЕХОДУ!!!</a:t>
                      </a:r>
                      <a:endParaRPr lang="ru-RU" sz="6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45" marR="91445" marT="45717" marB="45717"/>
                </a:tc>
              </a:tr>
            </a:tbl>
          </a:graphicData>
        </a:graphic>
      </p:graphicFrame>
      <p:sp>
        <p:nvSpPr>
          <p:cNvPr id="5" name="Управляющая кнопка: возврат 4">
            <a:hlinkClick r:id="rId3" action="ppaction://hlinksldjump" highlightClick="1"/>
          </p:cNvPr>
          <p:cNvSpPr/>
          <p:nvPr/>
        </p:nvSpPr>
        <p:spPr>
          <a:xfrm>
            <a:off x="8062913" y="6146800"/>
            <a:ext cx="865187" cy="576263"/>
          </a:xfrm>
          <a:prstGeom prst="actionButtonReturn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484313"/>
            <a:ext cx="1887538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95513" y="1196975"/>
          <a:ext cx="5568950" cy="46640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68950"/>
              </a:tblGrid>
              <a:tr h="4664075"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НЕЛЬЗЯ ПЕРЕХОДИТЬ ДОРОГУ НА ЖЁЛТЫЙ СВЕТ!!!</a:t>
                      </a:r>
                      <a:endParaRPr lang="ru-RU" sz="6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1" marR="91451" marT="45717" marB="45717"/>
                </a:tc>
              </a:tr>
            </a:tbl>
          </a:graphicData>
        </a:graphic>
      </p:graphicFrame>
      <p:sp>
        <p:nvSpPr>
          <p:cNvPr id="5" name="Управляющая кнопка: возврат 4">
            <a:hlinkClick r:id="rId3" action="ppaction://hlinksldjump" highlightClick="1"/>
          </p:cNvPr>
          <p:cNvSpPr/>
          <p:nvPr/>
        </p:nvSpPr>
        <p:spPr>
          <a:xfrm>
            <a:off x="8062913" y="6146800"/>
            <a:ext cx="865187" cy="576263"/>
          </a:xfrm>
          <a:prstGeom prst="actionButtonReturn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j021325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55925" y="4841875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Прямоугольник 1"/>
          <p:cNvSpPr>
            <a:spLocks noChangeArrowheads="1"/>
          </p:cNvSpPr>
          <p:nvPr/>
        </p:nvSpPr>
        <p:spPr bwMode="auto">
          <a:xfrm>
            <a:off x="179388" y="188913"/>
            <a:ext cx="87852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Bookman Old Style" pitchFamily="18" charset="0"/>
              </a:rPr>
              <a:t>На какой картинке Слава правильно переходит дорогу?</a:t>
            </a:r>
          </a:p>
        </p:txBody>
      </p:sp>
      <p:pic>
        <p:nvPicPr>
          <p:cNvPr id="5124" name="Рисунок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265238"/>
            <a:ext cx="2617788" cy="305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41513" y="3794125"/>
            <a:ext cx="2640012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Рисунок 3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83113" y="1228725"/>
            <a:ext cx="2549525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Рисунок 4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83250" y="3875088"/>
            <a:ext cx="2560638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179388" y="6308725"/>
            <a:ext cx="647700" cy="433388"/>
          </a:xfrm>
          <a:prstGeom prst="actionButtonBackPrevious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316913" y="6381750"/>
            <a:ext cx="647700" cy="360363"/>
          </a:xfrm>
          <a:prstGeom prst="actionButtonForwardNext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audio>
              <p:cMediaNode vol="8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 nodeType="clickPar">
                      <p:stCondLst>
                        <p:cond delay="0"/>
                      </p:stCondLst>
                      <p:childTnLst>
                        <p:par>
                          <p:cTn id="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4745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1"/>
          <p:cNvSpPr>
            <a:spLocks noChangeArrowheads="1"/>
          </p:cNvSpPr>
          <p:nvPr/>
        </p:nvSpPr>
        <p:spPr bwMode="auto">
          <a:xfrm>
            <a:off x="179388" y="188913"/>
            <a:ext cx="8856662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Bookman Old Style" pitchFamily="18" charset="0"/>
              </a:rPr>
              <a:t>Что делать, если дерево мешает рассмотреть дорогу? Как быть?</a:t>
            </a:r>
          </a:p>
          <a:p>
            <a:pPr algn="ctr"/>
            <a:r>
              <a:rPr lang="ru-RU" sz="2800" b="1">
                <a:latin typeface="Bookman Old Style" pitchFamily="18" charset="0"/>
              </a:rPr>
              <a:t>(Назови ошибки, которые допустил Слава)</a:t>
            </a:r>
          </a:p>
        </p:txBody>
      </p:sp>
      <p:pic>
        <p:nvPicPr>
          <p:cNvPr id="6147" name="Рисунок 1">
            <a:hlinkClick r:id="" action="ppaction://noaction"/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800" y="2355850"/>
            <a:ext cx="271780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Рисунок 2">
            <a:hlinkClick r:id="" action="ppaction://noaction"/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0738" y="2355850"/>
            <a:ext cx="2716212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Рисунок 3">
            <a:hlinkClick r:id="" action="ppaction://noaction"/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788" y="2355850"/>
            <a:ext cx="255905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179388" y="6308725"/>
            <a:ext cx="647700" cy="433388"/>
          </a:xfrm>
          <a:prstGeom prst="actionButtonBackPrevious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316913" y="6381750"/>
            <a:ext cx="647700" cy="360363"/>
          </a:xfrm>
          <a:prstGeom prst="actionButtonForwardNext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j0213274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3124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Прямоугольник 5"/>
          <p:cNvSpPr>
            <a:spLocks noChangeArrowheads="1"/>
          </p:cNvSpPr>
          <p:nvPr/>
        </p:nvSpPr>
        <p:spPr bwMode="auto">
          <a:xfrm>
            <a:off x="179388" y="260350"/>
            <a:ext cx="8713787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Bookman Old Style" pitchFamily="18" charset="0"/>
              </a:rPr>
              <a:t>Как правильно ходить по загородной дороге, на которой нет тротуара?</a:t>
            </a:r>
          </a:p>
        </p:txBody>
      </p:sp>
      <p:pic>
        <p:nvPicPr>
          <p:cNvPr id="7172" name="Рисунок 2">
            <a:hlinkClick r:id="" action="ppaction://noaction"/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2038350"/>
            <a:ext cx="2663825" cy="318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2057400"/>
            <a:ext cx="2700338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Рисунок 6">
            <a:hlinkClick r:id="" action="ppaction://noaction"/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53163" y="2038350"/>
            <a:ext cx="2708275" cy="318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Управляющая кнопка: назад 8">
            <a:hlinkClick r:id="" action="ppaction://hlinkshowjump?jump=previousslide" highlightClick="1"/>
          </p:cNvPr>
          <p:cNvSpPr/>
          <p:nvPr/>
        </p:nvSpPr>
        <p:spPr>
          <a:xfrm>
            <a:off x="179388" y="6308725"/>
            <a:ext cx="647700" cy="433388"/>
          </a:xfrm>
          <a:prstGeom prst="actionButtonBackPrevious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316913" y="6381750"/>
            <a:ext cx="647700" cy="360363"/>
          </a:xfrm>
          <a:prstGeom prst="actionButtonForwardNext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audio>
              <p:cMediaNode vol="8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 nodeType="clickPar">
                      <p:stCondLst>
                        <p:cond delay="0"/>
                      </p:stCondLst>
                      <p:childTnLst>
                        <p:par>
                          <p:cTn id="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47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j0213290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3124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Прямоугольник 5"/>
          <p:cNvSpPr>
            <a:spLocks noChangeArrowheads="1"/>
          </p:cNvSpPr>
          <p:nvPr/>
        </p:nvSpPr>
        <p:spPr bwMode="auto">
          <a:xfrm>
            <a:off x="179388" y="188913"/>
            <a:ext cx="87915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Bookman Old Style" pitchFamily="18" charset="0"/>
              </a:rPr>
              <a:t>Какую одежду надо надевать Славику, когда на улице уже сумерки?</a:t>
            </a:r>
          </a:p>
        </p:txBody>
      </p:sp>
      <p:pic>
        <p:nvPicPr>
          <p:cNvPr id="8196" name="Рисунок 2">
            <a:hlinkClick r:id="" action="ppaction://noaction"/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563" y="2435225"/>
            <a:ext cx="2865437" cy="334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6750" y="2454275"/>
            <a:ext cx="2768600" cy="333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Рисунок 6">
            <a:hlinkClick r:id="" action="ppaction://noaction"/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7763" y="2454275"/>
            <a:ext cx="2743200" cy="333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Управляющая кнопка: назад 8">
            <a:hlinkClick r:id="" action="ppaction://hlinkshowjump?jump=previousslide" highlightClick="1"/>
          </p:cNvPr>
          <p:cNvSpPr/>
          <p:nvPr/>
        </p:nvSpPr>
        <p:spPr>
          <a:xfrm>
            <a:off x="179388" y="6308725"/>
            <a:ext cx="647700" cy="433388"/>
          </a:xfrm>
          <a:prstGeom prst="actionButtonBackPrevious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316913" y="6381750"/>
            <a:ext cx="647700" cy="360363"/>
          </a:xfrm>
          <a:prstGeom prst="actionButtonForwardNext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audio>
              <p:cMediaNode vol="8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 nodeType="clickPar">
                      <p:stCondLst>
                        <p:cond delay="0"/>
                      </p:stCondLst>
                      <p:childTnLst>
                        <p:par>
                          <p:cTn id="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47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j0213290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3124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Прямоугольник 4"/>
          <p:cNvSpPr>
            <a:spLocks noChangeArrowheads="1"/>
          </p:cNvSpPr>
          <p:nvPr/>
        </p:nvSpPr>
        <p:spPr bwMode="auto">
          <a:xfrm>
            <a:off x="250825" y="260350"/>
            <a:ext cx="874871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Bookman Old Style" pitchFamily="18" charset="0"/>
              </a:rPr>
              <a:t>Где нужно ждать транспорт. Выбери правильный вариант.</a:t>
            </a:r>
          </a:p>
        </p:txBody>
      </p:sp>
      <p:pic>
        <p:nvPicPr>
          <p:cNvPr id="9220" name="Рисунок 2">
            <a:hlinkClick r:id="" action="ppaction://noaction"/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8" y="1593850"/>
            <a:ext cx="3030537" cy="367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Рисунок 4">
            <a:hlinkClick r:id="" action="ppaction://noaction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2763" y="3171825"/>
            <a:ext cx="305752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24575" y="1593850"/>
            <a:ext cx="2978150" cy="359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Управляющая кнопка: назад 8">
            <a:hlinkClick r:id="" action="ppaction://hlinkshowjump?jump=previousslide" highlightClick="1"/>
          </p:cNvPr>
          <p:cNvSpPr/>
          <p:nvPr/>
        </p:nvSpPr>
        <p:spPr>
          <a:xfrm>
            <a:off x="179388" y="6308725"/>
            <a:ext cx="647700" cy="433388"/>
          </a:xfrm>
          <a:prstGeom prst="actionButtonBackPrevious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316913" y="6381750"/>
            <a:ext cx="647700" cy="360363"/>
          </a:xfrm>
          <a:prstGeom prst="actionButtonForwardNext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audio>
              <p:cMediaNode vol="8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 nodeType="clickPar">
                      <p:stCondLst>
                        <p:cond delay="0"/>
                      </p:stCondLst>
                      <p:childTnLst>
                        <p:par>
                          <p:cTn id="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474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j0213305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8038" y="3949700"/>
            <a:ext cx="919162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Прямоугольник 4"/>
          <p:cNvSpPr>
            <a:spLocks noChangeArrowheads="1"/>
          </p:cNvSpPr>
          <p:nvPr/>
        </p:nvSpPr>
        <p:spPr bwMode="auto">
          <a:xfrm>
            <a:off x="171450" y="188913"/>
            <a:ext cx="87979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Bookman Old Style" pitchFamily="18" charset="0"/>
              </a:rPr>
              <a:t>С какой стороны Славик должен обойти автобус, из которого вышел?</a:t>
            </a:r>
          </a:p>
        </p:txBody>
      </p:sp>
      <p:pic>
        <p:nvPicPr>
          <p:cNvPr id="10244" name="Рисунок 2">
            <a:hlinkClick r:id="" action="ppaction://noaction"/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50" y="1382713"/>
            <a:ext cx="2495550" cy="304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8538" y="3235325"/>
            <a:ext cx="2506662" cy="303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Выноска-облако 14"/>
          <p:cNvSpPr/>
          <p:nvPr/>
        </p:nvSpPr>
        <p:spPr>
          <a:xfrm>
            <a:off x="3206740" y="5085184"/>
            <a:ext cx="576064" cy="648072"/>
          </a:xfrm>
          <a:prstGeom prst="cloudCallout">
            <a:avLst>
              <a:gd name="adj1" fmla="val -53816"/>
              <a:gd name="adj2" fmla="val 89986"/>
            </a:avLst>
          </a:prstGeom>
          <a:solidFill>
            <a:srgbClr val="9B9B9B"/>
          </a:solidFill>
          <a:ln w="38100">
            <a:solidFill>
              <a:schemeClr val="tx1"/>
            </a:solidFill>
          </a:ln>
          <a:scene3d>
            <a:camera prst="orthographicFront">
              <a:rot lat="0" lon="0" rev="20399999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0247" name="Рисунок 6">
            <a:hlinkClick r:id="" action="ppaction://noaction"/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7538" y="1370013"/>
            <a:ext cx="2482850" cy="303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Рисунок 7">
            <a:hlinkClick r:id="" action="ppaction://noaction"/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75438" y="2824163"/>
            <a:ext cx="2468562" cy="301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179388" y="6308725"/>
            <a:ext cx="647700" cy="433388"/>
          </a:xfrm>
          <a:prstGeom prst="actionButtonBackPrevious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316913" y="6381750"/>
            <a:ext cx="647700" cy="360363"/>
          </a:xfrm>
          <a:prstGeom prst="actionButtonForwardNext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audio>
              <p:cMediaNode vol="8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 nodeType="clickPar">
                      <p:stCondLst>
                        <p:cond delay="0"/>
                      </p:stCondLst>
                      <p:childTnLst>
                        <p:par>
                          <p:cTn id="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j0213352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7988" y="5157788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j0213353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50" y="5157788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 bwMode="black">
          <a:xfrm>
            <a:off x="523875" y="3356992"/>
            <a:ext cx="8296275" cy="1152128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none" spc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36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Запрещается ходить по тротуару.</a:t>
            </a:r>
            <a:endParaRPr lang="ru-RU" sz="3600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black">
          <a:xfrm>
            <a:off x="539552" y="4797152"/>
            <a:ext cx="8296275" cy="1152128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none" spc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36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Пешеходный переход.</a:t>
            </a:r>
            <a:endParaRPr lang="ru-RU" sz="3600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4" name="Рисунок 4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8038" y="488950"/>
            <a:ext cx="2444750" cy="244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316913" y="6381750"/>
            <a:ext cx="647700" cy="360363"/>
          </a:xfrm>
          <a:prstGeom prst="actionButtonForwardNext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Управляющая кнопка: возврат 10">
            <a:hlinkClick r:id="rId5" action="ppaction://hlinksldjump" highlightClick="1"/>
          </p:cNvPr>
          <p:cNvSpPr/>
          <p:nvPr/>
        </p:nvSpPr>
        <p:spPr>
          <a:xfrm>
            <a:off x="107950" y="6165850"/>
            <a:ext cx="863600" cy="576263"/>
          </a:xfrm>
          <a:prstGeom prst="actionButtonReturn">
            <a:avLst/>
          </a:prstGeom>
          <a:noFill/>
          <a:ln>
            <a:solidFill>
              <a:srgbClr val="2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audio>
              <p:cMediaNode vol="8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8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" fill="hold">
                      <p:stCondLst>
                        <p:cond delay="0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8600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265</Words>
  <Application>Microsoft Office PowerPoint</Application>
  <PresentationFormat>Экран (4:3)</PresentationFormat>
  <Paragraphs>44</Paragraphs>
  <Slides>24</Slides>
  <Notes>0</Notes>
  <HiddenSlides>0</HiddenSlides>
  <MMClips>8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ххх</cp:lastModifiedBy>
  <cp:revision>444</cp:revision>
  <dcterms:created xsi:type="dcterms:W3CDTF">2011-06-26T10:13:25Z</dcterms:created>
  <dcterms:modified xsi:type="dcterms:W3CDTF">2012-01-22T18:45:48Z</dcterms:modified>
</cp:coreProperties>
</file>