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9" autoAdjust="0"/>
    <p:restoredTop sz="94688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293920-e123f1e9031565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d55bfb404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786" y="3200400"/>
            <a:ext cx="4218214" cy="324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86016353a8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0"/>
            <a:ext cx="5181600" cy="4202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33400"/>
            <a:ext cx="7239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b="1" i="1" u="sng" dirty="0" smtClean="0">
                <a:solidFill>
                  <a:srgbClr val="FF0000"/>
                </a:solidFill>
                <a:latin typeface="Arial Black" pitchFamily="34" charset="0"/>
              </a:rPr>
              <a:t>ПДД</a:t>
            </a:r>
            <a:r>
              <a:rPr lang="ru-RU" sz="5400" b="1" i="1" u="sng" dirty="0" smtClean="0">
                <a:solidFill>
                  <a:srgbClr val="FF0000"/>
                </a:solidFill>
              </a:rPr>
              <a:t>  ДЛЯ ДЕТЕЙ!</a:t>
            </a:r>
            <a:endParaRPr lang="ru-RU" sz="54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93920-e123f1e9031565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ыыы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236220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00200" y="609600"/>
            <a:ext cx="6096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КРОССВОРД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3202007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3962400"/>
            <a:ext cx="1877568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 descr="2293920-e123f1e9031565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148263" y="4762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51482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Е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5148263" y="1341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З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51482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О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5148263" y="22050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П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5148263" y="26368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А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51482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С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5148263" y="3500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Н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51482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О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5148263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С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51482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Т</a:t>
            </a: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51482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Ь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25558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О</a:t>
            </a: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34194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И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29876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Д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21240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В</a:t>
            </a: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38512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Т</a:t>
            </a: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42846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Е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47164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Л</a:t>
            </a:r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4284663" y="6092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И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4284663" y="56610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Т</a:t>
            </a:r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42846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Д</a:t>
            </a:r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25558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Т</a:t>
            </a: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2555875" y="3500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Е</a:t>
            </a: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2555875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Л</a:t>
            </a: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Е</a:t>
            </a: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2555875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Ф</a:t>
            </a: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2555875" y="56610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Н</a:t>
            </a: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77406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Р</a:t>
            </a: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73088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А</a:t>
            </a: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68770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У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64436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Т</a:t>
            </a: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60118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О</a:t>
            </a:r>
          </a:p>
        </p:txBody>
      </p:sp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55800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Р</a:t>
            </a: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3851275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Д</a:t>
            </a:r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60118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А</a:t>
            </a: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55800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Г</a:t>
            </a: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42846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О</a:t>
            </a: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47164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Р</a:t>
            </a: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34194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В</a:t>
            </a:r>
          </a:p>
        </p:txBody>
      </p:sp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38512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Е</a:t>
            </a: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auto">
          <a:xfrm>
            <a:off x="42846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Л</a:t>
            </a: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47164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О</a:t>
            </a:r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6877050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Д</a:t>
            </a: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64436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Е</a:t>
            </a:r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60118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П</a:t>
            </a: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55800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И</a:t>
            </a:r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64436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Р</a:t>
            </a:r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60118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О</a:t>
            </a: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55800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Ф</a:t>
            </a:r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3419475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С</a:t>
            </a:r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3851275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В</a:t>
            </a:r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auto">
          <a:xfrm>
            <a:off x="42846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Е</a:t>
            </a:r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47164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Т</a:t>
            </a:r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auto">
          <a:xfrm>
            <a:off x="3851275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П</a:t>
            </a:r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55800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Х</a:t>
            </a: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60118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О</a:t>
            </a: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64436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Д</a:t>
            </a:r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auto">
          <a:xfrm>
            <a:off x="42846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Е</a:t>
            </a:r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auto">
          <a:xfrm>
            <a:off x="47164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Ш</a:t>
            </a:r>
          </a:p>
        </p:txBody>
      </p:sp>
      <p:sp>
        <p:nvSpPr>
          <p:cNvPr id="3152" name="Rectangle 80"/>
          <p:cNvSpPr>
            <a:spLocks noChangeArrowheads="1"/>
          </p:cNvSpPr>
          <p:nvPr/>
        </p:nvSpPr>
        <p:spPr bwMode="auto">
          <a:xfrm>
            <a:off x="179388" y="1196975"/>
            <a:ext cx="3240087" cy="33115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CC"/>
              </a:gs>
              <a:gs pos="100000">
                <a:srgbClr val="FF3300"/>
              </a:gs>
            </a:gsLst>
            <a:lin ang="18900000" scaled="1"/>
          </a:gradFill>
          <a:ln w="76200" cmpd="tri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 dirty="0">
                <a:solidFill>
                  <a:srgbClr val="663300"/>
                </a:solidFill>
              </a:rPr>
              <a:t>Человек, находящийся вне транспортного средства, участник движения</a:t>
            </a:r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auto">
          <a:xfrm>
            <a:off x="395288" y="2420938"/>
            <a:ext cx="3565525" cy="27368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189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 dirty="0">
                <a:solidFill>
                  <a:srgbClr val="663300"/>
                </a:solidFill>
              </a:rPr>
              <a:t>Техническое средство, регулирующее дорожное движение на перекрёстке</a:t>
            </a:r>
          </a:p>
        </p:txBody>
      </p:sp>
      <p:sp>
        <p:nvSpPr>
          <p:cNvPr id="3155" name="Rectangle 83"/>
          <p:cNvSpPr>
            <a:spLocks noChangeArrowheads="1"/>
          </p:cNvSpPr>
          <p:nvPr/>
        </p:nvSpPr>
        <p:spPr bwMode="auto">
          <a:xfrm>
            <a:off x="250825" y="260350"/>
            <a:ext cx="4392613" cy="2232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CCFF33"/>
              </a:gs>
              <a:gs pos="100000">
                <a:schemeClr val="folHlink"/>
              </a:gs>
            </a:gsLst>
            <a:lin ang="18900000" scaled="1"/>
          </a:gradFill>
          <a:ln w="76200" cmpd="tri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 dirty="0">
                <a:solidFill>
                  <a:srgbClr val="663300"/>
                </a:solidFill>
              </a:rPr>
              <a:t>У него два колеса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 dirty="0">
                <a:solidFill>
                  <a:srgbClr val="663300"/>
                </a:solidFill>
              </a:rPr>
              <a:t>И седло на раме,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 dirty="0">
                <a:solidFill>
                  <a:srgbClr val="663300"/>
                </a:solidFill>
              </a:rPr>
              <a:t>Две педали есть внизу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 dirty="0">
                <a:solidFill>
                  <a:srgbClr val="663300"/>
                </a:solidFill>
              </a:rPr>
              <a:t>Крутят их ногами.</a:t>
            </a:r>
          </a:p>
        </p:txBody>
      </p:sp>
      <p:pic>
        <p:nvPicPr>
          <p:cNvPr id="3160" name="Picture 88" descr="ar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98107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1" name="Picture 89" descr="ar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84467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2" name="Picture 90" descr="ar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068638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3" name="Rectangle 91"/>
          <p:cNvSpPr>
            <a:spLocks noChangeArrowheads="1"/>
          </p:cNvSpPr>
          <p:nvPr/>
        </p:nvSpPr>
        <p:spPr bwMode="auto">
          <a:xfrm>
            <a:off x="4787900" y="908050"/>
            <a:ext cx="3887788" cy="27368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CC"/>
              </a:gs>
              <a:gs pos="100000">
                <a:srgbClr val="FF3300"/>
              </a:gs>
            </a:gsLst>
            <a:lin ang="18900000" scaled="1"/>
          </a:gradFill>
          <a:ln w="76200" cmpd="tri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 dirty="0">
                <a:solidFill>
                  <a:srgbClr val="663300"/>
                </a:solidFill>
              </a:rPr>
              <a:t>Полоса земли чаще  покрытая асфальтом для движения транспортных средств</a:t>
            </a:r>
          </a:p>
        </p:txBody>
      </p:sp>
      <p:pic>
        <p:nvPicPr>
          <p:cNvPr id="3164" name="Picture 92" descr="ar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9338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5" name="Rectangle 93"/>
          <p:cNvSpPr>
            <a:spLocks noChangeArrowheads="1"/>
          </p:cNvSpPr>
          <p:nvPr/>
        </p:nvSpPr>
        <p:spPr bwMode="auto">
          <a:xfrm>
            <a:off x="4859338" y="2492375"/>
            <a:ext cx="3960812" cy="16573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189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 dirty="0">
                <a:solidFill>
                  <a:srgbClr val="663300"/>
                </a:solidFill>
              </a:rPr>
              <a:t>Часть дороги для передвижения пешеходов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endParaRPr kumimoji="0" lang="ru-RU" sz="2800" b="1" dirty="0">
              <a:solidFill>
                <a:srgbClr val="663300"/>
              </a:solidFill>
            </a:endParaRPr>
          </a:p>
        </p:txBody>
      </p:sp>
      <p:pic>
        <p:nvPicPr>
          <p:cNvPr id="3166" name="Picture 94" descr="ar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797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7" name="Picture 95" descr="ar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5300663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8" name="Rectangle 96"/>
          <p:cNvSpPr>
            <a:spLocks noChangeArrowheads="1"/>
          </p:cNvSpPr>
          <p:nvPr/>
        </p:nvSpPr>
        <p:spPr bwMode="auto">
          <a:xfrm>
            <a:off x="1476375" y="2708275"/>
            <a:ext cx="3455988" cy="2232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CCFF33"/>
              </a:gs>
              <a:gs pos="100000">
                <a:schemeClr val="folHlink"/>
              </a:gs>
            </a:gsLst>
            <a:lin ang="18900000" scaled="1"/>
          </a:gradFill>
          <a:ln w="76200" cmpd="tri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 dirty="0">
                <a:solidFill>
                  <a:srgbClr val="663300"/>
                </a:solidFill>
              </a:rPr>
              <a:t>   Человек, управляющий каким-либо транспортным средством</a:t>
            </a:r>
          </a:p>
        </p:txBody>
      </p:sp>
      <p:pic>
        <p:nvPicPr>
          <p:cNvPr id="3169" name="Picture 97" descr="ar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068638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0" name="Rectangle 98"/>
          <p:cNvSpPr>
            <a:spLocks noChangeArrowheads="1"/>
          </p:cNvSpPr>
          <p:nvPr/>
        </p:nvSpPr>
        <p:spPr bwMode="auto">
          <a:xfrm>
            <a:off x="3348038" y="3573463"/>
            <a:ext cx="4968875" cy="187166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CC"/>
              </a:gs>
              <a:gs pos="100000">
                <a:srgbClr val="FF3300"/>
              </a:gs>
            </a:gsLst>
            <a:lin ang="18900000" scaled="1"/>
          </a:gradFill>
          <a:ln w="76200" cmpd="tri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 dirty="0">
                <a:solidFill>
                  <a:srgbClr val="663300"/>
                </a:solidFill>
              </a:rPr>
              <a:t>Аппарат для передачи информации на расстоянии. (мобильный …)</a:t>
            </a:r>
          </a:p>
        </p:txBody>
      </p:sp>
      <p:pic>
        <p:nvPicPr>
          <p:cNvPr id="3171" name="Picture 99" descr="ar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797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2" name="Picture 100" descr="ar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76250"/>
            <a:ext cx="3587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3" name="Rectangle 101"/>
          <p:cNvSpPr>
            <a:spLocks noChangeArrowheads="1"/>
          </p:cNvSpPr>
          <p:nvPr/>
        </p:nvSpPr>
        <p:spPr bwMode="auto">
          <a:xfrm>
            <a:off x="5076825" y="2781300"/>
            <a:ext cx="3816350" cy="26638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189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3200" b="1" dirty="0">
                <a:solidFill>
                  <a:srgbClr val="663300"/>
                </a:solidFill>
              </a:rPr>
              <a:t>Дорожный знак, который  устанавливают вблизи школ? «Осторожно…»</a:t>
            </a:r>
            <a:r>
              <a:rPr kumimoji="0" lang="ru-RU" sz="3200" dirty="0"/>
              <a:t> </a:t>
            </a:r>
          </a:p>
        </p:txBody>
      </p:sp>
      <p:sp>
        <p:nvSpPr>
          <p:cNvPr id="3174" name="Rectangle 102"/>
          <p:cNvSpPr>
            <a:spLocks noChangeArrowheads="1"/>
          </p:cNvSpPr>
          <p:nvPr/>
        </p:nvSpPr>
        <p:spPr bwMode="auto">
          <a:xfrm>
            <a:off x="539750" y="1557338"/>
            <a:ext cx="4033838" cy="49688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CCFF33"/>
              </a:gs>
              <a:gs pos="100000">
                <a:schemeClr val="folHlink"/>
              </a:gs>
            </a:gsLst>
            <a:lin ang="18900000" scaled="1"/>
          </a:gradFill>
          <a:ln w="76200" cmpd="tri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 dirty="0">
                <a:solidFill>
                  <a:srgbClr val="663300"/>
                </a:solidFill>
              </a:rPr>
              <a:t>Состояние, когда не угрожает опасность.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 dirty="0">
                <a:solidFill>
                  <a:srgbClr val="663300"/>
                </a:solidFill>
              </a:rPr>
              <a:t>Оно может быть обеспечено, при условии соблюдения правил всеми участниками дорожного движения.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3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500"/>
                            </p:stCondLst>
                            <p:childTnLst>
                              <p:par>
                                <p:cTn id="2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000"/>
                            </p:stCondLst>
                            <p:childTnLst>
                              <p:par>
                                <p:cTn id="2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3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20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500"/>
                            </p:stCondLst>
                            <p:childTnLst>
                              <p:par>
                                <p:cTn id="2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500"/>
                            </p:stCondLst>
                            <p:childTnLst>
                              <p:par>
                                <p:cTn id="2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000"/>
                            </p:stCondLst>
                            <p:childTnLst>
                              <p:par>
                                <p:cTn id="2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500"/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500"/>
                            </p:stCondLst>
                            <p:childTnLst>
                              <p:par>
                                <p:cTn id="2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2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8" dur="500"/>
                                        <p:tgtEl>
                                          <p:spTgt spid="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" dur="500"/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6" dur="500"/>
                                        <p:tgtEl>
                                          <p:spTgt spid="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500"/>
                            </p:stCondLst>
                            <p:childTnLst>
                              <p:par>
                                <p:cTn id="3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0" dur="500"/>
                                        <p:tgtEl>
                                          <p:spTgt spid="3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" dur="500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500"/>
                            </p:stCondLst>
                            <p:childTnLst>
                              <p:par>
                                <p:cTn id="3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8" dur="500"/>
                                        <p:tgtEl>
                                          <p:spTgt spid="3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20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20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0" dur="500"/>
                                        <p:tgtEl>
                                          <p:spTgt spid="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500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500"/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20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20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0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500"/>
                            </p:stCondLst>
                            <p:childTnLst>
                              <p:par>
                                <p:cTn id="3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4" dur="500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00"/>
                            </p:stCondLst>
                            <p:childTnLst>
                              <p:par>
                                <p:cTn id="3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8" dur="500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500"/>
                            </p:stCondLst>
                            <p:childTnLst>
                              <p:par>
                                <p:cTn id="3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2" dur="500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2000"/>
                            </p:stCondLst>
                            <p:childTnLst>
                              <p:par>
                                <p:cTn id="3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6" dur="500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2500"/>
                            </p:stCondLst>
                            <p:childTnLst>
                              <p:par>
                                <p:cTn id="3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0" dur="500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20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200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2" grpId="0" animBg="1"/>
      <p:bldP spid="3152" grpId="1" animBg="1"/>
      <p:bldP spid="3154" grpId="0" animBg="1"/>
      <p:bldP spid="3154" grpId="1" animBg="1"/>
      <p:bldP spid="3155" grpId="0" animBg="1"/>
      <p:bldP spid="3155" grpId="1" animBg="1"/>
      <p:bldP spid="3163" grpId="0" animBg="1"/>
      <p:bldP spid="3163" grpId="1" animBg="1"/>
      <p:bldP spid="3165" grpId="0" animBg="1"/>
      <p:bldP spid="3165" grpId="1" animBg="1"/>
      <p:bldP spid="3168" grpId="0" animBg="1"/>
      <p:bldP spid="3168" grpId="1" animBg="1"/>
      <p:bldP spid="3170" grpId="0" animBg="1"/>
      <p:bldP spid="3170" grpId="1" animBg="1"/>
      <p:bldP spid="3173" grpId="0" animBg="1"/>
      <p:bldP spid="3173" grpId="1" animBg="1"/>
      <p:bldP spid="3174" grpId="0" animBg="1"/>
      <p:bldP spid="317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33790-07ab98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spasib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618604"/>
            <a:ext cx="3733800" cy="2910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2233775-253e5d8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-300x125.jpg"/>
          <p:cNvPicPr>
            <a:picLocks noChangeAspect="1"/>
          </p:cNvPicPr>
          <p:nvPr/>
        </p:nvPicPr>
        <p:blipFill>
          <a:blip r:embed="rId3"/>
          <a:srcRect l="35868" r="18908"/>
          <a:stretch>
            <a:fillRect/>
          </a:stretch>
        </p:blipFill>
        <p:spPr>
          <a:xfrm>
            <a:off x="381000" y="381000"/>
            <a:ext cx="2514600" cy="312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f15c898cf4d45b68becf0677d88936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133600"/>
            <a:ext cx="5895109" cy="381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31488997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114799"/>
            <a:ext cx="1447800" cy="1240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293920-e123f1e9031565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5181599" cy="325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2" y="248294"/>
            <a:ext cx="5928358" cy="3561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293920-e123f1e9031565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им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733800"/>
            <a:ext cx="4194620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я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304800"/>
            <a:ext cx="3860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эж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738" y="304800"/>
            <a:ext cx="3928364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лол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505200"/>
            <a:ext cx="35052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ттт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2438400"/>
            <a:ext cx="2136902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293852-6cc791168f7ab9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ииььь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762000"/>
            <a:ext cx="2934208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762000" y="3886200"/>
            <a:ext cx="7391400" cy="2598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вв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28600"/>
            <a:ext cx="2556256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ро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381000"/>
            <a:ext cx="2578608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293852-6cc791168f7ab9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выв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937" y="2590800"/>
            <a:ext cx="3239327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ссс.jpg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457200" y="2590800"/>
            <a:ext cx="3048000" cy="377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тт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57200"/>
            <a:ext cx="2769616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2233652-1a7181e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ыы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"/>
            <a:ext cx="3454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ь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381000"/>
            <a:ext cx="221996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ыыыы.jpg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3657600" y="2819400"/>
            <a:ext cx="25146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293920-e123f1e9031565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752975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4978399" cy="373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5.1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04800"/>
            <a:ext cx="1524000" cy="2209800"/>
          </a:xfrm>
          <a:prstGeom prst="rect">
            <a:avLst/>
          </a:prstGeom>
        </p:spPr>
      </p:pic>
      <p:pic>
        <p:nvPicPr>
          <p:cNvPr id="8" name="Рисунок 7" descr="5.13.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1" y="3733800"/>
            <a:ext cx="2057400" cy="2662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293920-e123f1e9031565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114800" cy="3115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0"/>
            <a:ext cx="5002978" cy="4087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162</Words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2013-01-12T10:58:45Z</dcterms:created>
  <dcterms:modified xsi:type="dcterms:W3CDTF">2013-01-12T13:58:12Z</dcterms:modified>
</cp:coreProperties>
</file>