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6" r:id="rId7"/>
    <p:sldId id="268" r:id="rId8"/>
    <p:sldId id="270" r:id="rId9"/>
    <p:sldId id="271" r:id="rId10"/>
    <p:sldId id="277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DA9F-D8A9-4345-9D27-0B83021FFDD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E0EB-92D9-4303-BFDD-661761EEC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DA9F-D8A9-4345-9D27-0B83021FFDD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E0EB-92D9-4303-BFDD-661761EEC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DA9F-D8A9-4345-9D27-0B83021FFDD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E0EB-92D9-4303-BFDD-661761EEC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DA9F-D8A9-4345-9D27-0B83021FFDD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E0EB-92D9-4303-BFDD-661761EEC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DA9F-D8A9-4345-9D27-0B83021FFDD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E0EB-92D9-4303-BFDD-661761EEC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DA9F-D8A9-4345-9D27-0B83021FFDD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E0EB-92D9-4303-BFDD-661761EEC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DA9F-D8A9-4345-9D27-0B83021FFDD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E0EB-92D9-4303-BFDD-661761EEC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DA9F-D8A9-4345-9D27-0B83021FFDD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E0EB-92D9-4303-BFDD-661761EEC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DA9F-D8A9-4345-9D27-0B83021FFDD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E0EB-92D9-4303-BFDD-661761EEC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DA9F-D8A9-4345-9D27-0B83021FFDD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E0EB-92D9-4303-BFDD-661761EEC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DA9F-D8A9-4345-9D27-0B83021FFDD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E0EB-92D9-4303-BFDD-661761EEC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9DA9F-D8A9-4345-9D27-0B83021FFDD6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CE0EB-92D9-4303-BFDD-661761EEC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Re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2714620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i="1" dirty="0">
                <a:ln w="38100">
                  <a:noFill/>
                </a:ln>
                <a:solidFill>
                  <a:schemeClr val="bg1"/>
                </a:solidFill>
                <a:latin typeface="Bookman Old Style" pitchFamily="18" charset="0"/>
              </a:rPr>
              <a:t>Классный час</a:t>
            </a:r>
          </a:p>
          <a:p>
            <a:pPr algn="ctr">
              <a:defRPr/>
            </a:pPr>
            <a:r>
              <a:rPr lang="ru-RU" sz="5400" b="1" i="1" dirty="0">
                <a:ln w="38100">
                  <a:noFill/>
                </a:ln>
                <a:solidFill>
                  <a:schemeClr val="bg1"/>
                </a:solidFill>
                <a:latin typeface="Bookman Old Style" pitchFamily="18" charset="0"/>
              </a:rPr>
              <a:t>«С любовью к России»</a:t>
            </a:r>
            <a:endParaRPr lang="ru-RU" sz="5400" dirty="0">
              <a:ln w="38100">
                <a:noFill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357322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Президент Российской Федерации  при вступлении в должность дает торжественную присягу, держа руку на специально изготовленном для этого случая экземпляре Конституции РФ.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4357688"/>
            <a:ext cx="39639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428750"/>
            <a:ext cx="40005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 descr="http://www.e1.ru/news/images/new/368312/images/1336379251_0031_250x20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2400" y="1357313"/>
            <a:ext cx="34829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142875" y="357188"/>
            <a:ext cx="4357688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600" b="1" i="1" dirty="0">
                <a:latin typeface="Times New Roman" pitchFamily="18" charset="0"/>
                <a:ea typeface="DejaVu Sans"/>
                <a:cs typeface="Times New Roman" pitchFamily="18" charset="0"/>
              </a:rPr>
              <a:t>Живу в России, россиянин </a:t>
            </a:r>
            <a:r>
              <a:rPr lang="ru-RU" sz="2600" b="1" i="1" dirty="0">
                <a:ea typeface="DejaVu Sans"/>
                <a:cs typeface="Times New Roman" pitchFamily="18" charset="0"/>
              </a:rPr>
              <a:t>–</a:t>
            </a:r>
            <a:r>
              <a:rPr lang="ru-RU" sz="2600" b="1" i="1" dirty="0">
                <a:latin typeface="Times New Roman" pitchFamily="18" charset="0"/>
                <a:ea typeface="DejaVu Sans"/>
                <a:cs typeface="Times New Roman" pitchFamily="18" charset="0"/>
              </a:rPr>
              <a:t> я!</a:t>
            </a:r>
            <a:endParaRPr lang="ru-RU" sz="2600" b="1" dirty="0">
              <a:ea typeface="DejaVu Sans"/>
              <a:cs typeface="Times New Roman" pitchFamily="18" charset="0"/>
            </a:endParaRPr>
          </a:p>
          <a:p>
            <a:pPr algn="ctr" eaLnBrk="0" hangingPunct="0"/>
            <a:r>
              <a:rPr lang="ru-RU" sz="2600" b="1" i="1" dirty="0">
                <a:latin typeface="Times New Roman" pitchFamily="18" charset="0"/>
                <a:ea typeface="DejaVu Sans"/>
                <a:cs typeface="Times New Roman" pitchFamily="18" charset="0"/>
              </a:rPr>
              <a:t>Я это сознаю, горжусь я этим!</a:t>
            </a:r>
            <a:endParaRPr lang="ru-RU" sz="2600" b="1" dirty="0">
              <a:ea typeface="DejaVu Sans"/>
              <a:cs typeface="Times New Roman" pitchFamily="18" charset="0"/>
            </a:endParaRPr>
          </a:p>
          <a:p>
            <a:pPr algn="ctr" eaLnBrk="0" hangingPunct="0"/>
            <a:r>
              <a:rPr lang="ru-RU" sz="2600" b="1" i="1" dirty="0">
                <a:latin typeface="Times New Roman" pitchFamily="18" charset="0"/>
                <a:ea typeface="DejaVu Sans"/>
                <a:cs typeface="Times New Roman" pitchFamily="18" charset="0"/>
              </a:rPr>
              <a:t>Россия </a:t>
            </a:r>
            <a:r>
              <a:rPr lang="ru-RU" sz="2600" b="1" i="1" dirty="0">
                <a:ea typeface="DejaVu Sans"/>
                <a:cs typeface="Times New Roman" pitchFamily="18" charset="0"/>
              </a:rPr>
              <a:t>–</a:t>
            </a:r>
            <a:r>
              <a:rPr lang="ru-RU" sz="2600" b="1" i="1" dirty="0">
                <a:latin typeface="Times New Roman" pitchFamily="18" charset="0"/>
                <a:ea typeface="DejaVu Sans"/>
                <a:cs typeface="Times New Roman" pitchFamily="18" charset="0"/>
              </a:rPr>
              <a:t> это Родина моя!</a:t>
            </a:r>
            <a:endParaRPr lang="ru-RU" sz="2600" b="1" dirty="0">
              <a:ea typeface="DejaVu Sans"/>
              <a:cs typeface="Times New Roman" pitchFamily="18" charset="0"/>
            </a:endParaRPr>
          </a:p>
          <a:p>
            <a:pPr algn="ctr" eaLnBrk="0" hangingPunct="0"/>
            <a:r>
              <a:rPr lang="ru-RU" sz="2600" b="1" i="1" dirty="0">
                <a:latin typeface="Times New Roman" pitchFamily="18" charset="0"/>
                <a:ea typeface="DejaVu Sans"/>
                <a:cs typeface="Times New Roman" pitchFamily="18" charset="0"/>
              </a:rPr>
              <a:t>Она милее мне всех стран на свете!</a:t>
            </a:r>
            <a:endParaRPr lang="ru-RU" sz="2600" b="1" dirty="0">
              <a:ea typeface="DejaVu Sans"/>
              <a:cs typeface="Times New Roman" pitchFamily="18" charset="0"/>
            </a:endParaRPr>
          </a:p>
          <a:p>
            <a:pPr algn="ctr" eaLnBrk="0" hangingPunct="0"/>
            <a:r>
              <a:rPr lang="ru-RU" sz="2600" b="1" i="1" dirty="0">
                <a:latin typeface="Times New Roman" pitchFamily="18" charset="0"/>
                <a:ea typeface="DejaVu Sans"/>
                <a:cs typeface="Times New Roman" pitchFamily="18" charset="0"/>
              </a:rPr>
              <a:t>В России небо </a:t>
            </a:r>
            <a:r>
              <a:rPr lang="ru-RU" sz="2600" b="1" i="1" dirty="0" err="1">
                <a:latin typeface="Times New Roman" pitchFamily="18" charset="0"/>
                <a:ea typeface="DejaVu Sans"/>
                <a:cs typeface="Times New Roman" pitchFamily="18" charset="0"/>
              </a:rPr>
              <a:t>голубее</a:t>
            </a:r>
            <a:r>
              <a:rPr lang="ru-RU" sz="2600" b="1" i="1" dirty="0">
                <a:latin typeface="Times New Roman" pitchFamily="18" charset="0"/>
                <a:ea typeface="DejaVu Sans"/>
                <a:cs typeface="Times New Roman" pitchFamily="18" charset="0"/>
              </a:rPr>
              <a:t>, зеленей трава,</a:t>
            </a:r>
            <a:endParaRPr lang="ru-RU" sz="2600" b="1" dirty="0">
              <a:ea typeface="DejaVu Sans"/>
              <a:cs typeface="Times New Roman" pitchFamily="18" charset="0"/>
            </a:endParaRPr>
          </a:p>
          <a:p>
            <a:pPr algn="ctr" eaLnBrk="0" hangingPunct="0"/>
            <a:r>
              <a:rPr lang="ru-RU" sz="2600" b="1" i="1" dirty="0">
                <a:latin typeface="Times New Roman" pitchFamily="18" charset="0"/>
                <a:ea typeface="DejaVu Sans"/>
                <a:cs typeface="Times New Roman" pitchFamily="18" charset="0"/>
              </a:rPr>
              <a:t>Здесь солнышко теплее греет!</a:t>
            </a:r>
            <a:endParaRPr lang="ru-RU" sz="2600" b="1" dirty="0">
              <a:ea typeface="DejaVu Sans"/>
              <a:cs typeface="Times New Roman" pitchFamily="18" charset="0"/>
            </a:endParaRPr>
          </a:p>
          <a:p>
            <a:pPr algn="ctr" eaLnBrk="0" hangingPunct="0"/>
            <a:r>
              <a:rPr lang="ru-RU" sz="2600" b="1" i="1" dirty="0">
                <a:latin typeface="Times New Roman" pitchFamily="18" charset="0"/>
                <a:ea typeface="DejaVu Sans"/>
                <a:cs typeface="Times New Roman" pitchFamily="18" charset="0"/>
              </a:rPr>
              <a:t>У человека Родина всегда одна.</a:t>
            </a:r>
            <a:endParaRPr lang="ru-RU" sz="2600" b="1" dirty="0">
              <a:ea typeface="DejaVu Sans"/>
              <a:cs typeface="Times New Roman" pitchFamily="18" charset="0"/>
            </a:endParaRPr>
          </a:p>
          <a:p>
            <a:pPr algn="ctr" eaLnBrk="0" hangingPunct="0"/>
            <a:r>
              <a:rPr lang="ru-RU" sz="2600" b="1" i="1" dirty="0">
                <a:latin typeface="Times New Roman" pitchFamily="18" charset="0"/>
                <a:ea typeface="DejaVu Sans"/>
                <a:cs typeface="Times New Roman" pitchFamily="18" charset="0"/>
              </a:rPr>
              <a:t>Поэтому и дорожим  мы ею!</a:t>
            </a:r>
            <a:endParaRPr lang="ru-RU" sz="2600" b="1" dirty="0">
              <a:ea typeface="DejaVu Sans"/>
              <a:cs typeface="Times New Roman" pitchFamily="18" charset="0"/>
            </a:endParaRPr>
          </a:p>
        </p:txBody>
      </p:sp>
      <p:pic>
        <p:nvPicPr>
          <p:cNvPr id="38915" name="Picture 3" descr="http://ok.ya1.ru/uploads/posts/2010-07/1278905462_0_5798_6d3ca8a7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57188"/>
            <a:ext cx="3925888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http://www.edu54.ru/sites/default/files/images/2010/12/b2a9b91148e422333a6a3c7f5a4c22c75f546e87.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3286125"/>
            <a:ext cx="377348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photo11913371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214346" y="4795897"/>
            <a:ext cx="68580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Что мы Родиной зовём?                </a:t>
            </a:r>
          </a:p>
          <a:p>
            <a:pPr algn="ctr">
              <a:defRPr/>
            </a:pPr>
            <a:r>
              <a:rPr lang="ru-RU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Дом, где мы с тобой живём, </a:t>
            </a:r>
          </a:p>
          <a:p>
            <a:pPr algn="ctr">
              <a:defRPr/>
            </a:pPr>
            <a:r>
              <a:rPr lang="ru-RU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И берёзки, вдоль которых</a:t>
            </a:r>
          </a:p>
          <a:p>
            <a:pPr algn="ctr">
              <a:defRPr/>
            </a:pPr>
            <a:r>
              <a:rPr lang="ru-RU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Рядом с мамой мы идём.</a:t>
            </a:r>
          </a:p>
        </p:txBody>
      </p:sp>
      <p:pic>
        <p:nvPicPr>
          <p:cNvPr id="6" name="Picture 6" descr="DSCN32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2575" y="0"/>
            <a:ext cx="9426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928926" y="4357694"/>
            <a:ext cx="58579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Что мы Родиной зовём? Поле с тонким колоском,</a:t>
            </a:r>
          </a:p>
          <a:p>
            <a:pPr>
              <a:defRPr/>
            </a:pPr>
            <a:r>
              <a:rPr lang="ru-RU" sz="3200" b="1" dirty="0" smtClean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Наши праздники и песни,</a:t>
            </a:r>
          </a:p>
          <a:p>
            <a:pPr>
              <a:defRPr/>
            </a:pPr>
            <a:r>
              <a:rPr lang="ru-RU" sz="3200" b="1" dirty="0" smtClean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Тёплый вечер за окном.</a:t>
            </a:r>
            <a:endParaRPr lang="ru-RU" sz="3200" b="1" dirty="0">
              <a:ln w="28575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8" name="Picture 5" descr="moscow_001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08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596" y="285728"/>
            <a:ext cx="57864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Что мы Родиной зовём? Всё, что в сердце бережём,</a:t>
            </a:r>
          </a:p>
          <a:p>
            <a:pPr>
              <a:defRPr/>
            </a:pPr>
            <a:r>
              <a:rPr lang="ru-RU" sz="3200" b="1" dirty="0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И под небом синим-синим</a:t>
            </a:r>
          </a:p>
          <a:p>
            <a:pPr>
              <a:defRPr/>
            </a:pPr>
            <a:r>
              <a:rPr lang="ru-RU" sz="3200" b="1" dirty="0" smtClean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Arial" charset="0"/>
              </a:rPr>
              <a:t>Флаг России над Кремлём.</a:t>
            </a:r>
            <a:endParaRPr lang="ru-RU" sz="3200" dirty="0">
              <a:ln w="190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95288" y="66675"/>
            <a:ext cx="87487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Конституция </a:t>
            </a:r>
          </a:p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(от лат. </a:t>
            </a:r>
            <a:r>
              <a:rPr lang="ru-RU" sz="40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сonstitutio</a:t>
            </a: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– устройство)</a:t>
            </a: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323850" y="1557338"/>
            <a:ext cx="49688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600" b="1" dirty="0">
                <a:ln w="28575">
                  <a:noFill/>
                </a:ln>
              </a:rPr>
              <a:t>это основной закон государства, </a:t>
            </a:r>
          </a:p>
          <a:p>
            <a:pPr algn="ctr">
              <a:defRPr/>
            </a:pPr>
            <a:r>
              <a:rPr lang="ru-RU" sz="3600" b="1" dirty="0">
                <a:ln w="28575">
                  <a:noFill/>
                </a:ln>
              </a:rPr>
              <a:t>который определяет его общественное </a:t>
            </a:r>
          </a:p>
          <a:p>
            <a:pPr algn="ctr">
              <a:defRPr/>
            </a:pPr>
            <a:r>
              <a:rPr lang="ru-RU" sz="3600" b="1" dirty="0">
                <a:ln w="28575">
                  <a:noFill/>
                </a:ln>
              </a:rPr>
              <a:t>и  государственное устройство, основа</a:t>
            </a:r>
          </a:p>
          <a:p>
            <a:pPr algn="ctr">
              <a:defRPr/>
            </a:pPr>
            <a:r>
              <a:rPr lang="ru-RU" sz="3600" b="1" dirty="0">
                <a:ln w="28575">
                  <a:noFill/>
                </a:ln>
              </a:rPr>
              <a:t>всего законодательства страны </a:t>
            </a:r>
          </a:p>
        </p:txBody>
      </p:sp>
      <p:pic>
        <p:nvPicPr>
          <p:cNvPr id="18436" name="Picture 7" descr="0006-004-Gosudarstvo-Rossi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29972">
            <a:off x="5651500" y="1916113"/>
            <a:ext cx="273685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428596" y="928670"/>
            <a:ext cx="8286808" cy="714380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   </a:t>
            </a:r>
            <a:r>
              <a:rPr lang="ru-RU" sz="4800" b="1" dirty="0" smtClean="0"/>
              <a:t>12 декабря </a:t>
            </a:r>
            <a:r>
              <a:rPr lang="en-US" sz="4800" b="1" dirty="0" smtClean="0"/>
              <a:t>2013 </a:t>
            </a:r>
            <a:r>
              <a:rPr lang="ru-RU" sz="4800" b="1" dirty="0" smtClean="0"/>
              <a:t>года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ru-RU" sz="4800" b="1" dirty="0" smtClean="0"/>
              <a:t>Россия отмечает </a:t>
            </a:r>
            <a:br>
              <a:rPr lang="ru-RU" sz="4800" b="1" dirty="0" smtClean="0"/>
            </a:br>
            <a:r>
              <a:rPr lang="ru-RU" sz="4800" b="1" dirty="0" smtClean="0"/>
              <a:t>20-летие  Конституции  РФ</a:t>
            </a:r>
            <a:endParaRPr lang="ru-RU" sz="2400" b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 b="4224"/>
          <a:stretch>
            <a:fillRect/>
          </a:stretch>
        </p:blipFill>
        <p:spPr bwMode="auto">
          <a:xfrm>
            <a:off x="3143240" y="2357430"/>
            <a:ext cx="315753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1143000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2600" b="1" dirty="0" smtClean="0"/>
              <a:t>У Конституции России богатая история - она претерпела глубокие изменения, отражая особенности каждой эпохи развития государства.</a:t>
            </a:r>
            <a:endParaRPr lang="ru-RU" sz="2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214554"/>
            <a:ext cx="36433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История конституций берет начало с 1918 года, когда был принят самый первый подобный документ — Конституция РСФСР.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71612"/>
            <a:ext cx="3219956" cy="501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00132"/>
          </a:xfrm>
        </p:spPr>
        <p:txBody>
          <a:bodyPr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2500" b="1" dirty="0" smtClean="0"/>
              <a:t>В 1924 году вступила в силу новая Конституция РСФСР. Изменения были связаны с вхождением республики в состав Союза Советских Социалистических республик.</a:t>
            </a:r>
            <a:endParaRPr lang="ru-RU" sz="2500" b="1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285992"/>
            <a:ext cx="1909762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857364"/>
            <a:ext cx="1785938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285992"/>
            <a:ext cx="18240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857364"/>
            <a:ext cx="187124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ppt4web.ru/images/115/19282/310/img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42852"/>
            <a:ext cx="8715436" cy="652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44" y="1214422"/>
            <a:ext cx="8858280" cy="142876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Очередной этап в истории Основного закона России – 1936 год. Постановлением Чрезвычайного XVII Всероссийского Съезда Советов была принята Конституция РСФСР, которая объявила о завершении строительства основ социализма. Российская Социалистическая Федеративная Советская Республика стала называться Российской Советской Федеративной Социалистической Республикой.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929198"/>
            <a:ext cx="2786062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3000375"/>
            <a:ext cx="15335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3143250"/>
            <a:ext cx="1524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2786063"/>
            <a:ext cx="1928812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642938"/>
            <a:ext cx="8858280" cy="1285864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ноября 1977 года новая Конституция РСФСР провозгласила социальное равенство разных слоев общества, социалистическую собственность на средства производства — общее достояние всего советского народа, ядром политической системы была названа КПСС. Эта Конституция действовала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1993 года.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2428875"/>
            <a:ext cx="242093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285750" y="2500313"/>
            <a:ext cx="28813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6357938" y="2357438"/>
            <a:ext cx="248443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4786322"/>
            <a:ext cx="8501122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двадцать  лет своего существования, текст Конституции РФ 1993 года претерпел ряд изменений и дополнений.</a:t>
            </a:r>
            <a:endParaRPr lang="ru-RU" sz="2800" dirty="0">
              <a:ln w="28575">
                <a:noFill/>
              </a:ln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688" y="3214686"/>
            <a:ext cx="8858312" cy="14080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50" b="1" dirty="0">
                <a:ln w="285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Конституция 1993 года является пятой по счету из всех когда-либо действующих конституций на территории нашей страны  и </a:t>
            </a:r>
            <a:r>
              <a:rPr lang="ru-RU" sz="2850" b="1" dirty="0">
                <a:ln w="28575">
                  <a:noFill/>
                </a:ln>
              </a:rPr>
              <a:t>по которой страна живет и сегодня</a:t>
            </a:r>
            <a:r>
              <a:rPr lang="ru-RU" sz="2850" dirty="0">
                <a:ln w="28575">
                  <a:noFill/>
                </a:ln>
              </a:rPr>
              <a:t>.</a:t>
            </a:r>
            <a:r>
              <a:rPr lang="ru-RU" sz="2850" b="1" dirty="0">
                <a:ln w="28575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2850" dirty="0">
              <a:ln w="28575">
                <a:noFill/>
                <a:prstDash val="solid"/>
                <a:miter lim="800000"/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362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     12 декабря 2013 года  Россия отмечает  20-летие  Конституции  РФ</vt:lpstr>
      <vt:lpstr>У Конституции России богатая история - она претерпела глубокие изменения, отражая особенности каждой эпохи развития государства.</vt:lpstr>
      <vt:lpstr>В 1924 году вступила в силу новая Конституция РСФСР. Изменения были связаны с вхождением республики в состав Союза Советских Социалистических республик.</vt:lpstr>
      <vt:lpstr>Очередной этап в истории Основного закона России – 1936 год. Постановлением Чрезвычайного XVII Всероссийского Съезда Советов была принята Конституция РСФСР, которая объявила о завершении строительства основ социализма. Российская Социалистическая Федеративная Советская Республика стала называться Российской Советской Федеративной Социалистической Республикой.</vt:lpstr>
      <vt:lpstr>7 ноября 1977 года новая Конституция РСФСР провозгласила социальное равенство разных слоев общества, социалистическую собственность на средства производства — общее достояние всего советского народа, ядром политической системы была названа КПСС. Эта Конституция действовала  до 1993 года.</vt:lpstr>
      <vt:lpstr>Слайд 9</vt:lpstr>
      <vt:lpstr>Президент Российской Федерации  при вступлении в должность дает торжественную присягу, держа руку на специально изготовленном для этого случая экземпляре Конституции РФ. 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OEM</dc:creator>
  <cp:lastModifiedBy>OEM</cp:lastModifiedBy>
  <cp:revision>11</cp:revision>
  <dcterms:created xsi:type="dcterms:W3CDTF">2013-12-07T12:48:17Z</dcterms:created>
  <dcterms:modified xsi:type="dcterms:W3CDTF">2013-12-07T13:22:13Z</dcterms:modified>
</cp:coreProperties>
</file>