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75" r:id="rId3"/>
    <p:sldId id="290" r:id="rId4"/>
    <p:sldId id="289" r:id="rId5"/>
    <p:sldId id="278" r:id="rId6"/>
    <p:sldId id="292" r:id="rId7"/>
    <p:sldId id="294" r:id="rId8"/>
    <p:sldId id="293" r:id="rId9"/>
    <p:sldId id="295" r:id="rId10"/>
    <p:sldId id="268"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74" autoAdjust="0"/>
    <p:restoredTop sz="94660"/>
  </p:normalViewPr>
  <p:slideViewPr>
    <p:cSldViewPr>
      <p:cViewPr varScale="1">
        <p:scale>
          <a:sx n="68" d="100"/>
          <a:sy n="68" d="100"/>
        </p:scale>
        <p:origin x="-146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7E11F93B-1A87-4907-8F25-A9FE280B91A6}" type="datetimeFigureOut">
              <a:rPr lang="ru-RU" smtClean="0"/>
              <a:pPr/>
              <a:t>13.12.2013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336753EF-CA1D-43B8-8C11-8C3AA3311B5B}"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11F93B-1A87-4907-8F25-A9FE280B91A6}" type="datetimeFigureOut">
              <a:rPr lang="ru-RU" smtClean="0"/>
              <a:pPr/>
              <a:t>13.12.2013</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6753EF-CA1D-43B8-8C11-8C3AA3311B5B}"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hyperlink" Target="http://pedsovet.su/index/8-12950" TargetMode="External"/><Relationship Id="rId7" Type="http://schemas.openxmlformats.org/officeDocument/2006/relationships/hyperlink" Target="https://lh5.googleusercontent.com/-mJmnfhT2ll4/TnSHp9vJSzI/AAAAAAAABAY/-7pl6GtPONw/s800/sergiy.jpg"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cs323925.userapi.com/v323925874/2d45/XvF3fV22h7w.jpg" TargetMode="External"/><Relationship Id="rId5" Type="http://schemas.openxmlformats.org/officeDocument/2006/relationships/hyperlink" Target="http://alchevskpravoslavniy.ru/wp-content/uploads/2011/03/15-211x300.jpg" TargetMode="External"/><Relationship Id="rId4" Type="http://schemas.openxmlformats.org/officeDocument/2006/relationships/hyperlink" Target="http://pedsovet.su/load/321-1-0-3789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a:normAutofit/>
          </a:bodyPr>
          <a:lstStyle/>
          <a:p>
            <a:r>
              <a:rPr lang="ru-RU" sz="1600" dirty="0" smtClean="0"/>
              <a:t>Муниципальное казенное образовательное учреждение</a:t>
            </a:r>
            <a:br>
              <a:rPr lang="ru-RU" sz="1600" dirty="0" smtClean="0"/>
            </a:br>
            <a:r>
              <a:rPr lang="ru-RU" sz="1600" dirty="0" smtClean="0"/>
              <a:t>«С </a:t>
            </a:r>
            <a:r>
              <a:rPr lang="ru-RU" sz="1600" dirty="0" err="1" smtClean="0"/>
              <a:t>танционная</a:t>
            </a:r>
            <a:r>
              <a:rPr lang="ru-RU" sz="1600" dirty="0" smtClean="0"/>
              <a:t> СОШ»</a:t>
            </a:r>
            <a:endParaRPr lang="ru-RU" sz="1600" dirty="0"/>
          </a:p>
        </p:txBody>
      </p:sp>
      <p:pic>
        <p:nvPicPr>
          <p:cNvPr id="19" name="Содержимое 18" descr="icon_sergi.jpg"/>
          <p:cNvPicPr>
            <a:picLocks noGrp="1" noChangeAspect="1"/>
          </p:cNvPicPr>
          <p:nvPr>
            <p:ph sz="half" idx="1"/>
          </p:nvPr>
        </p:nvPicPr>
        <p:blipFill>
          <a:blip r:embed="rId2" cstate="screen"/>
          <a:stretch>
            <a:fillRect/>
          </a:stretch>
        </p:blipFill>
        <p:spPr>
          <a:xfrm>
            <a:off x="681044" y="1815306"/>
            <a:ext cx="3093150" cy="3528000"/>
          </a:xfrm>
          <a:prstGeom prst="round2DiagRect">
            <a:avLst>
              <a:gd name="adj1" fmla="val 16667"/>
              <a:gd name="adj2" fmla="val 0"/>
            </a:avLst>
          </a:prstGeom>
          <a:ln w="88900" cap="sq">
            <a:solidFill>
              <a:srgbClr val="FFFFFF"/>
            </a:solidFill>
            <a:miter lim="800000"/>
          </a:ln>
          <a:effectLst>
            <a:glow rad="228600">
              <a:schemeClr val="accent6">
                <a:satMod val="175000"/>
                <a:alpha val="40000"/>
              </a:schemeClr>
            </a:glow>
            <a:outerShdw blurRad="254000" algn="tl" rotWithShape="0">
              <a:srgbClr val="000000">
                <a:alpha val="43000"/>
              </a:srgbClr>
            </a:outerShdw>
          </a:effectLst>
        </p:spPr>
      </p:pic>
      <p:sp>
        <p:nvSpPr>
          <p:cNvPr id="18" name="Содержимое 17"/>
          <p:cNvSpPr>
            <a:spLocks noGrp="1"/>
          </p:cNvSpPr>
          <p:nvPr>
            <p:ph sz="half" idx="2"/>
          </p:nvPr>
        </p:nvSpPr>
        <p:spPr/>
        <p:txBody>
          <a:bodyPr/>
          <a:lstStyle/>
          <a:p>
            <a:pPr>
              <a:buNone/>
            </a:pPr>
            <a:r>
              <a:rPr lang="ru-RU" sz="4400" b="1" dirty="0" smtClean="0">
                <a:solidFill>
                  <a:srgbClr val="7030A0"/>
                </a:solidFill>
              </a:rPr>
              <a:t>     </a:t>
            </a:r>
            <a:r>
              <a:rPr lang="ru-RU" sz="4400" b="1" dirty="0" smtClean="0">
                <a:solidFill>
                  <a:schemeClr val="accent6"/>
                </a:solidFill>
              </a:rPr>
              <a:t>     </a:t>
            </a:r>
            <a:r>
              <a:rPr lang="ru-RU" sz="4000" b="1" dirty="0" smtClean="0">
                <a:solidFill>
                  <a:schemeClr val="accent6"/>
                </a:solidFill>
              </a:rPr>
              <a:t>Семь</a:t>
            </a:r>
          </a:p>
          <a:p>
            <a:pPr>
              <a:buNone/>
            </a:pPr>
            <a:r>
              <a:rPr lang="ru-RU" sz="4000" b="1" dirty="0" smtClean="0">
                <a:solidFill>
                  <a:schemeClr val="accent6"/>
                </a:solidFill>
              </a:rPr>
              <a:t>    добродетелей </a:t>
            </a:r>
          </a:p>
          <a:p>
            <a:pPr>
              <a:buNone/>
            </a:pPr>
            <a:r>
              <a:rPr lang="ru-RU" sz="4000" b="1" dirty="0" smtClean="0">
                <a:solidFill>
                  <a:schemeClr val="accent6"/>
                </a:solidFill>
              </a:rPr>
              <a:t>          Сергия Радонежског</a:t>
            </a:r>
            <a:r>
              <a:rPr lang="ru-RU" sz="4400" b="1" dirty="0" smtClean="0">
                <a:solidFill>
                  <a:schemeClr val="accent6"/>
                </a:solidFill>
              </a:rPr>
              <a:t>о  </a:t>
            </a:r>
            <a:endParaRPr lang="ru-RU" sz="1600" b="1" dirty="0" smtClean="0">
              <a:solidFill>
                <a:schemeClr val="accent6"/>
              </a:solidFill>
            </a:endParaRPr>
          </a:p>
          <a:p>
            <a:pPr algn="ctr">
              <a:buNone/>
            </a:pPr>
            <a:r>
              <a:rPr lang="ru-RU" sz="1800" dirty="0" smtClean="0">
                <a:solidFill>
                  <a:schemeClr val="accent6"/>
                </a:solidFill>
              </a:rPr>
              <a:t>                                                                                           Подготовила </a:t>
            </a:r>
          </a:p>
          <a:p>
            <a:pPr algn="ctr">
              <a:buNone/>
            </a:pPr>
            <a:r>
              <a:rPr lang="ru-RU" sz="1800" dirty="0" smtClean="0">
                <a:solidFill>
                  <a:schemeClr val="accent6"/>
                </a:solidFill>
              </a:rPr>
              <a:t>Мареева  Татьяна Анатольевна</a:t>
            </a:r>
          </a:p>
          <a:p>
            <a:pPr algn="ctr">
              <a:buNone/>
            </a:pPr>
            <a:r>
              <a:rPr lang="ru-RU" sz="1800" dirty="0" smtClean="0">
                <a:solidFill>
                  <a:schemeClr val="accent6"/>
                </a:solidFill>
              </a:rPr>
              <a:t>учитель начальных классов</a:t>
            </a:r>
            <a:endParaRPr lang="ru-RU" sz="1800" dirty="0">
              <a:solidFill>
                <a:schemeClr val="accent6"/>
              </a:solidFill>
            </a:endParaRPr>
          </a:p>
        </p:txBody>
      </p:sp>
      <p:sp>
        <p:nvSpPr>
          <p:cNvPr id="12289" name="Rectangle 1"/>
          <p:cNvSpPr>
            <a:spLocks noChangeArrowheads="1"/>
          </p:cNvSpPr>
          <p:nvPr/>
        </p:nvSpPr>
        <p:spPr bwMode="auto">
          <a:xfrm>
            <a:off x="0" y="1523493"/>
            <a:ext cx="864096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6600" b="1" dirty="0" smtClean="0">
              <a:solidFill>
                <a:srgbClr val="E36C0A"/>
              </a:solidFill>
              <a:latin typeface="Gabriola" pitchFamily="8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6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22530" name="Picture 2" descr="Шаблон презентации &quot;Перо, бумага...&quot;"/>
          <p:cNvPicPr>
            <a:picLocks noChangeAspect="1" noChangeArrowheads="1"/>
          </p:cNvPicPr>
          <p:nvPr/>
        </p:nvPicPr>
        <p:blipFill>
          <a:blip r:embed="rId2" cstate="screen"/>
          <a:srcRect/>
          <a:stretch>
            <a:fillRect/>
          </a:stretch>
        </p:blipFill>
        <p:spPr bwMode="auto">
          <a:xfrm>
            <a:off x="0" y="0"/>
            <a:ext cx="9144000" cy="6858000"/>
          </a:xfrm>
          <a:prstGeom prst="rect">
            <a:avLst/>
          </a:prstGeom>
          <a:noFill/>
        </p:spPr>
      </p:pic>
      <p:sp>
        <p:nvSpPr>
          <p:cNvPr id="5" name="Прямоугольник 4"/>
          <p:cNvSpPr/>
          <p:nvPr/>
        </p:nvSpPr>
        <p:spPr>
          <a:xfrm>
            <a:off x="971600" y="692695"/>
            <a:ext cx="7560840" cy="5909310"/>
          </a:xfrm>
          <a:prstGeom prst="rect">
            <a:avLst/>
          </a:prstGeom>
        </p:spPr>
        <p:txBody>
          <a:bodyPr wrap="square">
            <a:spAutoFit/>
          </a:bodyPr>
          <a:lstStyle/>
          <a:p>
            <a:endParaRPr lang="ru-RU" dirty="0" smtClean="0">
              <a:hlinkClick r:id="rId3"/>
            </a:endParaRPr>
          </a:p>
          <a:p>
            <a:endParaRPr lang="ru-RU" dirty="0">
              <a:hlinkClick r:id="rId3"/>
            </a:endParaRPr>
          </a:p>
          <a:p>
            <a:r>
              <a:rPr lang="ru-RU" dirty="0" err="1" smtClean="0">
                <a:hlinkClick r:id="rId3"/>
              </a:rPr>
              <a:t>Р.Запесоцкая</a:t>
            </a:r>
            <a:r>
              <a:rPr lang="ru-RU" dirty="0" smtClean="0">
                <a:hlinkClick r:id="rId3"/>
              </a:rPr>
              <a:t>. ЖИТИЕ ПРЕПОДОБНОГО СЕРГИЯ РАДОНЕЖСКОГО </a:t>
            </a:r>
          </a:p>
          <a:p>
            <a:r>
              <a:rPr lang="ru-RU" dirty="0" err="1" smtClean="0">
                <a:hlinkClick r:id="rId3"/>
              </a:rPr>
              <a:t>Ранько</a:t>
            </a:r>
            <a:r>
              <a:rPr lang="ru-RU" dirty="0" smtClean="0">
                <a:hlinkClick r:id="rId3"/>
              </a:rPr>
              <a:t> Елена Алексеевна (</a:t>
            </a:r>
            <a:r>
              <a:rPr lang="en-US" dirty="0" smtClean="0">
                <a:hlinkClick r:id="rId3"/>
              </a:rPr>
              <a:t>R-Elena)</a:t>
            </a:r>
            <a:r>
              <a:rPr lang="en-US" dirty="0" smtClean="0"/>
              <a:t> </a:t>
            </a:r>
            <a:r>
              <a:rPr lang="ru-RU" dirty="0" smtClean="0">
                <a:hlinkClick r:id="rId4"/>
              </a:rPr>
              <a:t>Шаблон презентации "Перо, бумага..."</a:t>
            </a:r>
            <a:r>
              <a:rPr lang="ru-RU" dirty="0" smtClean="0"/>
              <a:t> </a:t>
            </a:r>
          </a:p>
          <a:p>
            <a:r>
              <a:rPr lang="ru-RU" dirty="0" smtClean="0"/>
              <a:t>Сергей </a:t>
            </a:r>
            <a:r>
              <a:rPr lang="ru-RU" dirty="0" err="1" smtClean="0"/>
              <a:t>Ефошкин</a:t>
            </a:r>
            <a:r>
              <a:rPr lang="ru-RU" dirty="0" smtClean="0"/>
              <a:t> Преподобный Сергий.</a:t>
            </a:r>
            <a:r>
              <a:rPr lang="en-US" dirty="0" smtClean="0">
                <a:hlinkClick r:id="rId5"/>
              </a:rPr>
              <a:t>http://alchevskpravoslavniy.ru/wp-content/uploads/2011/03/15-211x300.jpg</a:t>
            </a:r>
            <a:r>
              <a:rPr lang="ru-RU" dirty="0" smtClean="0"/>
              <a:t> </a:t>
            </a:r>
          </a:p>
          <a:p>
            <a:r>
              <a:rPr lang="ru-RU" dirty="0" smtClean="0"/>
              <a:t>Юрий </a:t>
            </a:r>
            <a:r>
              <a:rPr lang="ru-RU" dirty="0" err="1" smtClean="0"/>
              <a:t>Пантюхин</a:t>
            </a:r>
            <a:r>
              <a:rPr lang="ru-RU" dirty="0" smtClean="0"/>
              <a:t>. За Землю Русскую! Дмитрий Донской и Сергий Радонежский</a:t>
            </a:r>
          </a:p>
          <a:p>
            <a:r>
              <a:rPr lang="ru-RU" dirty="0" smtClean="0"/>
              <a:t>центральная часть триптиха, холст ,масло</a:t>
            </a:r>
            <a:r>
              <a:rPr lang="en-US" dirty="0" smtClean="0"/>
              <a:t> </a:t>
            </a:r>
            <a:r>
              <a:rPr lang="en-US" dirty="0" smtClean="0">
                <a:hlinkClick r:id="rId6"/>
              </a:rPr>
              <a:t>http://cs323925.userapi.com/v323925874/2d45/XvF3fV22h7w.jpg</a:t>
            </a:r>
            <a:r>
              <a:rPr lang="ru-RU" dirty="0" smtClean="0"/>
              <a:t> </a:t>
            </a:r>
          </a:p>
          <a:p>
            <a:r>
              <a:rPr lang="ru-RU" dirty="0" smtClean="0"/>
              <a:t>Сергий Радонежский – картина Н.К. Рериха</a:t>
            </a:r>
            <a:r>
              <a:rPr lang="en-US" dirty="0" smtClean="0"/>
              <a:t> </a:t>
            </a:r>
            <a:r>
              <a:rPr lang="en-US" dirty="0" smtClean="0">
                <a:hlinkClick r:id="rId7"/>
              </a:rPr>
              <a:t>https://lh5.googleusercontent.com/-mJmnfhT2ll4/TnSHp9vJSzI/AAAAAAAABAY/-7pl6GtPONw/s800/sergiy.jpg</a:t>
            </a:r>
            <a:endParaRPr lang="ru-RU" dirty="0" smtClean="0"/>
          </a:p>
          <a:p>
            <a:endParaRPr lang="ru-RU" dirty="0" smtClean="0"/>
          </a:p>
          <a:p>
            <a:endParaRPr lang="ru-RU" dirty="0" smtClean="0"/>
          </a:p>
          <a:p>
            <a:endParaRPr lang="ru-RU" dirty="0"/>
          </a:p>
          <a:p>
            <a:endParaRPr lang="ru-RU" dirty="0" smtClean="0"/>
          </a:p>
          <a:p>
            <a:endParaRPr lang="ru-RU" dirty="0" smtClean="0"/>
          </a:p>
          <a:p>
            <a:endParaRPr lang="ru-RU" dirty="0" smtClean="0"/>
          </a:p>
          <a:p>
            <a:endParaRPr lang="ru-RU" dirty="0" smtClean="0"/>
          </a:p>
          <a:p>
            <a:endParaRPr lang="ru-RU" dirty="0" smtClean="0"/>
          </a:p>
        </p:txBody>
      </p:sp>
      <p:sp>
        <p:nvSpPr>
          <p:cNvPr id="6" name="Прямоугольник 5"/>
          <p:cNvSpPr/>
          <p:nvPr/>
        </p:nvSpPr>
        <p:spPr>
          <a:xfrm>
            <a:off x="3839908" y="548680"/>
            <a:ext cx="1464183" cy="369332"/>
          </a:xfrm>
          <a:prstGeom prst="rect">
            <a:avLst/>
          </a:prstGeom>
        </p:spPr>
        <p:txBody>
          <a:bodyPr wrap="square">
            <a:spAutoFit/>
          </a:bodyPr>
          <a:lstStyle/>
          <a:p>
            <a:r>
              <a:rPr lang="ru-RU" b="1" dirty="0" smtClean="0">
                <a:solidFill>
                  <a:srgbClr val="742700"/>
                </a:solidFill>
                <a:latin typeface="Constantia" pitchFamily="18" charset="0"/>
                <a:cs typeface="Times New Roman" pitchFamily="18" charset="0"/>
              </a:rPr>
              <a:t>Источники</a:t>
            </a:r>
            <a:endParaRPr lang="ru-RU"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51520" y="1229036"/>
            <a:ext cx="864096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6600" b="1" dirty="0" smtClean="0">
              <a:solidFill>
                <a:srgbClr val="E36C0A"/>
              </a:solidFill>
              <a:latin typeface="Gabriola" pitchFamily="8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6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2" descr="Шаблон презентации &quot;Перо, бумага...&quot;"/>
          <p:cNvPicPr>
            <a:picLocks noChangeAspect="1" noChangeArrowheads="1"/>
          </p:cNvPicPr>
          <p:nvPr/>
        </p:nvPicPr>
        <p:blipFill>
          <a:blip r:embed="rId2" cstate="screen"/>
          <a:srcRect/>
          <a:stretch>
            <a:fillRect/>
          </a:stretch>
        </p:blipFill>
        <p:spPr bwMode="auto">
          <a:xfrm>
            <a:off x="120000" y="90000"/>
            <a:ext cx="9024000" cy="6768000"/>
          </a:xfrm>
          <a:prstGeom prst="rect">
            <a:avLst/>
          </a:prstGeom>
          <a:noFill/>
        </p:spPr>
      </p:pic>
      <p:pic>
        <p:nvPicPr>
          <p:cNvPr id="8" name="Picture 4" descr="1000409502"/>
          <p:cNvPicPr>
            <a:picLocks noChangeAspect="1" noChangeArrowheads="1"/>
          </p:cNvPicPr>
          <p:nvPr/>
        </p:nvPicPr>
        <p:blipFill>
          <a:blip r:embed="rId3" cstate="screen"/>
          <a:srcRect/>
          <a:stretch>
            <a:fillRect/>
          </a:stretch>
        </p:blipFill>
        <p:spPr bwMode="auto">
          <a:xfrm rot="482807">
            <a:off x="694547" y="1922005"/>
            <a:ext cx="1758950" cy="2338224"/>
          </a:xfrm>
          <a:prstGeom prst="rect">
            <a:avLst/>
          </a:prstGeom>
          <a:noFill/>
        </p:spPr>
      </p:pic>
      <p:sp>
        <p:nvSpPr>
          <p:cNvPr id="11" name="Заголовок 10"/>
          <p:cNvSpPr>
            <a:spLocks noGrp="1"/>
          </p:cNvSpPr>
          <p:nvPr>
            <p:ph type="title"/>
          </p:nvPr>
        </p:nvSpPr>
        <p:spPr/>
        <p:txBody>
          <a:bodyPr/>
          <a:lstStyle/>
          <a:p>
            <a:r>
              <a:rPr lang="ru-RU" dirty="0" smtClean="0"/>
              <a:t>           Толковый словарь</a:t>
            </a:r>
            <a:endParaRPr lang="ru-RU" dirty="0"/>
          </a:p>
        </p:txBody>
      </p:sp>
      <p:sp>
        <p:nvSpPr>
          <p:cNvPr id="12" name="Содержимое 11"/>
          <p:cNvSpPr>
            <a:spLocks noGrp="1"/>
          </p:cNvSpPr>
          <p:nvPr>
            <p:ph idx="1"/>
          </p:nvPr>
        </p:nvSpPr>
        <p:spPr>
          <a:xfrm>
            <a:off x="683568" y="1988840"/>
            <a:ext cx="8229600" cy="4525963"/>
          </a:xfrm>
        </p:spPr>
        <p:txBody>
          <a:bodyPr/>
          <a:lstStyle/>
          <a:p>
            <a:pPr algn="ctr">
              <a:buNone/>
            </a:pPr>
            <a:r>
              <a:rPr lang="ru-RU" dirty="0" smtClean="0"/>
              <a:t>                  Добродетель –положительное </a:t>
            </a:r>
          </a:p>
          <a:p>
            <a:pPr algn="ctr">
              <a:buNone/>
            </a:pPr>
            <a:r>
              <a:rPr lang="ru-RU" dirty="0" smtClean="0"/>
              <a:t>                нравственное   качество, высокая </a:t>
            </a:r>
          </a:p>
          <a:p>
            <a:pPr algn="ctr">
              <a:buNone/>
            </a:pPr>
            <a:r>
              <a:rPr lang="ru-RU" dirty="0" smtClean="0"/>
              <a:t>                нравственность         </a:t>
            </a:r>
          </a:p>
          <a:p>
            <a:pPr algn="ctr">
              <a:buNone/>
            </a:pPr>
            <a:r>
              <a:rPr lang="ru-RU" dirty="0" smtClean="0"/>
              <a:t>                  Добродетель – это добро,</a:t>
            </a:r>
          </a:p>
          <a:p>
            <a:pPr algn="ctr">
              <a:buNone/>
            </a:pPr>
            <a:r>
              <a:rPr lang="ru-RU" dirty="0" smtClean="0"/>
              <a:t>               вошедшее в привычку. </a:t>
            </a:r>
            <a:endParaRPr lang="ru-RU"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Заголовок 11"/>
          <p:cNvSpPr>
            <a:spLocks noGrp="1"/>
          </p:cNvSpPr>
          <p:nvPr>
            <p:ph type="title"/>
          </p:nvPr>
        </p:nvSpPr>
        <p:spPr/>
        <p:txBody>
          <a:bodyPr/>
          <a:lstStyle/>
          <a:p>
            <a:r>
              <a:rPr lang="ru-RU" dirty="0" smtClean="0">
                <a:solidFill>
                  <a:srgbClr val="7030A0"/>
                </a:solidFill>
              </a:rPr>
              <a:t>                                 </a:t>
            </a:r>
            <a:r>
              <a:rPr lang="ru-RU" b="1" dirty="0" smtClean="0">
                <a:solidFill>
                  <a:schemeClr val="accent6"/>
                </a:solidFill>
              </a:rPr>
              <a:t> Трудолюбие</a:t>
            </a:r>
            <a:endParaRPr lang="ru-RU" b="1" dirty="0">
              <a:solidFill>
                <a:schemeClr val="accent6"/>
              </a:solidFill>
            </a:endParaRPr>
          </a:p>
        </p:txBody>
      </p:sp>
      <p:sp>
        <p:nvSpPr>
          <p:cNvPr id="14" name="Содержимое 13"/>
          <p:cNvSpPr>
            <a:spLocks noGrp="1"/>
          </p:cNvSpPr>
          <p:nvPr>
            <p:ph sz="half" idx="1"/>
          </p:nvPr>
        </p:nvSpPr>
        <p:spPr/>
        <p:txBody>
          <a:bodyPr>
            <a:normAutofit fontScale="77500" lnSpcReduction="20000"/>
          </a:bodyPr>
          <a:lstStyle/>
          <a:p>
            <a:pPr>
              <a:buNone/>
            </a:pPr>
            <a:endParaRPr lang="ru-RU" dirty="0"/>
          </a:p>
        </p:txBody>
      </p:sp>
      <p:sp>
        <p:nvSpPr>
          <p:cNvPr id="15" name="Содержимое 14"/>
          <p:cNvSpPr>
            <a:spLocks noGrp="1"/>
          </p:cNvSpPr>
          <p:nvPr>
            <p:ph sz="half" idx="2"/>
          </p:nvPr>
        </p:nvSpPr>
        <p:spPr/>
        <p:txBody>
          <a:bodyPr>
            <a:normAutofit fontScale="77500" lnSpcReduction="20000"/>
          </a:bodyPr>
          <a:lstStyle/>
          <a:p>
            <a:pPr>
              <a:buNone/>
            </a:pPr>
            <a:r>
              <a:rPr lang="ru-RU" b="1" dirty="0" smtClean="0"/>
              <a:t>      Сергий Радонежский славился редким трудолюбием.  Во время своего пустынничества он сам рубил кельи, таскал бревна, носил воду в двух водоносах в гору, молол ручными жерновами, пек хлебы, варил пищу, кроил и шил одежду, а также великолепно плотничал. Сергий никогда не перекладывал свою работу на послушников, показывал пример своим трудолюбием.  </a:t>
            </a:r>
            <a:endParaRPr lang="ru-RU" dirty="0"/>
          </a:p>
        </p:txBody>
      </p:sp>
      <p:pic>
        <p:nvPicPr>
          <p:cNvPr id="28674" name="Picture 2"/>
          <p:cNvPicPr>
            <a:picLocks noChangeAspect="1" noChangeArrowheads="1"/>
          </p:cNvPicPr>
          <p:nvPr/>
        </p:nvPicPr>
        <p:blipFill>
          <a:blip r:embed="rId2" cstate="screen"/>
          <a:srcRect/>
          <a:stretch>
            <a:fillRect/>
          </a:stretch>
        </p:blipFill>
        <p:spPr bwMode="auto">
          <a:xfrm>
            <a:off x="1115616" y="1196752"/>
            <a:ext cx="3398400" cy="4608000"/>
          </a:xfrm>
          <a:prstGeom prst="round2DiagRect">
            <a:avLst>
              <a:gd name="adj1" fmla="val 16667"/>
              <a:gd name="adj2" fmla="val 0"/>
            </a:avLst>
          </a:prstGeom>
          <a:ln w="88900" cap="sq">
            <a:solidFill>
              <a:srgbClr val="FFFFFF"/>
            </a:solidFill>
            <a:miter lim="800000"/>
          </a:ln>
          <a:effectLst>
            <a:glow rad="228600">
              <a:schemeClr val="accent6">
                <a:satMod val="175000"/>
                <a:alpha val="40000"/>
              </a:schemeClr>
            </a:glow>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ChangeArrowheads="1"/>
          </p:cNvSpPr>
          <p:nvPr/>
        </p:nvSpPr>
        <p:spPr bwMode="auto">
          <a:xfrm>
            <a:off x="251520" y="1229036"/>
            <a:ext cx="864096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6600" b="1" dirty="0" smtClean="0">
              <a:solidFill>
                <a:srgbClr val="E36C0A"/>
              </a:solidFill>
              <a:latin typeface="Gabriola" pitchFamily="8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6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2" descr="Шаблон презентации &quot;Перо, бумага...&quot;"/>
          <p:cNvPicPr>
            <a:picLocks noChangeAspect="1" noChangeArrowheads="1"/>
          </p:cNvPicPr>
          <p:nvPr/>
        </p:nvPicPr>
        <p:blipFill>
          <a:blip r:embed="rId2" cstate="screen"/>
          <a:srcRect/>
          <a:stretch>
            <a:fillRect/>
          </a:stretch>
        </p:blipFill>
        <p:spPr bwMode="auto">
          <a:xfrm>
            <a:off x="4968000" y="3356992"/>
            <a:ext cx="4176000" cy="3132000"/>
          </a:xfrm>
          <a:prstGeom prst="rect">
            <a:avLst/>
          </a:prstGeom>
          <a:noFill/>
        </p:spPr>
      </p:pic>
      <p:sp>
        <p:nvSpPr>
          <p:cNvPr id="4" name="Заголовок 3"/>
          <p:cNvSpPr>
            <a:spLocks noGrp="1"/>
          </p:cNvSpPr>
          <p:nvPr>
            <p:ph type="title"/>
          </p:nvPr>
        </p:nvSpPr>
        <p:spPr/>
        <p:txBody>
          <a:bodyPr/>
          <a:lstStyle/>
          <a:p>
            <a:r>
              <a:rPr lang="ru-RU" b="1" dirty="0" smtClean="0">
                <a:solidFill>
                  <a:schemeClr val="accent6"/>
                </a:solidFill>
              </a:rPr>
              <a:t>Умеренность</a:t>
            </a:r>
            <a:endParaRPr lang="ru-RU" b="1" dirty="0">
              <a:solidFill>
                <a:schemeClr val="accent6"/>
              </a:solidFill>
            </a:endParaRPr>
          </a:p>
        </p:txBody>
      </p:sp>
      <p:sp>
        <p:nvSpPr>
          <p:cNvPr id="6" name="Содержимое 5"/>
          <p:cNvSpPr>
            <a:spLocks noGrp="1"/>
          </p:cNvSpPr>
          <p:nvPr>
            <p:ph sz="half" idx="2"/>
          </p:nvPr>
        </p:nvSpPr>
        <p:spPr>
          <a:xfrm>
            <a:off x="4716016" y="1484784"/>
            <a:ext cx="4038600" cy="4525963"/>
          </a:xfrm>
        </p:spPr>
        <p:txBody>
          <a:bodyPr>
            <a:normAutofit fontScale="25000" lnSpcReduction="20000"/>
          </a:bodyPr>
          <a:lstStyle/>
          <a:p>
            <a:pPr fontAlgn="base">
              <a:buNone/>
            </a:pPr>
            <a:r>
              <a:rPr lang="ru-RU" dirty="0" smtClean="0"/>
              <a:t>                     </a:t>
            </a:r>
            <a:r>
              <a:rPr lang="ru-RU" sz="8000" b="1" dirty="0" smtClean="0"/>
              <a:t>Умеренность Сергия Радонежского стала «притчей во языцех».  Ещё в младенчестве он проявлял поистине христианскую умеренность, когда отказывался от молока по средам и пятницам. В период взросления Варфоломей также проявлял это ценное качество, был сторонником скоромной пищи и не употреблял в пищу мясо.  Во время отшельничества, уже будучи наставником, Сергий по-прежнему проявлял крайнюю умеренность, питался только хлебом и водой, ходил в одной и той же одежде. </a:t>
            </a:r>
            <a:endParaRPr lang="ru-RU" sz="8000" dirty="0" smtClean="0"/>
          </a:p>
        </p:txBody>
      </p:sp>
      <p:pic>
        <p:nvPicPr>
          <p:cNvPr id="7" name="Picture 7" descr="005280023"/>
          <p:cNvPicPr>
            <a:picLocks noGrp="1" noChangeAspect="1" noChangeArrowheads="1"/>
          </p:cNvPicPr>
          <p:nvPr>
            <p:ph sz="half" idx="1"/>
          </p:nvPr>
        </p:nvPicPr>
        <p:blipFill>
          <a:blip r:embed="rId3" cstate="screen">
            <a:lum contrast="6000"/>
          </a:blip>
          <a:srcRect/>
          <a:stretch>
            <a:fillRect/>
          </a:stretch>
        </p:blipFill>
        <p:spPr bwMode="auto">
          <a:xfrm>
            <a:off x="827584" y="1628800"/>
            <a:ext cx="3908500" cy="3924000"/>
          </a:xfrm>
          <a:prstGeom prst="round2DiagRect">
            <a:avLst>
              <a:gd name="adj1" fmla="val 16667"/>
              <a:gd name="adj2" fmla="val 0"/>
            </a:avLst>
          </a:prstGeom>
          <a:ln w="88900" cap="sq">
            <a:solidFill>
              <a:srgbClr val="FFFFFF"/>
            </a:solidFill>
            <a:miter lim="800000"/>
          </a:ln>
          <a:effectLst>
            <a:glow rad="228600">
              <a:schemeClr val="accent6">
                <a:satMod val="175000"/>
                <a:alpha val="40000"/>
              </a:schemeClr>
            </a:glow>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Заголовок 9"/>
          <p:cNvSpPr>
            <a:spLocks noGrp="1"/>
          </p:cNvSpPr>
          <p:nvPr>
            <p:ph type="title"/>
          </p:nvPr>
        </p:nvSpPr>
        <p:spPr/>
        <p:txBody>
          <a:bodyPr/>
          <a:lstStyle/>
          <a:p>
            <a:r>
              <a:rPr lang="ru-RU" b="1" dirty="0" smtClean="0">
                <a:solidFill>
                  <a:schemeClr val="accent6"/>
                </a:solidFill>
              </a:rPr>
              <a:t>Смирение</a:t>
            </a:r>
            <a:endParaRPr lang="ru-RU" b="1" dirty="0">
              <a:solidFill>
                <a:schemeClr val="accent6"/>
              </a:solidFill>
            </a:endParaRPr>
          </a:p>
        </p:txBody>
      </p:sp>
      <p:pic>
        <p:nvPicPr>
          <p:cNvPr id="6" name="Содержимое 5" descr="1_14.jpg"/>
          <p:cNvPicPr>
            <a:picLocks noGrp="1" noChangeAspect="1"/>
          </p:cNvPicPr>
          <p:nvPr>
            <p:ph sz="half" idx="1"/>
          </p:nvPr>
        </p:nvPicPr>
        <p:blipFill>
          <a:blip r:embed="rId2" cstate="screen"/>
          <a:stretch>
            <a:fillRect/>
          </a:stretch>
        </p:blipFill>
        <p:spPr>
          <a:xfrm>
            <a:off x="395536" y="1916832"/>
            <a:ext cx="4182346" cy="2844000"/>
          </a:xfrm>
          <a:prstGeom prst="round2DiagRect">
            <a:avLst>
              <a:gd name="adj1" fmla="val 16667"/>
              <a:gd name="adj2" fmla="val 0"/>
            </a:avLst>
          </a:prstGeom>
          <a:ln w="88900" cap="sq">
            <a:solidFill>
              <a:srgbClr val="FFFFFF"/>
            </a:solidFill>
            <a:miter lim="800000"/>
          </a:ln>
          <a:effectLst>
            <a:glow rad="228600">
              <a:schemeClr val="accent6">
                <a:satMod val="175000"/>
                <a:alpha val="40000"/>
              </a:schemeClr>
            </a:glow>
            <a:outerShdw blurRad="254000" algn="tl" rotWithShape="0">
              <a:srgbClr val="000000">
                <a:alpha val="43000"/>
              </a:srgbClr>
            </a:outerShdw>
          </a:effectLst>
        </p:spPr>
      </p:pic>
      <p:sp>
        <p:nvSpPr>
          <p:cNvPr id="11" name="Содержимое 10"/>
          <p:cNvSpPr>
            <a:spLocks noGrp="1"/>
          </p:cNvSpPr>
          <p:nvPr>
            <p:ph sz="half" idx="2"/>
          </p:nvPr>
        </p:nvSpPr>
        <p:spPr/>
        <p:txBody>
          <a:bodyPr>
            <a:normAutofit fontScale="85000" lnSpcReduction="20000"/>
          </a:bodyPr>
          <a:lstStyle/>
          <a:p>
            <a:pPr>
              <a:buNone/>
            </a:pPr>
            <a:r>
              <a:rPr lang="ru-RU" b="1" dirty="0" smtClean="0"/>
              <a:t>    Смирение было одним из главных качеств Сергия Радонежского.  Сергиева обитель долгое время была очень бедна. Настолько, что в ней не было даже воска для свечей,  лампадного масла, вина для литургии.  Вместо свечей монахи использовали лучины, литургию иногда откладывали, терпели постоянные лишения в еде. </a:t>
            </a:r>
            <a:endParaRPr lang="ru-RU" dirty="0"/>
          </a:p>
        </p:txBody>
      </p:sp>
      <p:sp>
        <p:nvSpPr>
          <p:cNvPr id="12289" name="Rectangle 1"/>
          <p:cNvSpPr>
            <a:spLocks noChangeArrowheads="1"/>
          </p:cNvSpPr>
          <p:nvPr/>
        </p:nvSpPr>
        <p:spPr bwMode="auto">
          <a:xfrm>
            <a:off x="251520" y="1229036"/>
            <a:ext cx="8640960" cy="21236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lang="ru-RU" sz="6600" b="1" dirty="0" smtClean="0">
              <a:solidFill>
                <a:srgbClr val="E36C0A"/>
              </a:solidFill>
              <a:latin typeface="Gabriola" pitchFamily="82"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6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solidFill>
                  <a:schemeClr val="accent6"/>
                </a:solidFill>
              </a:rPr>
              <a:t>                                     </a:t>
            </a:r>
            <a:r>
              <a:rPr lang="ru-RU" b="1" dirty="0" smtClean="0">
                <a:solidFill>
                  <a:schemeClr val="accent6"/>
                </a:solidFill>
              </a:rPr>
              <a:t> Усердие</a:t>
            </a:r>
            <a:endParaRPr lang="ru-RU" b="1" dirty="0">
              <a:solidFill>
                <a:schemeClr val="accent6"/>
              </a:solidFill>
            </a:endParaRPr>
          </a:p>
        </p:txBody>
      </p:sp>
      <p:sp>
        <p:nvSpPr>
          <p:cNvPr id="8" name="Содержимое 7"/>
          <p:cNvSpPr>
            <a:spLocks noGrp="1"/>
          </p:cNvSpPr>
          <p:nvPr>
            <p:ph sz="half" idx="1"/>
          </p:nvPr>
        </p:nvSpPr>
        <p:spPr/>
        <p:txBody>
          <a:bodyPr>
            <a:normAutofit fontScale="25000" lnSpcReduction="20000"/>
          </a:bodyPr>
          <a:lstStyle/>
          <a:p>
            <a:endParaRPr lang="ru-RU"/>
          </a:p>
        </p:txBody>
      </p:sp>
      <p:sp>
        <p:nvSpPr>
          <p:cNvPr id="9" name="Содержимое 8"/>
          <p:cNvSpPr>
            <a:spLocks noGrp="1"/>
          </p:cNvSpPr>
          <p:nvPr>
            <p:ph sz="half" idx="2"/>
          </p:nvPr>
        </p:nvSpPr>
        <p:spPr/>
        <p:txBody>
          <a:bodyPr>
            <a:normAutofit fontScale="25000" lnSpcReduction="20000"/>
          </a:bodyPr>
          <a:lstStyle/>
          <a:p>
            <a:pPr fontAlgn="base">
              <a:buNone/>
            </a:pPr>
            <a:r>
              <a:rPr lang="ru-RU" sz="8800" dirty="0" smtClean="0"/>
              <a:t>      </a:t>
            </a:r>
            <a:r>
              <a:rPr lang="ru-RU" sz="8800" b="1" dirty="0" smtClean="0"/>
              <a:t>Редкое усердие Сергий Радонежский проявлял с детства и пронёс через всю свою жизнь. Святой проявлял это качество во всём, чем ни занимался. Монастырь Сергий построил с нуля, до прихода послушников он в одиночку выстроил келью, много времени посвящал молитве. Своей деятельностью, Сергий учит усердию своим примером.  </a:t>
            </a:r>
            <a:endParaRPr lang="ru-RU" sz="8800" dirty="0" smtClean="0"/>
          </a:p>
          <a:p>
            <a:endParaRPr lang="ru-RU" dirty="0"/>
          </a:p>
        </p:txBody>
      </p:sp>
      <p:pic>
        <p:nvPicPr>
          <p:cNvPr id="5" name="Picture 2"/>
          <p:cNvPicPr>
            <a:picLocks noChangeAspect="1" noChangeArrowheads="1"/>
          </p:cNvPicPr>
          <p:nvPr/>
        </p:nvPicPr>
        <p:blipFill>
          <a:blip r:embed="rId2" cstate="screen"/>
          <a:srcRect/>
          <a:stretch>
            <a:fillRect/>
          </a:stretch>
        </p:blipFill>
        <p:spPr bwMode="auto">
          <a:xfrm>
            <a:off x="1043608" y="1052736"/>
            <a:ext cx="3345300" cy="4536000"/>
          </a:xfrm>
          <a:prstGeom prst="round2DiagRect">
            <a:avLst>
              <a:gd name="adj1" fmla="val 16667"/>
              <a:gd name="adj2" fmla="val 0"/>
            </a:avLst>
          </a:prstGeom>
          <a:ln w="88900" cap="sq">
            <a:solidFill>
              <a:srgbClr val="FFFFFF"/>
            </a:solidFill>
            <a:miter lim="800000"/>
          </a:ln>
          <a:effectLst>
            <a:glow rad="228600">
              <a:schemeClr val="accent6">
                <a:satMod val="175000"/>
                <a:alpha val="40000"/>
              </a:schemeClr>
            </a:glow>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b="1" dirty="0" smtClean="0">
                <a:solidFill>
                  <a:schemeClr val="accent6"/>
                </a:solidFill>
              </a:rPr>
              <a:t>                                     Кротость</a:t>
            </a:r>
            <a:endParaRPr lang="ru-RU" b="1" dirty="0">
              <a:solidFill>
                <a:schemeClr val="accent6"/>
              </a:solidFill>
            </a:endParaRPr>
          </a:p>
        </p:txBody>
      </p:sp>
      <p:sp>
        <p:nvSpPr>
          <p:cNvPr id="8" name="Содержимое 7"/>
          <p:cNvSpPr>
            <a:spLocks noGrp="1"/>
          </p:cNvSpPr>
          <p:nvPr>
            <p:ph sz="half" idx="1"/>
          </p:nvPr>
        </p:nvSpPr>
        <p:spPr/>
        <p:txBody>
          <a:bodyPr>
            <a:normAutofit fontScale="55000" lnSpcReduction="20000"/>
          </a:bodyPr>
          <a:lstStyle/>
          <a:p>
            <a:pPr>
              <a:buNone/>
            </a:pPr>
            <a:endParaRPr lang="ru-RU" dirty="0"/>
          </a:p>
        </p:txBody>
      </p:sp>
      <p:sp>
        <p:nvSpPr>
          <p:cNvPr id="9" name="Содержимое 8"/>
          <p:cNvSpPr>
            <a:spLocks noGrp="1"/>
          </p:cNvSpPr>
          <p:nvPr>
            <p:ph sz="half" idx="2"/>
          </p:nvPr>
        </p:nvSpPr>
        <p:spPr/>
        <p:txBody>
          <a:bodyPr>
            <a:normAutofit fontScale="55000" lnSpcReduction="20000"/>
          </a:bodyPr>
          <a:lstStyle/>
          <a:p>
            <a:pPr fontAlgn="base">
              <a:buNone/>
            </a:pPr>
            <a:r>
              <a:rPr lang="ru-RU" dirty="0" smtClean="0"/>
              <a:t> </a:t>
            </a:r>
          </a:p>
          <a:p>
            <a:pPr>
              <a:buNone/>
            </a:pPr>
            <a:r>
              <a:rPr lang="ru-RU" sz="3600" b="1" dirty="0" smtClean="0"/>
              <a:t>    Ни </a:t>
            </a:r>
            <a:r>
              <a:rPr lang="ru-RU" sz="3600" b="1" dirty="0" smtClean="0"/>
              <a:t>власть, ни другие блага не занимали Сергия. Он был и остался пустынником, кротким и тихим. Даже в те времена, когда слава о нём гремела на всю Русь, Сергий придерживался того уклада жизни, какой сам себе установил ещё в период пустынничества и отшельничества. Своих послушников он считал равными себе, никогда не позволял себе ни словом ни делом «возвыситься» над своими ближними</a:t>
            </a:r>
            <a:r>
              <a:rPr lang="ru-RU" b="1" dirty="0" smtClean="0"/>
              <a:t>. </a:t>
            </a:r>
            <a:endParaRPr lang="ru-RU" dirty="0"/>
          </a:p>
        </p:txBody>
      </p:sp>
      <p:pic>
        <p:nvPicPr>
          <p:cNvPr id="22531" name="Picture 3"/>
          <p:cNvPicPr>
            <a:picLocks noChangeAspect="1" noChangeArrowheads="1"/>
          </p:cNvPicPr>
          <p:nvPr/>
        </p:nvPicPr>
        <p:blipFill>
          <a:blip r:embed="rId2" cstate="screen"/>
          <a:srcRect/>
          <a:stretch>
            <a:fillRect/>
          </a:stretch>
        </p:blipFill>
        <p:spPr bwMode="auto">
          <a:xfrm>
            <a:off x="899592" y="1052736"/>
            <a:ext cx="3657600" cy="4572000"/>
          </a:xfrm>
          <a:prstGeom prst="round2DiagRect">
            <a:avLst>
              <a:gd name="adj1" fmla="val 16667"/>
              <a:gd name="adj2" fmla="val 0"/>
            </a:avLst>
          </a:prstGeom>
          <a:ln w="88900" cap="sq">
            <a:solidFill>
              <a:srgbClr val="FFFFFF"/>
            </a:solidFill>
            <a:miter lim="800000"/>
          </a:ln>
          <a:effectLst>
            <a:glow rad="228600">
              <a:schemeClr val="accent6">
                <a:satMod val="175000"/>
                <a:alpha val="40000"/>
              </a:schemeClr>
            </a:glow>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lstStyle/>
          <a:p>
            <a:r>
              <a:rPr lang="ru-RU" dirty="0" smtClean="0">
                <a:solidFill>
                  <a:schemeClr val="accent6"/>
                </a:solidFill>
              </a:rPr>
              <a:t>                                  </a:t>
            </a:r>
            <a:r>
              <a:rPr lang="ru-RU" b="1" dirty="0" smtClean="0">
                <a:solidFill>
                  <a:schemeClr val="accent6"/>
                </a:solidFill>
              </a:rPr>
              <a:t> Мудрость</a:t>
            </a:r>
            <a:endParaRPr lang="ru-RU" b="1" dirty="0">
              <a:solidFill>
                <a:schemeClr val="accent6"/>
              </a:solidFill>
            </a:endParaRPr>
          </a:p>
        </p:txBody>
      </p:sp>
      <p:sp>
        <p:nvSpPr>
          <p:cNvPr id="8" name="Содержимое 7"/>
          <p:cNvSpPr>
            <a:spLocks noGrp="1"/>
          </p:cNvSpPr>
          <p:nvPr>
            <p:ph sz="half" idx="1"/>
          </p:nvPr>
        </p:nvSpPr>
        <p:spPr/>
        <p:txBody>
          <a:bodyPr>
            <a:normAutofit fontScale="25000" lnSpcReduction="20000"/>
          </a:bodyPr>
          <a:lstStyle/>
          <a:p>
            <a:endParaRPr lang="ru-RU"/>
          </a:p>
        </p:txBody>
      </p:sp>
      <p:sp>
        <p:nvSpPr>
          <p:cNvPr id="9" name="Содержимое 8"/>
          <p:cNvSpPr>
            <a:spLocks noGrp="1"/>
          </p:cNvSpPr>
          <p:nvPr>
            <p:ph sz="half" idx="2"/>
          </p:nvPr>
        </p:nvSpPr>
        <p:spPr/>
        <p:txBody>
          <a:bodyPr>
            <a:normAutofit fontScale="25000" lnSpcReduction="20000"/>
          </a:bodyPr>
          <a:lstStyle/>
          <a:p>
            <a:pPr fontAlgn="base">
              <a:buNone/>
            </a:pPr>
            <a:r>
              <a:rPr lang="ru-RU" dirty="0" smtClean="0"/>
              <a:t> </a:t>
            </a:r>
          </a:p>
          <a:p>
            <a:pPr>
              <a:buNone/>
            </a:pPr>
            <a:r>
              <a:rPr lang="ru-RU" sz="8000" b="1" dirty="0" smtClean="0"/>
              <a:t>Мудрость Сергия Радонежского проявлялась во всех его деяниях. Получив благословение на «знание» от старца,  ещё будучи отроком Варфоломеем, Сергий нёс это знание через всю свою жизнь. Мудрость Сергия «шла» впереди него. Смиренно живя в обители, выстраивая свой  монастырь, Радонежский не желал той славы, которая пришла к нему впоследствии. К нему издалека шли люди, чтобы испросить у старца совета, простые люди и князья, церковные владыки, дети и женщины. </a:t>
            </a:r>
            <a:endParaRPr lang="ru-RU" sz="8000" dirty="0"/>
          </a:p>
        </p:txBody>
      </p:sp>
      <p:pic>
        <p:nvPicPr>
          <p:cNvPr id="6" name="Picture 5"/>
          <p:cNvPicPr>
            <a:picLocks noChangeAspect="1" noChangeArrowheads="1"/>
          </p:cNvPicPr>
          <p:nvPr/>
        </p:nvPicPr>
        <p:blipFill>
          <a:blip r:embed="rId2" cstate="screen"/>
          <a:srcRect/>
          <a:stretch>
            <a:fillRect/>
          </a:stretch>
        </p:blipFill>
        <p:spPr bwMode="auto">
          <a:xfrm>
            <a:off x="899592" y="1196752"/>
            <a:ext cx="3513599" cy="4392000"/>
          </a:xfrm>
          <a:prstGeom prst="round2DiagRect">
            <a:avLst>
              <a:gd name="adj1" fmla="val 16667"/>
              <a:gd name="adj2" fmla="val 0"/>
            </a:avLst>
          </a:prstGeom>
          <a:ln w="88900" cap="sq">
            <a:solidFill>
              <a:srgbClr val="FFFFFF"/>
            </a:solidFill>
            <a:miter lim="800000"/>
          </a:ln>
          <a:effectLst>
            <a:glow rad="228600">
              <a:schemeClr val="accent6">
                <a:satMod val="175000"/>
                <a:alpha val="40000"/>
              </a:schemeClr>
            </a:glow>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Заголовок 6"/>
          <p:cNvSpPr>
            <a:spLocks noGrp="1"/>
          </p:cNvSpPr>
          <p:nvPr>
            <p:ph type="title"/>
          </p:nvPr>
        </p:nvSpPr>
        <p:spPr/>
        <p:txBody>
          <a:bodyPr>
            <a:normAutofit/>
          </a:bodyPr>
          <a:lstStyle/>
          <a:p>
            <a:r>
              <a:rPr lang="ru-RU" dirty="0" smtClean="0">
                <a:solidFill>
                  <a:srgbClr val="0070C0"/>
                </a:solidFill>
              </a:rPr>
              <a:t>                               </a:t>
            </a:r>
            <a:r>
              <a:rPr lang="ru-RU" b="1" dirty="0" smtClean="0">
                <a:solidFill>
                  <a:schemeClr val="accent6"/>
                </a:solidFill>
              </a:rPr>
              <a:t>Вера</a:t>
            </a:r>
            <a:endParaRPr lang="ru-RU" b="1" dirty="0">
              <a:solidFill>
                <a:schemeClr val="accent6"/>
              </a:solidFill>
            </a:endParaRPr>
          </a:p>
        </p:txBody>
      </p:sp>
      <p:sp>
        <p:nvSpPr>
          <p:cNvPr id="8" name="Содержимое 7"/>
          <p:cNvSpPr>
            <a:spLocks noGrp="1"/>
          </p:cNvSpPr>
          <p:nvPr>
            <p:ph sz="half" idx="1"/>
          </p:nvPr>
        </p:nvSpPr>
        <p:spPr/>
        <p:txBody>
          <a:bodyPr>
            <a:normAutofit fontScale="25000" lnSpcReduction="20000"/>
          </a:bodyPr>
          <a:lstStyle/>
          <a:p>
            <a:endParaRPr lang="ru-RU"/>
          </a:p>
        </p:txBody>
      </p:sp>
      <p:sp>
        <p:nvSpPr>
          <p:cNvPr id="9" name="Содержимое 8"/>
          <p:cNvSpPr>
            <a:spLocks noGrp="1"/>
          </p:cNvSpPr>
          <p:nvPr>
            <p:ph sz="half" idx="2"/>
          </p:nvPr>
        </p:nvSpPr>
        <p:spPr/>
        <p:txBody>
          <a:bodyPr>
            <a:normAutofit fontScale="25000" lnSpcReduction="20000"/>
          </a:bodyPr>
          <a:lstStyle/>
          <a:p>
            <a:pPr fontAlgn="base">
              <a:buNone/>
            </a:pPr>
            <a:r>
              <a:rPr lang="ru-RU" dirty="0" smtClean="0"/>
              <a:t> </a:t>
            </a:r>
            <a:endParaRPr lang="ru-RU" sz="8000" dirty="0" smtClean="0"/>
          </a:p>
          <a:p>
            <a:pPr fontAlgn="base">
              <a:buNone/>
            </a:pPr>
            <a:r>
              <a:rPr lang="ru-RU" sz="8000" b="1" dirty="0" smtClean="0"/>
              <a:t>    Вера </a:t>
            </a:r>
            <a:r>
              <a:rPr lang="ru-RU" sz="8000" b="1" dirty="0" smtClean="0"/>
              <a:t>Сергия до сей поры служит примером всем православным людям. За всю свою жизнь Сергий ни разу не усомнился в своей вере. Живя один в лесу, уже после того, как брат его, не выдержав тяжести отшельнической жизни, ушёл, Сергий продолжал  жить одной верой и молитвами.  Вера помогала Сергию бороться со страхами и лишениями, искушениями и трудностями, страстями и мирскими желаниями. Своей верой Сергий  удостоился чуда явления Богородицы и апостолов</a:t>
            </a:r>
            <a:endParaRPr lang="ru-RU" sz="8000" dirty="0" smtClean="0"/>
          </a:p>
          <a:p>
            <a:endParaRPr lang="ru-RU" dirty="0"/>
          </a:p>
        </p:txBody>
      </p:sp>
      <p:pic>
        <p:nvPicPr>
          <p:cNvPr id="27650" name="Picture 2"/>
          <p:cNvPicPr>
            <a:picLocks noChangeAspect="1" noChangeArrowheads="1"/>
          </p:cNvPicPr>
          <p:nvPr/>
        </p:nvPicPr>
        <p:blipFill>
          <a:blip r:embed="rId2" cstate="screen"/>
          <a:srcRect/>
          <a:stretch>
            <a:fillRect/>
          </a:stretch>
        </p:blipFill>
        <p:spPr bwMode="auto">
          <a:xfrm>
            <a:off x="899592" y="1268760"/>
            <a:ext cx="3555563" cy="4500000"/>
          </a:xfrm>
          <a:prstGeom prst="round2DiagRect">
            <a:avLst>
              <a:gd name="adj1" fmla="val 16667"/>
              <a:gd name="adj2" fmla="val 0"/>
            </a:avLst>
          </a:prstGeom>
          <a:ln w="88900" cap="sq">
            <a:solidFill>
              <a:srgbClr val="FFFFFF"/>
            </a:solidFill>
            <a:miter lim="800000"/>
          </a:ln>
          <a:effectLst>
            <a:glow rad="228600">
              <a:schemeClr val="accent6">
                <a:satMod val="175000"/>
                <a:alpha val="40000"/>
              </a:schemeClr>
            </a:glow>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306</TotalTime>
  <Words>137</Words>
  <Application>Microsoft Office PowerPoint</Application>
  <PresentationFormat>Экран (4:3)</PresentationFormat>
  <Paragraphs>45</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Муниципальное казенное образовательное учреждение «С танционная СОШ»</vt:lpstr>
      <vt:lpstr>           Толковый словарь</vt:lpstr>
      <vt:lpstr>                                  Трудолюбие</vt:lpstr>
      <vt:lpstr>Умеренность</vt:lpstr>
      <vt:lpstr>Смирение</vt:lpstr>
      <vt:lpstr>                                      Усердие</vt:lpstr>
      <vt:lpstr>                                     Кротость</vt:lpstr>
      <vt:lpstr>                                   Мудрость</vt:lpstr>
      <vt:lpstr>                               Вера</vt:lpstr>
      <vt:lpstr>Слайд 10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дом</dc:creator>
  <cp:lastModifiedBy>а</cp:lastModifiedBy>
  <cp:revision>58</cp:revision>
  <dcterms:created xsi:type="dcterms:W3CDTF">2013-10-06T08:24:57Z</dcterms:created>
  <dcterms:modified xsi:type="dcterms:W3CDTF">2013-12-13T18:47:14Z</dcterms:modified>
</cp:coreProperties>
</file>