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7" d="100"/>
          <a:sy n="67" d="100"/>
        </p:scale>
        <p:origin x="-14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93AFF-7E44-4380-8CBF-7C360E4E9297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C71C9768-9C0C-4A2C-948E-D9E869CCB8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86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5934B-D9DF-4DC6-A72A-0752474AF3C2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917E2-A947-4196-BEE3-92A073DB1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2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9981C-AEAF-4A5A-970A-B4147E5A026F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8C20B-D223-4FDD-9540-8A9BD9519A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96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56C90-BF9A-4657-BE8A-2236B54F294F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D9FC2-9D14-4FE7-AE0E-BCF64CC1A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18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D4E90-F0F4-435E-8076-6DDB74364492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9D8DE-7455-4FC4-BB34-EF33B9098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94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806A8-A3E9-4F1E-994B-984A1096D145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32345-3149-44FF-8E7A-842594AFB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18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15875-CE10-4FCA-92D7-F677990D5E17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9F74A-0757-4C37-9C27-F274CCF5EA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4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0F910-F034-4F4C-B191-A2A155D48840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FBB25-677E-4B14-AAB5-2DE5B4547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64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0AF15-E139-4A03-9194-6E0C9E861D08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2548C-D221-40DC-AE09-5E9F6D070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025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EA90C-281C-4FD9-B0DA-50304A0B47BE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28701-D150-4DC9-BE83-2157B48FE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66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22F0A-1F51-4211-8A3E-188EA3C7C23A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44CC6-47C8-4359-93F9-3F82F9E08D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6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5A35DE-CFBC-4234-9003-34C9F1B0156D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A34992-A75B-4B9C-BE99-0173A4928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8" r:id="rId3"/>
    <p:sldLayoutId id="2147483703" r:id="rId4"/>
    <p:sldLayoutId id="2147483704" r:id="rId5"/>
    <p:sldLayoutId id="2147483705" r:id="rId6"/>
    <p:sldLayoutId id="2147483709" r:id="rId7"/>
    <p:sldLayoutId id="2147483710" r:id="rId8"/>
    <p:sldLayoutId id="2147483711" r:id="rId9"/>
    <p:sldLayoutId id="2147483706" r:id="rId10"/>
    <p:sldLayoutId id="214748371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139952" y="4660155"/>
            <a:ext cx="11849942" cy="22098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Презентацию подготовила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ГБОУ СОШ №499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Степанова Татьяна Петровна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Москва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2013г.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04838" y="836613"/>
            <a:ext cx="6991350" cy="18716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Декларация прав ребёнка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Запрещено или разрешено: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619625" cy="3052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altLang="ru-RU" b="1" smtClean="0">
                <a:solidFill>
                  <a:srgbClr val="92D050"/>
                </a:solidFill>
              </a:rPr>
              <a:t>   Вместе дружно в мире жить,</a:t>
            </a:r>
          </a:p>
          <a:p>
            <a:pPr marL="0" indent="0">
              <a:buFont typeface="Arial" charset="0"/>
              <a:buNone/>
            </a:pPr>
            <a:r>
              <a:rPr lang="ru-RU" altLang="ru-RU" b="1" smtClean="0">
                <a:solidFill>
                  <a:srgbClr val="92D050"/>
                </a:solidFill>
              </a:rPr>
              <a:t>   С разными детьми дружить –</a:t>
            </a:r>
          </a:p>
          <a:p>
            <a:pPr marL="0" indent="0">
              <a:buFont typeface="Arial" charset="0"/>
              <a:buNone/>
            </a:pPr>
            <a:r>
              <a:rPr lang="ru-RU" altLang="ru-RU" b="1" smtClean="0">
                <a:solidFill>
                  <a:srgbClr val="92D050"/>
                </a:solidFill>
              </a:rPr>
              <a:t>   Это разрешается!</a:t>
            </a:r>
          </a:p>
        </p:txBody>
      </p:sp>
      <p:pic>
        <p:nvPicPr>
          <p:cNvPr id="17412" name="Рисунок 3" descr="http://im5-tub-ru.yandex.net/i?id=155005913-53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068638"/>
            <a:ext cx="3328988" cy="265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C000"/>
                </a:solidFill>
              </a:rPr>
              <a:t>Статья 5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smtClean="0"/>
              <a:t>«Никто не может быть подвергнут жестокому, бесчеловечному отношению».</a:t>
            </a:r>
          </a:p>
          <a:p>
            <a:r>
              <a:rPr lang="ru-RU" altLang="ru-RU" sz="2800" b="1" smtClean="0">
                <a:solidFill>
                  <a:srgbClr val="FF0000"/>
                </a:solidFill>
              </a:rPr>
              <a:t>Как вы понимаете пословицы:</a:t>
            </a:r>
          </a:p>
          <a:p>
            <a:r>
              <a:rPr lang="ru-RU" altLang="ru-RU" b="1" smtClean="0">
                <a:solidFill>
                  <a:srgbClr val="92D050"/>
                </a:solidFill>
              </a:rPr>
              <a:t>Злой не верит, что есть добрые люди.</a:t>
            </a:r>
          </a:p>
          <a:p>
            <a:r>
              <a:rPr lang="ru-RU" altLang="ru-RU" b="1" smtClean="0">
                <a:solidFill>
                  <a:srgbClr val="92D050"/>
                </a:solidFill>
              </a:rPr>
              <a:t>Зла за зло не воздай.</a:t>
            </a:r>
          </a:p>
          <a:p>
            <a:r>
              <a:rPr lang="ru-RU" altLang="ru-RU" b="1" smtClean="0">
                <a:solidFill>
                  <a:srgbClr val="92D050"/>
                </a:solidFill>
              </a:rPr>
              <a:t>Доброе слово лечит, а худое калечит.</a:t>
            </a:r>
          </a:p>
          <a:p>
            <a:r>
              <a:rPr lang="ru-RU" altLang="ru-RU" b="1" smtClean="0">
                <a:solidFill>
                  <a:srgbClr val="92D050"/>
                </a:solidFill>
              </a:rPr>
              <a:t>Хорошо тому добро делать, кто помнит.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362950" cy="547211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Вы живёте не одни, а среди людей, поэтому: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00B0F0"/>
                </a:solidFill>
              </a:rPr>
              <a:t>у</a:t>
            </a:r>
            <a:r>
              <a:rPr lang="ru-RU" sz="2800" b="1" dirty="0" smtClean="0">
                <a:solidFill>
                  <a:srgbClr val="00B0F0"/>
                </a:solidFill>
              </a:rPr>
              <a:t>мейте выслушивать собеседника, не перебивая,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00B0F0"/>
                </a:solidFill>
              </a:rPr>
              <a:t>у</a:t>
            </a:r>
            <a:r>
              <a:rPr lang="ru-RU" sz="2800" b="1" dirty="0" smtClean="0">
                <a:solidFill>
                  <a:srgbClr val="00B0F0"/>
                </a:solidFill>
              </a:rPr>
              <a:t>мейте признавать, что были не правы,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00B0F0"/>
                </a:solidFill>
              </a:rPr>
              <a:t>п</a:t>
            </a:r>
            <a:r>
              <a:rPr lang="ru-RU" sz="2800" b="1" dirty="0" smtClean="0">
                <a:solidFill>
                  <a:srgbClr val="00B0F0"/>
                </a:solidFill>
              </a:rPr>
              <a:t>омогайте товарищу, старайтесь договориться с ним,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00B0F0"/>
                </a:solidFill>
              </a:rPr>
              <a:t>г</a:t>
            </a:r>
            <a:r>
              <a:rPr lang="ru-RU" sz="2800" b="1" dirty="0" smtClean="0">
                <a:solidFill>
                  <a:srgbClr val="00B0F0"/>
                </a:solidFill>
              </a:rPr>
              <a:t>оворите всегда правду,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00B0F0"/>
                </a:solidFill>
              </a:rPr>
              <a:t>р</a:t>
            </a:r>
            <a:r>
              <a:rPr lang="ru-RU" sz="2800" b="1" dirty="0" smtClean="0">
                <a:solidFill>
                  <a:srgbClr val="00B0F0"/>
                </a:solidFill>
              </a:rPr>
              <a:t>адуйтесь успеху товарища,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00B0F0"/>
                </a:solidFill>
              </a:rPr>
              <a:t>д</a:t>
            </a:r>
            <a:r>
              <a:rPr lang="ru-RU" sz="2800" b="1" dirty="0" smtClean="0">
                <a:solidFill>
                  <a:srgbClr val="00B0F0"/>
                </a:solidFill>
              </a:rPr>
              <a:t>ал слово – держи, дал обещание – выполни,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00B0F0"/>
                </a:solidFill>
              </a:rPr>
              <a:t>х</a:t>
            </a:r>
            <a:r>
              <a:rPr lang="ru-RU" sz="2800" b="1" dirty="0" smtClean="0">
                <a:solidFill>
                  <a:srgbClr val="00B0F0"/>
                </a:solidFill>
              </a:rPr>
              <a:t>удо тому, кто добра не делает никому.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692150"/>
            <a:ext cx="7993063" cy="20161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F0"/>
                </a:solidFill>
              </a:rPr>
              <a:t>Декларация прав ребёнка создала и приняла Организация Объединённых Наций (ООН) 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684213" y="3556000"/>
            <a:ext cx="6264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ru-RU" altLang="ru-RU" sz="4000" b="1">
                <a:solidFill>
                  <a:srgbClr val="0070C0"/>
                </a:solidFill>
              </a:rPr>
              <a:t>20  ноября 1959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92D050"/>
                </a:solidFill>
              </a:rPr>
              <a:t>Права детей: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B0F0"/>
                </a:solidFill>
              </a:rPr>
              <a:t>1. В каждом ребёнке необходимо воспитывать чувство дружбы и взаимопомощи меду народами.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B0F0"/>
                </a:solidFill>
              </a:rPr>
              <a:t>2. Ни один ребёнок не может быть продан или куплен.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B0F0"/>
                </a:solidFill>
              </a:rPr>
              <a:t>3. Каждый ребёнок имеет право на бесплатное и обязательное образование.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B0F0"/>
                </a:solidFill>
              </a:rPr>
              <a:t>4. Ни один малолетний ребёнок не может быть разлучен со своей матерью, кроме исключительных прав.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B0F0"/>
                </a:solidFill>
              </a:rPr>
              <a:t>5. Каждый ребёнок нуждается в любви и внимании.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B0F0"/>
                </a:solidFill>
              </a:rPr>
              <a:t>6. Каждый ребёнок со дня рождения  имеет права на гражданство и собственное имя.</a:t>
            </a:r>
            <a:endParaRPr lang="ru-RU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Запрещено или разрешено: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5450" y="1719263"/>
            <a:ext cx="4038600" cy="4406900"/>
          </a:xfrm>
        </p:spPr>
        <p:txBody>
          <a:bodyPr/>
          <a:lstStyle/>
          <a:p>
            <a:r>
              <a:rPr lang="ru-RU" altLang="ru-RU" b="1" smtClean="0">
                <a:solidFill>
                  <a:srgbClr val="92D050"/>
                </a:solidFill>
              </a:rPr>
              <a:t>Петь, рисовать и танцевать,</a:t>
            </a:r>
          </a:p>
          <a:p>
            <a:r>
              <a:rPr lang="ru-RU" altLang="ru-RU" b="1" smtClean="0">
                <a:solidFill>
                  <a:srgbClr val="92D050"/>
                </a:solidFill>
              </a:rPr>
              <a:t>Уроки в школе посещать,</a:t>
            </a:r>
          </a:p>
          <a:p>
            <a:r>
              <a:rPr lang="ru-RU" altLang="ru-RU" b="1" smtClean="0">
                <a:solidFill>
                  <a:srgbClr val="92D050"/>
                </a:solidFill>
              </a:rPr>
              <a:t>Свои таланты развивать –</a:t>
            </a:r>
          </a:p>
          <a:p>
            <a:r>
              <a:rPr lang="ru-RU" altLang="ru-RU" b="1" smtClean="0">
                <a:solidFill>
                  <a:srgbClr val="92D050"/>
                </a:solidFill>
              </a:rPr>
              <a:t>Это разрешается!</a:t>
            </a:r>
          </a:p>
        </p:txBody>
      </p:sp>
      <p:pic>
        <p:nvPicPr>
          <p:cNvPr id="11268" name="Объект 4" descr="http://sochi.com/images/news/26682.jp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408238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Запрещено или разрешено: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835525" cy="442118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altLang="ru-RU" b="1" smtClean="0">
                <a:solidFill>
                  <a:srgbClr val="92D050"/>
                </a:solidFill>
              </a:rPr>
              <a:t>Здесь ремень вокруг дитя,</a:t>
            </a:r>
          </a:p>
          <a:p>
            <a:pPr marL="0" indent="0">
              <a:buFont typeface="Arial" charset="0"/>
              <a:buNone/>
            </a:pPr>
            <a:r>
              <a:rPr lang="ru-RU" altLang="ru-RU" b="1" smtClean="0">
                <a:solidFill>
                  <a:srgbClr val="92D050"/>
                </a:solidFill>
              </a:rPr>
              <a:t>Как лента, извивается,</a:t>
            </a:r>
          </a:p>
          <a:p>
            <a:pPr marL="0" indent="0">
              <a:buFont typeface="Arial" charset="0"/>
              <a:buNone/>
            </a:pPr>
            <a:r>
              <a:rPr lang="ru-RU" altLang="ru-RU" b="1" smtClean="0">
                <a:solidFill>
                  <a:srgbClr val="92D050"/>
                </a:solidFill>
              </a:rPr>
              <a:t>Бить, наказывать </a:t>
            </a:r>
          </a:p>
          <a:p>
            <a:pPr marL="0" indent="0">
              <a:buFont typeface="Arial" charset="0"/>
              <a:buNone/>
            </a:pPr>
            <a:r>
              <a:rPr lang="ru-RU" altLang="ru-RU" b="1" smtClean="0">
                <a:solidFill>
                  <a:srgbClr val="92D050"/>
                </a:solidFill>
              </a:rPr>
              <a:t>Запрещается!</a:t>
            </a:r>
          </a:p>
        </p:txBody>
      </p:sp>
      <p:pic>
        <p:nvPicPr>
          <p:cNvPr id="12292" name="Рисунок 3" descr="http://im6-tub-ru.yandex.net/i?id=413737525-26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2714625"/>
            <a:ext cx="3378200" cy="30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Запрещено или разрешено: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691063" cy="4205288"/>
          </a:xfrm>
        </p:spPr>
        <p:txBody>
          <a:bodyPr/>
          <a:lstStyle/>
          <a:p>
            <a:r>
              <a:rPr lang="ru-RU" altLang="ru-RU" b="1" smtClean="0">
                <a:solidFill>
                  <a:srgbClr val="92D050"/>
                </a:solidFill>
              </a:rPr>
              <a:t>Вот ребёнок груз несёт,</a:t>
            </a:r>
          </a:p>
          <a:p>
            <a:r>
              <a:rPr lang="ru-RU" altLang="ru-RU" b="1" smtClean="0">
                <a:solidFill>
                  <a:srgbClr val="92D050"/>
                </a:solidFill>
              </a:rPr>
              <a:t>Тащит, надрывается,</a:t>
            </a:r>
          </a:p>
          <a:p>
            <a:r>
              <a:rPr lang="ru-RU" altLang="ru-RU" b="1" smtClean="0">
                <a:solidFill>
                  <a:srgbClr val="92D050"/>
                </a:solidFill>
              </a:rPr>
              <a:t>В детстве тяжкая работа</a:t>
            </a:r>
          </a:p>
          <a:p>
            <a:r>
              <a:rPr lang="ru-RU" altLang="ru-RU" b="1" smtClean="0">
                <a:solidFill>
                  <a:srgbClr val="92D050"/>
                </a:solidFill>
              </a:rPr>
              <a:t>Запрещается!</a:t>
            </a:r>
          </a:p>
        </p:txBody>
      </p:sp>
      <p:pic>
        <p:nvPicPr>
          <p:cNvPr id="13316" name="Рисунок 3" descr="http://im8-tub-ru.yandex.net/i?id=319245606-47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563" y="3284538"/>
            <a:ext cx="30162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Запрещено или разрешено: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475163" cy="4637088"/>
          </a:xfrm>
        </p:spPr>
        <p:txBody>
          <a:bodyPr/>
          <a:lstStyle/>
          <a:p>
            <a:r>
              <a:rPr lang="ru-RU" altLang="ru-RU" b="1" smtClean="0">
                <a:solidFill>
                  <a:srgbClr val="92D050"/>
                </a:solidFill>
              </a:rPr>
              <a:t>Слабый горбит спину,</a:t>
            </a:r>
          </a:p>
          <a:p>
            <a:r>
              <a:rPr lang="ru-RU" altLang="ru-RU" b="1" smtClean="0">
                <a:solidFill>
                  <a:srgbClr val="92D050"/>
                </a:solidFill>
              </a:rPr>
              <a:t>Пред сильным преклоняется.</a:t>
            </a:r>
          </a:p>
          <a:p>
            <a:r>
              <a:rPr lang="ru-RU" altLang="ru-RU" b="1" smtClean="0">
                <a:solidFill>
                  <a:srgbClr val="92D050"/>
                </a:solidFill>
              </a:rPr>
              <a:t>Быть рабом у господина</a:t>
            </a:r>
          </a:p>
          <a:p>
            <a:r>
              <a:rPr lang="ru-RU" altLang="ru-RU" b="1" smtClean="0">
                <a:solidFill>
                  <a:srgbClr val="92D050"/>
                </a:solidFill>
              </a:rPr>
              <a:t>Строго запрещается!</a:t>
            </a:r>
          </a:p>
        </p:txBody>
      </p:sp>
      <p:pic>
        <p:nvPicPr>
          <p:cNvPr id="14340" name="Рисунок 3" descr="http://im4-tub-ru.yandex.net/i?id=315106702-64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860800"/>
            <a:ext cx="244951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Запрещено или разрешено: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338" cy="3916363"/>
          </a:xfrm>
        </p:spPr>
        <p:txBody>
          <a:bodyPr/>
          <a:lstStyle/>
          <a:p>
            <a:r>
              <a:rPr lang="ru-RU" altLang="ru-RU" b="1" smtClean="0">
                <a:solidFill>
                  <a:srgbClr val="92D050"/>
                </a:solidFill>
              </a:rPr>
              <a:t>С мамой дети должны жить,</a:t>
            </a:r>
          </a:p>
          <a:p>
            <a:r>
              <a:rPr lang="ru-RU" altLang="ru-RU" b="1" smtClean="0">
                <a:solidFill>
                  <a:srgbClr val="92D050"/>
                </a:solidFill>
              </a:rPr>
              <a:t>Ей цветы всегда дарить -  </a:t>
            </a:r>
          </a:p>
          <a:p>
            <a:r>
              <a:rPr lang="ru-RU" altLang="ru-RU" b="1" smtClean="0">
                <a:solidFill>
                  <a:srgbClr val="92D050"/>
                </a:solidFill>
              </a:rPr>
              <a:t>Разрешается!</a:t>
            </a:r>
          </a:p>
        </p:txBody>
      </p:sp>
      <p:pic>
        <p:nvPicPr>
          <p:cNvPr id="15364" name="Рисунок 3" descr="http://im3-tub-ru.yandex.net/i?id=588004792-12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2714625"/>
            <a:ext cx="3487738" cy="287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Запрещено или разрешено: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691063" cy="3916363"/>
          </a:xfrm>
        </p:spPr>
        <p:txBody>
          <a:bodyPr/>
          <a:lstStyle/>
          <a:p>
            <a:r>
              <a:rPr lang="ru-RU" altLang="ru-RU" b="1" smtClean="0">
                <a:solidFill>
                  <a:srgbClr val="92D050"/>
                </a:solidFill>
              </a:rPr>
              <a:t>Мать с ребёнком разлучают.</a:t>
            </a:r>
          </a:p>
          <a:p>
            <a:r>
              <a:rPr lang="ru-RU" altLang="ru-RU" b="1" smtClean="0">
                <a:solidFill>
                  <a:srgbClr val="92D050"/>
                </a:solidFill>
              </a:rPr>
              <a:t>Это запрещается!</a:t>
            </a:r>
          </a:p>
        </p:txBody>
      </p:sp>
      <p:pic>
        <p:nvPicPr>
          <p:cNvPr id="16388" name="Рисунок 3" descr="http://im5-tub-ru.yandex.net/i?id=522593244-30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468688"/>
            <a:ext cx="355441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190</TotalTime>
  <Words>357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Аптека</vt:lpstr>
      <vt:lpstr>Декларация прав ребёнка</vt:lpstr>
      <vt:lpstr>Декларация прав ребёнка создала и приняла Организация Объединённых Наций (ООН) </vt:lpstr>
      <vt:lpstr>Права детей:</vt:lpstr>
      <vt:lpstr>Запрещено или разрешено:</vt:lpstr>
      <vt:lpstr>Запрещено или разрешено:</vt:lpstr>
      <vt:lpstr>Запрещено или разрешено:</vt:lpstr>
      <vt:lpstr>Запрещено или разрешено:</vt:lpstr>
      <vt:lpstr>Запрещено или разрешено:</vt:lpstr>
      <vt:lpstr>Запрещено или разрешено:</vt:lpstr>
      <vt:lpstr>Запрещено или разрешено:</vt:lpstr>
      <vt:lpstr>Статья 5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Декларация прав ребёнка создала и приняла Организация Объединённых Наций (ООН)</dc:title>
  <dc:creator>Степанова</dc:creator>
  <cp:lastModifiedBy>Степанова</cp:lastModifiedBy>
  <cp:revision>25</cp:revision>
  <dcterms:created xsi:type="dcterms:W3CDTF">2013-04-08T10:51:34Z</dcterms:created>
  <dcterms:modified xsi:type="dcterms:W3CDTF">2014-01-06T07:24:23Z</dcterms:modified>
</cp:coreProperties>
</file>