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66" r:id="rId4"/>
    <p:sldId id="267" r:id="rId5"/>
    <p:sldId id="268" r:id="rId6"/>
    <p:sldId id="269" r:id="rId7"/>
    <p:sldId id="270" r:id="rId8"/>
    <p:sldId id="271" r:id="rId9"/>
    <p:sldId id="279" r:id="rId10"/>
    <p:sldId id="280" r:id="rId11"/>
    <p:sldId id="281" r:id="rId12"/>
    <p:sldId id="282" r:id="rId13"/>
    <p:sldId id="285" r:id="rId14"/>
    <p:sldId id="257" r:id="rId15"/>
    <p:sldId id="283" r:id="rId16"/>
    <p:sldId id="284" r:id="rId17"/>
    <p:sldId id="286" r:id="rId18"/>
    <p:sldId id="287" r:id="rId19"/>
    <p:sldId id="288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606BA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FB248-408B-498F-A758-98D011B5069F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9D04A-204A-4E28-B751-17E56FC74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E623-10CE-4842-89D1-E7B409E3D589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E0B5A-7947-4A62-B836-D6C47BCA9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73F9E-079F-41A1-AD0B-812276C4C692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181C3-ADE2-4A51-A9A0-C7519A70C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D3B5E-C08F-4B9B-A102-CA7A6039FC39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76163-A0D2-4340-811D-05684ECF2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2B14C-F48E-4902-BC62-3CDF2C8F9CBA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063B2-FF2F-477B-BF04-B0EAB95F9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1AA1B-E704-4F57-81B7-9A47456E2574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CC1C-9AD5-425D-9410-B8E3C8B98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D3D6-271B-4D85-8C7C-894B079F206A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D176C-30F4-4884-9486-83D362604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B4C9A-A967-4DE6-80F6-671E6DD42F64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4C2F1-0492-488D-B11A-35E9F655D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B01FF-5BFE-4A6D-8430-1DDB4A9C4589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51D40-22D2-444F-BF40-901DA066B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BCE2-E9CD-4188-AE1E-D156435B2752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77BBE-24CD-42C7-930C-ADE0FF0DD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DE967-ACCD-4E25-9D20-113F414A028B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F261-97C3-44C5-AE91-D7B370521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7DC3BA-7599-4FD0-8D0A-6BE11C41BA14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435332-49C2-4FD2-A201-C9A058708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57.radikal.ru/i158/0912/a5/d5ef8d588787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33&amp;ed=1&amp;text=%D0%BA%D0%B0%D1%88%D0%B8&amp;spsite=fake-000-2349477.ru&amp;img_url=img.liveinternet.ru/images/attach/1/4248/4248916_kasha.jpg&amp;rpt=simag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1&amp;ed=1&amp;text=%D0%BA%D0%B0%D1%88%D0%B8&amp;spsite=fake-014-8896739.ru&amp;img_url=pics.rbc.ru/img/cnews/2008/04/29/5.jpg&amp;rpt=simag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3&amp;ed=1&amp;text=%D0%BA%D0%B0%D1%88%D0%B8&amp;spsite=fake-011-516018.ru&amp;img_url=klopp.ru/uploads/posts/2008-04/1208004518_kasha1.jpg&amp;rpt=simag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mamochka.org/imagesc/disk36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642938" y="500063"/>
            <a:ext cx="20716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u="sng">
                <a:solidFill>
                  <a:srgbClr val="FF0000"/>
                </a:solidFill>
                <a:latin typeface="Monotype Corsiva" pitchFamily="66" charset="0"/>
              </a:rPr>
              <a:t>Каша</a:t>
            </a:r>
          </a:p>
        </p:txBody>
      </p:sp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2916238" y="1268413"/>
            <a:ext cx="2857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u="sng">
                <a:solidFill>
                  <a:srgbClr val="FF0000"/>
                </a:solidFill>
                <a:latin typeface="Monotype Corsiva" pitchFamily="66" charset="0"/>
              </a:rPr>
              <a:t>сила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5076825" y="2060575"/>
            <a:ext cx="30718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u="sng">
                <a:solidFill>
                  <a:srgbClr val="FF0000"/>
                </a:solidFill>
                <a:latin typeface="Monotype Corsiva" pitchFamily="66" charset="0"/>
              </a:rPr>
              <a:t>наша!</a:t>
            </a:r>
          </a:p>
        </p:txBody>
      </p:sp>
      <p:pic>
        <p:nvPicPr>
          <p:cNvPr id="13316" name="Picture 2" descr="Зер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75"/>
            <a:ext cx="43576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5357813" y="5286375"/>
            <a:ext cx="3143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Выполнили работу</a:t>
            </a:r>
          </a:p>
          <a:p>
            <a:r>
              <a:rPr lang="ru-RU" b="1" i="1">
                <a:latin typeface="Franklin Gothic Book" pitchFamily="34" charset="0"/>
              </a:rPr>
              <a:t>Новосёлова Е.-4а</a:t>
            </a:r>
          </a:p>
          <a:p>
            <a:r>
              <a:rPr lang="ru-RU" b="1" i="1">
                <a:latin typeface="Franklin Gothic Book" pitchFamily="34" charset="0"/>
              </a:rPr>
              <a:t>Руководитель – Осетрова Н.Н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323850" y="428625"/>
            <a:ext cx="84629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Franklin Gothic Book" pitchFamily="34" charset="0"/>
              </a:rPr>
              <a:t> </a:t>
            </a:r>
            <a:r>
              <a:rPr lang="ru-RU" sz="3200" b="1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3200" b="1" u="sng">
                <a:solidFill>
                  <a:srgbClr val="4606BA"/>
                </a:solidFill>
                <a:latin typeface="Franklin Gothic Book" pitchFamily="34" charset="0"/>
              </a:rPr>
              <a:t>«Суворовская каша»</a:t>
            </a:r>
            <a:r>
              <a:rPr lang="ru-RU" sz="3200" b="1">
                <a:solidFill>
                  <a:srgbClr val="FF0000"/>
                </a:solidFill>
                <a:latin typeface="Franklin Gothic Book" pitchFamily="34" charset="0"/>
              </a:rPr>
              <a:t> получила свое название тоже заслуженно. По приданию, в одном из дальних походов Суворову доложили, что осталось понемногу разных видов крупы, т.е. каши из отдельного вида крупы не хватило бы и на половину армии. Тогда великий полководец приказал сварить все оставшиеся крупы вместе. «Суворовская» каша солдатам понравилась, а великий полководец внес свою лепту в развитие русского кулинарного искусства.</a:t>
            </a:r>
            <a:endParaRPr 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2428875" y="428625"/>
            <a:ext cx="6357938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u="sng">
                <a:solidFill>
                  <a:srgbClr val="4606BA"/>
                </a:solidFill>
                <a:latin typeface="Times New Roman" pitchFamily="18" charset="0"/>
                <a:cs typeface="Times New Roman" pitchFamily="18" charset="0"/>
              </a:rPr>
              <a:t>Традиции, связанные с кашами.</a:t>
            </a:r>
          </a:p>
          <a:p>
            <a:pPr algn="just"/>
            <a:r>
              <a:rPr lang="ru-RU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У каши есть свой народный праздник, который отмечается в день Акулины – Гречишницы 26 июня. В этот день варили каши и угощали нищих. По приметам, нужно было, сеять гречиху, чтобы был урожай щедрым.</a:t>
            </a:r>
          </a:p>
          <a:p>
            <a:pPr algn="just"/>
            <a:endParaRPr lang="ru-RU" sz="24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Каши варили на свадьбу, при рождении ребенка,  на крестины, на именины. Готовились каши перед большими сражениями. Каша служила символом перемирия: для заключения мира обязательно нужно было готовить «мирную» кашу.</a:t>
            </a:r>
          </a:p>
          <a:p>
            <a:pPr algn="just"/>
            <a:endParaRPr lang="ru-RU" sz="24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Свадебный пир на Руси назывался кашею.</a:t>
            </a:r>
          </a:p>
          <a:p>
            <a:pPr algn="just"/>
            <a:endParaRPr 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5" name="Picture 5" descr="Гречих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2286000" cy="2016125"/>
          </a:xfrm>
          <a:prstGeom prst="rect">
            <a:avLst/>
          </a:prstGeom>
          <a:noFill/>
        </p:spPr>
      </p:pic>
      <p:pic>
        <p:nvPicPr>
          <p:cNvPr id="40966" name="Picture 6" descr="крести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852738"/>
            <a:ext cx="2232025" cy="2232025"/>
          </a:xfrm>
          <a:prstGeom prst="rect">
            <a:avLst/>
          </a:prstGeom>
          <a:noFill/>
        </p:spPr>
      </p:pic>
      <p:pic>
        <p:nvPicPr>
          <p:cNvPr id="40968" name="Picture 8" descr="каша на свадьб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311775"/>
            <a:ext cx="2305050" cy="1344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539750" y="428625"/>
            <a:ext cx="8247063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Franklin Gothic Book" pitchFamily="34" charset="0"/>
              </a:rPr>
              <a:t> </a:t>
            </a:r>
            <a:r>
              <a:rPr lang="ru-RU" sz="3200" b="1">
                <a:solidFill>
                  <a:srgbClr val="FF0000"/>
                </a:solidFill>
                <a:latin typeface="Franklin Gothic Book" pitchFamily="34" charset="0"/>
              </a:rPr>
              <a:t> Слово «каша» встречается в сказках, пословицах, поговорках, частушках, в интересных фразеологизмах. С ребятами был проведен опрос: какие пословицы и поговорки вы знаете, где встречается слово каша? Из 19 опрошенных, 75% знают пословицы и поговорки о каше.</a:t>
            </a:r>
          </a:p>
          <a:p>
            <a:pPr algn="just"/>
            <a:r>
              <a:rPr lang="ru-RU" sz="3200" b="1">
                <a:solidFill>
                  <a:srgbClr val="FF0000"/>
                </a:solidFill>
                <a:latin typeface="Franklin Gothic Book" pitchFamily="34" charset="0"/>
              </a:rPr>
              <a:t>Например:</a:t>
            </a:r>
          </a:p>
          <a:p>
            <a:pPr algn="just">
              <a:buFontTx/>
              <a:buChar char="-"/>
            </a:pPr>
            <a:r>
              <a:rPr lang="ru-RU" sz="3200" b="1">
                <a:solidFill>
                  <a:srgbClr val="FF0000"/>
                </a:solidFill>
                <a:latin typeface="Franklin Gothic Book" pitchFamily="34" charset="0"/>
              </a:rPr>
              <a:t>Филат и каше рад.</a:t>
            </a:r>
          </a:p>
          <a:p>
            <a:pPr algn="just">
              <a:buFontTx/>
              <a:buChar char="-"/>
            </a:pPr>
            <a:r>
              <a:rPr lang="ru-RU" sz="3200" b="1">
                <a:solidFill>
                  <a:srgbClr val="FF0000"/>
                </a:solidFill>
                <a:latin typeface="Franklin Gothic Book" pitchFamily="34" charset="0"/>
              </a:rPr>
              <a:t>Щи да каша-пища наша.</a:t>
            </a:r>
          </a:p>
          <a:p>
            <a:pPr algn="just">
              <a:buFontTx/>
              <a:buChar char="-"/>
            </a:pPr>
            <a:r>
              <a:rPr lang="ru-RU" sz="3200" b="1">
                <a:solidFill>
                  <a:srgbClr val="FF0000"/>
                </a:solidFill>
                <a:latin typeface="Franklin Gothic Book" pitchFamily="34" charset="0"/>
              </a:rPr>
              <a:t>Кашу маслом не испортишь.</a:t>
            </a:r>
          </a:p>
          <a:p>
            <a:pPr algn="just">
              <a:buFontTx/>
              <a:buChar char="-"/>
            </a:pPr>
            <a:r>
              <a:rPr lang="ru-RU" sz="3200" b="1">
                <a:solidFill>
                  <a:srgbClr val="FF0000"/>
                </a:solidFill>
                <a:latin typeface="Franklin Gothic Book" pitchFamily="34" charset="0"/>
              </a:rPr>
              <a:t>Хороша кашка, да мала чашка.</a:t>
            </a:r>
          </a:p>
          <a:p>
            <a:pPr algn="just"/>
            <a:endParaRPr 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Был проведен опрос среди учащихся 3-4 классов. Участие приняли 37 человек. Ответили на 3 вопроса. Результат вынесли на диаграмму.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49" name="Object 45"/>
          <p:cNvGraphicFramePr>
            <a:graphicFrameLocks noChangeAspect="1"/>
          </p:cNvGraphicFramePr>
          <p:nvPr/>
        </p:nvGraphicFramePr>
        <p:xfrm>
          <a:off x="468313" y="333375"/>
          <a:ext cx="8675687" cy="5103813"/>
        </p:xfrm>
        <a:graphic>
          <a:graphicData uri="http://schemas.openxmlformats.org/presentationml/2006/ole">
            <p:oleObj spid="_x0000_s21551" name="Диаграмма" r:id="rId3" imgW="3933825" imgH="231457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4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304800" y="458788"/>
          <a:ext cx="8686800" cy="5619750"/>
        </p:xfrm>
        <a:graphic>
          <a:graphicData uri="http://schemas.openxmlformats.org/presentationml/2006/ole">
            <p:oleObj spid="_x0000_s43016" name="Диаграмма" r:id="rId3" imgW="8686800" imgH="5619750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60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601788" y="1236663"/>
          <a:ext cx="6091237" cy="4064000"/>
        </p:xfrm>
        <a:graphic>
          <a:graphicData uri="http://schemas.openxmlformats.org/presentationml/2006/ole">
            <p:oleObj spid="_x0000_s45062" name="Диаграмма" r:id="rId3" imgW="6096000" imgH="4067175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052513"/>
            <a:ext cx="8686800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Также был проведен опрос среди родителей. Из 30 опрошенных: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 - 18 человек вообще не готовят каши на завтрак;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 - 29 человек любят каши;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 - 29 человек считают кашу ценным и полезным продуктом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</a:rPr>
              <a:t>Вывод: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dirty="0" smtClean="0"/>
              <a:t>Проведя это исследование, мы убедились, что каша это важный и полезный продукт. Но хотелось бы, чтобы кашу не только любили, но и готовили ее на завтрак. Так как каши насыщенны витаминами разных групп, микроэлементами и минералами. Кроме того, в крупах достаточно много клетчатки, белка – все, что необходимо для роста молодого организма. Каши укрепляют нервную систему, заряжают энергией, придают силы на весь рабочий день.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Суворовская ка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060575"/>
            <a:ext cx="2976563" cy="1985963"/>
          </a:xfrm>
          <a:prstGeom prst="rect">
            <a:avLst/>
          </a:prstGeom>
          <a:noFill/>
        </p:spPr>
      </p:pic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cap="none" smtClean="0">
                <a:effectLst/>
              </a:rPr>
              <a:t>Чтобы каша была вкусной, надо правильно готовить ее.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773238"/>
            <a:ext cx="868680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/>
              <a:t>Есть много старинных рецептов. Мы решили попробовать приготовить кашу по такому рецепту кашу «Суворовская».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/>
              <a:t>Рецепт: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/>
              <a:t>-4 крупных луковицы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/>
              <a:t>-2-3 моркови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/>
              <a:t>-по 5 ст.л. пшена, перловки, гороха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/>
              <a:t>-2ст.л. Раст.масла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/>
              <a:t>-соль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/>
              <a:t>Приготовление: горох и крупы смешать, перемыть и залить на 1час холодной водой, можно на ночь. Воду слить, залить эту «смесь» 2-3 ст.кипятка, посолить по вкусу. Варить на слабом огне до загустения, постоянно помешивая, чтоб не пригорела минут 20-30. любые овощи(лук, морковь и тыквы) крупно натереть, отдельно потушить до готовности, перемешать с готовой кашей и завернуть на 1час в одеяло. Получилось очень вкусно и сытно. Не зря эту кашу так любил наш великий полководец.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214313" y="-149225"/>
            <a:ext cx="8429625" cy="7472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работы  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определить, какое место каша занимает в русской национальной кухне; выявить пользу каш, как натурального продукта</a:t>
            </a:r>
          </a:p>
          <a:p>
            <a:pPr algn="just"/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почему некоторые дети не хотят есть каши.</a:t>
            </a:r>
            <a:endParaRPr lang="ru-RU" sz="24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Постановка проблемы-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уменьшение популярности каш, хотя это полезное блюдо доступно для каждой семьи. </a:t>
            </a:r>
            <a:endParaRPr lang="ru-RU" sz="24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u="sng" dirty="0">
              <a:solidFill>
                <a:srgbClr val="4606B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u="sng" dirty="0">
                <a:solidFill>
                  <a:srgbClr val="4606BA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 typeface="Arial" charset="0"/>
              <a:buChar char="•"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Собрать как можно больше интересного материала о каше, как о традиционной русской еде;</a:t>
            </a:r>
          </a:p>
          <a:p>
            <a:pPr algn="just">
              <a:buFont typeface="Arial" charset="0"/>
              <a:buChar char="•"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Пробудить интерес к народным традициям и обычаям, связанных с питанием и здоровьем;</a:t>
            </a:r>
          </a:p>
          <a:p>
            <a:pPr algn="just">
              <a:buFont typeface="Arial" charset="0"/>
              <a:buChar char="•"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Расширить знания о правильном питании, направленных на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сохранение 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укрепление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здоровья.</a:t>
            </a:r>
          </a:p>
          <a:p>
            <a:pPr algn="just"/>
            <a:endParaRPr lang="ru-RU" sz="28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714375" y="642938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rgbClr val="FF0000"/>
                </a:solidFill>
                <a:latin typeface="Monotype Corsiva" pitchFamily="66" charset="0"/>
              </a:rPr>
              <a:t>Спасибо за внимание</a:t>
            </a:r>
          </a:p>
        </p:txBody>
      </p:sp>
      <p:pic>
        <p:nvPicPr>
          <p:cNvPr id="28674" name="i-main-pic" descr="Картинка 383 из 116138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000250"/>
            <a:ext cx="58578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214313" y="117475"/>
            <a:ext cx="892968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u="sng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Каша манная</a:t>
            </a:r>
            <a:endParaRPr lang="ru-RU" sz="3600">
              <a:solidFill>
                <a:srgbClr val="FF0000"/>
              </a:solidFill>
            </a:endParaRPr>
          </a:p>
          <a:p>
            <a:pPr eaLnBrk="0" hangingPunct="0"/>
            <a:r>
              <a:rPr lang="ru-RU" sz="2400" b="1" i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Манка</a:t>
            </a:r>
            <a:r>
              <a:rPr lang="ru-RU" sz="2400" i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— это не крупа, а пшеничная мука твердых сортов пшеницы крупного помола. Эта мука испокон веков считалась дорогой и очень редкой на Руси. В </a:t>
            </a:r>
            <a:r>
              <a:rPr lang="ru-RU" sz="2400" b="1" i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манной </a:t>
            </a:r>
            <a:r>
              <a:rPr lang="ru-RU" sz="2400" i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крупе много крахмала и белка. В ней много витаминов: Е и В1, В2, В6, РР, а также калия и железа. При этом </a:t>
            </a:r>
            <a:r>
              <a:rPr lang="ru-RU" sz="2400" b="1" i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манная каша</a:t>
            </a:r>
            <a:r>
              <a:rPr lang="ru-RU" sz="2400" i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содержит мало клетчатки. Поэтому блюда из манной крупы широко используются при болезнях ЖКТ, в послеоперационном периоде, при инфаркте миокарда и других заболеваниях, при которых требуются щадящие диеты с легко переваривающимися блюдами.</a:t>
            </a:r>
            <a:endParaRPr lang="ru-RU" sz="2400" i="1">
              <a:solidFill>
                <a:srgbClr val="7030A0"/>
              </a:solidFill>
            </a:endParaRPr>
          </a:p>
        </p:txBody>
      </p:sp>
      <p:pic>
        <p:nvPicPr>
          <p:cNvPr id="15362" name="Рисунок 5" descr="http://corp.leovit.ru/files/kashi/Maestro-kulinar-Kasha-Gury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14813"/>
            <a:ext cx="34766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6" descr="http://im7-tub.yandex.net/i?id=12579431&amp;tov=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4214813"/>
            <a:ext cx="3357562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2143125" y="571500"/>
            <a:ext cx="5500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Franklin Gothic Book" pitchFamily="34" charset="0"/>
              </a:rPr>
              <a:t>КАША ОВСЯНАЯ </a:t>
            </a:r>
            <a:r>
              <a:rPr lang="ru-RU" sz="4000" b="1">
                <a:latin typeface="Franklin Gothic Book" pitchFamily="34" charset="0"/>
              </a:rPr>
              <a:t> </a:t>
            </a:r>
            <a:endParaRPr lang="ru-RU" sz="4000">
              <a:latin typeface="Franklin Gothic Book" pitchFamily="34" charset="0"/>
            </a:endParaRPr>
          </a:p>
        </p:txBody>
      </p:sp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79388" y="1571625"/>
            <a:ext cx="85010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Овсяная каша</a:t>
            </a:r>
            <a:r>
              <a:rPr lang="ru-RU" sz="2400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2400">
                <a:solidFill>
                  <a:srgbClr val="4606BA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2400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самая питательная из каш. Хорошо известно свойство </a:t>
            </a:r>
            <a:r>
              <a:rPr lang="ru-RU" sz="2400" b="1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овсяной каши</a:t>
            </a:r>
            <a:r>
              <a:rPr lang="ru-RU" sz="2400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благотворно</a:t>
            </a:r>
          </a:p>
          <a:p>
            <a:r>
              <a:rPr lang="ru-RU" sz="2400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действовать на желудочно-кишечный тракт, что делает ее незаменимой в диетическом питании. Клетчатка, содержащаяся в </a:t>
            </a:r>
            <a:r>
              <a:rPr lang="ru-RU" sz="2400" b="1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овсяной каше</a:t>
            </a:r>
            <a:r>
              <a:rPr lang="ru-RU" sz="2400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способствует хорошему пищеварению. Кроме того, </a:t>
            </a:r>
            <a:r>
              <a:rPr lang="ru-RU" sz="2400" b="1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овсяная каша</a:t>
            </a:r>
            <a:r>
              <a:rPr lang="ru-RU" sz="2400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способна понижать уровень холестерина.</a:t>
            </a:r>
            <a:endParaRPr lang="ru-RU" sz="2400">
              <a:solidFill>
                <a:srgbClr val="4606BA"/>
              </a:solidFill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6387" name="Рисунок 3" descr="http://corp.leovit.ru/files/kashi/Maestro-kulinar-Kasha-Offs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 descr="Каши: история. Пшённая каш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5072063"/>
            <a:ext cx="2262187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3143250" y="214313"/>
            <a:ext cx="3848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Franklin Gothic Book" pitchFamily="34" charset="0"/>
              </a:rPr>
              <a:t>КАША ПШЕННАЯ</a:t>
            </a:r>
            <a:r>
              <a:rPr lang="ru-RU" b="1">
                <a:latin typeface="Franklin Gothic Book" pitchFamily="34" charset="0"/>
              </a:rPr>
              <a:t>  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85750" y="857250"/>
            <a:ext cx="86439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Это блюдо очень полезно для здоровья. Известно, что при нарушениях сердечной деятельности полезны продукты, содержащие калий. Ценным источником калия является, в частности пшено и каша, которую из него готовят. В пшене так же много витаминов группы В, кроме того эта каша </a:t>
            </a:r>
            <a:r>
              <a:rPr lang="ru-RU" sz="2400">
                <a:solidFill>
                  <a:srgbClr val="4606BA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2400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просто кладезь микроэлементов. Вещества, </a:t>
            </a:r>
          </a:p>
          <a:p>
            <a:r>
              <a:rPr lang="ru-RU" sz="2400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содержащиеся в </a:t>
            </a:r>
            <a:r>
              <a:rPr lang="ru-RU" sz="2400" b="1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пшенной каше</a:t>
            </a:r>
            <a:r>
              <a:rPr lang="ru-RU" sz="2400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препятствуют отложению жира в организме, что важно для тех, кто следит за своим весом.</a:t>
            </a:r>
            <a:endParaRPr lang="ru-RU" sz="2400">
              <a:solidFill>
                <a:srgbClr val="4606BA"/>
              </a:solidFill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7411" name="Рисунок 4" descr="http://corp.leovit.ru/files/kashi/Maestro-kulinar-Kasha-Psh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28625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http://www.krupdom.com.ua/data/image/interest/health_appeal/use_of_groats/pshen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500563"/>
            <a:ext cx="2600325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3214688" y="142875"/>
            <a:ext cx="353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Franklin Gothic Book" pitchFamily="34" charset="0"/>
              </a:rPr>
              <a:t>Каша гречневая </a:t>
            </a:r>
            <a:endParaRPr lang="ru-RU" sz="3200">
              <a:solidFill>
                <a:srgbClr val="FF0000"/>
              </a:solidFill>
              <a:latin typeface="Franklin Gothic Book" pitchFamily="34" charset="0"/>
            </a:endParaRPr>
          </a:p>
        </p:txBody>
      </p:sp>
      <p:pic>
        <p:nvPicPr>
          <p:cNvPr id="18434" name="Рисунок 2" descr="http://corp.leovit.ru/files/kashi/Maestro-kulinar-Kasha-Gre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72063"/>
            <a:ext cx="3048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857250"/>
            <a:ext cx="90011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4606BA"/>
                </a:solidFill>
                <a:latin typeface="Times New Roman" pitchFamily="18" charset="0"/>
                <a:cs typeface="Times New Roman" pitchFamily="18" charset="0"/>
              </a:rPr>
              <a:t>Гречневая</a:t>
            </a:r>
            <a:r>
              <a:rPr lang="ru-RU" sz="2400">
                <a:solidFill>
                  <a:srgbClr val="4606BA"/>
                </a:solidFill>
                <a:latin typeface="Times New Roman" pitchFamily="18" charset="0"/>
                <a:cs typeface="Times New Roman" pitchFamily="18" charset="0"/>
              </a:rPr>
              <a:t> каша всегда считалась самой почитаемой из всех круп. Она имеет великолепный вкус и высокую питательную ценность. </a:t>
            </a:r>
          </a:p>
          <a:p>
            <a:r>
              <a:rPr lang="ru-RU" sz="2400">
                <a:solidFill>
                  <a:srgbClr val="4606BA"/>
                </a:solidFill>
                <a:latin typeface="Times New Roman" pitchFamily="18" charset="0"/>
                <a:cs typeface="Times New Roman" pitchFamily="18" charset="0"/>
              </a:rPr>
              <a:t>В среднем гречневая крупа содержит 14% белков, 67% крахмала, более 3% жиров, богата витаминами В1, В2, В6, РР, минеральными веществами - фосфором, калием, марганцем, кальцием, железом, магнием. К тому же гречневая каша обладает антитоксическими свойствами, способствует выведению из организма избыточного холестерина и ионов тяжелых металлов, снижает риск возникновения сердечнососудистых заболеваний, в частности ишемической болезни сердца.</a:t>
            </a:r>
            <a:endParaRPr lang="en-US" sz="2400">
              <a:solidFill>
                <a:srgbClr val="4606BA"/>
              </a:solidFill>
              <a:cs typeface="Times New Roman" pitchFamily="18" charset="0"/>
            </a:endParaRPr>
          </a:p>
          <a:p>
            <a:pPr eaLnBrk="0" hangingPunct="0"/>
            <a:r>
              <a:rPr lang="en-US" sz="2400">
                <a:solidFill>
                  <a:srgbClr val="4606BA"/>
                </a:solidFill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4606BA"/>
                </a:solidFill>
                <a:cs typeface="Times New Roman" pitchFamily="18" charset="0"/>
              </a:rPr>
              <a:t>Словом, не каша, а настоящая мини-аптека,</a:t>
            </a:r>
            <a:r>
              <a:rPr lang="ru-RU" sz="2400" i="1">
                <a:solidFill>
                  <a:srgbClr val="4606BA"/>
                </a:solidFill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4606BA"/>
                </a:solidFill>
                <a:cs typeface="Times New Roman" pitchFamily="18" charset="0"/>
              </a:rPr>
              <a:t>приготовленная для нас природой.</a:t>
            </a:r>
            <a:r>
              <a:rPr lang="en-US" sz="2000">
                <a:cs typeface="Times New Roman" pitchFamily="18" charset="0"/>
              </a:rPr>
              <a:t/>
            </a:r>
            <a:br>
              <a:rPr lang="en-US" sz="2000">
                <a:cs typeface="Times New Roman" pitchFamily="18" charset="0"/>
              </a:rPr>
            </a:br>
            <a:r>
              <a:rPr lang="en-US" sz="1400">
                <a:cs typeface="Times New Roman" pitchFamily="18" charset="0"/>
              </a:rPr>
              <a:t/>
            </a:r>
            <a:br>
              <a:rPr lang="en-US" sz="1400">
                <a:cs typeface="Times New Roman" pitchFamily="18" charset="0"/>
              </a:rPr>
            </a:br>
            <a:endParaRPr lang="en-US"/>
          </a:p>
        </p:txBody>
      </p:sp>
      <p:pic>
        <p:nvPicPr>
          <p:cNvPr id="18436" name="Рисунок 4" descr="http://im3-tub.yandex.net/i?id=60131004&amp;tov=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5000625"/>
            <a:ext cx="29781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2643188" y="214313"/>
            <a:ext cx="3571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Franklin Gothic Book" pitchFamily="34" charset="0"/>
              </a:rPr>
              <a:t>Каша рисовая </a:t>
            </a:r>
            <a:endParaRPr lang="ru-RU" sz="320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357188" y="785813"/>
            <a:ext cx="8501062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Среди круп рис занимает первое место по содержанию высококачественного крахмала - 77,3% и биологической ценности белка. К тому же в нем есть богатый набор витаминов -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1, В2 ,В6, РР, Е и участвующая в кроветворении фолиевая кислота, которая является важным средством профилактики малокровия.Рисовая каша очень полезна при заболеваниях органов пищеварения. При расстройстве желудка и поносах хороший эффект дает слизистый рисовый отвар. В народной медицине такой отвар с добавлением мяты и репчатого лука применяется и как потогонное средство.</a:t>
            </a:r>
            <a:r>
              <a:rPr lang="ru-RU">
                <a:latin typeface="Franklin Gothic Book" pitchFamily="34" charset="0"/>
              </a:rPr>
              <a:t/>
            </a:r>
            <a:br>
              <a:rPr lang="ru-RU">
                <a:latin typeface="Franklin Gothic Book" pitchFamily="34" charset="0"/>
              </a:rPr>
            </a:br>
            <a:endParaRPr lang="ru-RU">
              <a:latin typeface="Franklin Gothic Book" pitchFamily="34" charset="0"/>
            </a:endParaRPr>
          </a:p>
        </p:txBody>
      </p:sp>
      <p:pic>
        <p:nvPicPr>
          <p:cNvPr id="19459" name="Рисунок 3" descr="http://corp.leovit.ru/files/kashi/Maestro-kulinar-Kasha-Ri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572000"/>
            <a:ext cx="3857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 descr="http://im0-tub.yandex.net/i?id=134144047&amp;tov=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4572000"/>
            <a:ext cx="32146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313" y="3786188"/>
            <a:ext cx="84296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>
                <a:solidFill>
                  <a:srgbClr val="4606BA"/>
                </a:solidFill>
                <a:latin typeface="Times New Roman" pitchFamily="18" charset="0"/>
                <a:cs typeface="Times New Roman" pitchFamily="18" charset="0"/>
              </a:rPr>
              <a:t>Перловая</a:t>
            </a:r>
            <a:r>
              <a:rPr lang="ru-RU" sz="2400">
                <a:solidFill>
                  <a:srgbClr val="4606BA"/>
                </a:solidFill>
                <a:latin typeface="Times New Roman" pitchFamily="18" charset="0"/>
                <a:cs typeface="Times New Roman" pitchFamily="18" charset="0"/>
              </a:rPr>
              <a:t> каша (из ячменя, ещё её называют ячневой или ячной) не случайно называется  перловой (от слова перл, перло – жемчуг) – это самая полезная каша для желудочно-кишечного тракта и печени. Она улучшает перистальтику кишечника, выводит радионуклеиды, остатки гербицидов, удобрений и другие шлаки; равномерно впитывает желчь и сок поджелудочной железы.</a:t>
            </a:r>
            <a:endParaRPr lang="ru-RU" sz="2400">
              <a:solidFill>
                <a:srgbClr val="4606BA"/>
              </a:solidFill>
            </a:endParaRPr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2428875" y="428625"/>
            <a:ext cx="6357938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Franklin Gothic Book" pitchFamily="34" charset="0"/>
              </a:rPr>
              <a:t> </a:t>
            </a:r>
            <a:r>
              <a:rPr lang="ru-RU" sz="3200" b="1">
                <a:solidFill>
                  <a:srgbClr val="FF0000"/>
                </a:solidFill>
                <a:latin typeface="Franklin Gothic Book" pitchFamily="34" charset="0"/>
              </a:rPr>
              <a:t> Я</a:t>
            </a:r>
            <a:r>
              <a:rPr lang="en-US" sz="3200" b="1">
                <a:solidFill>
                  <a:srgbClr val="FF0000"/>
                </a:solidFill>
                <a:latin typeface="Franklin Gothic Book" pitchFamily="34" charset="0"/>
              </a:rPr>
              <a:t>чмень</a:t>
            </a:r>
            <a:r>
              <a:rPr lang="en-US">
                <a:latin typeface="Franklin Gothic Book" pitchFamily="34" charset="0"/>
              </a:rPr>
              <a:t/>
            </a:r>
            <a:br>
              <a:rPr lang="en-US">
                <a:latin typeface="Franklin Gothic Book" pitchFamily="34" charset="0"/>
              </a:rPr>
            </a:b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Семена ячмен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очень питательны, содержат белки, жиры, углеводы, ферменты, витамины А, В, D, Е, минеральные вещества. Из ячменя вырабатывают два вида круп: перловую и ячневую. В первом случае зерна обдирают, а затем шлифуют и дробят. Перловка содержит 9,3% белка, 73,7% углеводов, 1,1% жира. </a:t>
            </a:r>
            <a:endParaRPr 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i-main-pic" descr="Картинка 124 из 116138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57188"/>
            <a:ext cx="2071688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539750" y="476250"/>
            <a:ext cx="824706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dirty="0">
                <a:latin typeface="Franklin Gothic Book" pitchFamily="34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Franklin Gothic Book" pitchFamily="34" charset="0"/>
              </a:rPr>
              <a:t> Немного истории:</a:t>
            </a:r>
          </a:p>
          <a:p>
            <a:pPr algn="just">
              <a:buFontTx/>
              <a:buChar char="-"/>
            </a:pPr>
            <a:r>
              <a:rPr lang="ru-RU" sz="3200" b="1" u="sng" dirty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3200" b="1" u="sng" dirty="0">
                <a:solidFill>
                  <a:srgbClr val="4606BA"/>
                </a:solidFill>
                <a:latin typeface="Franklin Gothic Book" pitchFamily="34" charset="0"/>
              </a:rPr>
              <a:t>«Артельная каша»</a:t>
            </a:r>
            <a:r>
              <a:rPr lang="ru-RU" sz="3200" b="1" u="sng" dirty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Franklin Gothic Book" pitchFamily="34" charset="0"/>
              </a:rPr>
              <a:t>Эта каша получила свое название, когда работали артелью, то готовили кашу на всю артель. Долгое время </a:t>
            </a:r>
            <a:r>
              <a:rPr lang="ru-RU" sz="3200" b="1" dirty="0" smtClean="0">
                <a:solidFill>
                  <a:srgbClr val="FF0000"/>
                </a:solidFill>
                <a:latin typeface="Franklin Gothic Book" pitchFamily="34" charset="0"/>
              </a:rPr>
              <a:t>слово </a:t>
            </a:r>
            <a:r>
              <a:rPr lang="ru-RU" sz="3200" b="1" dirty="0">
                <a:solidFill>
                  <a:srgbClr val="FF0000"/>
                </a:solidFill>
                <a:latin typeface="Franklin Gothic Book" pitchFamily="34" charset="0"/>
              </a:rPr>
              <a:t>«каша» было синонимом слова «артель». </a:t>
            </a:r>
            <a:r>
              <a:rPr lang="ru-RU" sz="3200" b="1" dirty="0" smtClean="0">
                <a:solidFill>
                  <a:srgbClr val="FF0000"/>
                </a:solidFill>
                <a:latin typeface="Franklin Gothic Book" pitchFamily="34" charset="0"/>
              </a:rPr>
              <a:t>Говорили: </a:t>
            </a:r>
            <a:r>
              <a:rPr lang="ru-RU" sz="3200" b="1" dirty="0">
                <a:solidFill>
                  <a:srgbClr val="FF0000"/>
                </a:solidFill>
                <a:latin typeface="Franklin Gothic Book" pitchFamily="34" charset="0"/>
              </a:rPr>
              <a:t>« Мы в одной каше», что означало в одной артели, в одной бригаде, что-то </a:t>
            </a:r>
            <a:r>
              <a:rPr lang="ru-RU" sz="3200" b="1" dirty="0" smtClean="0">
                <a:solidFill>
                  <a:srgbClr val="FF0000"/>
                </a:solidFill>
                <a:latin typeface="Franklin Gothic Book" pitchFamily="34" charset="0"/>
              </a:rPr>
              <a:t>наподобие </a:t>
            </a:r>
            <a:r>
              <a:rPr lang="ru-RU" sz="3200" b="1" dirty="0">
                <a:solidFill>
                  <a:srgbClr val="FF0000"/>
                </a:solidFill>
                <a:latin typeface="Franklin Gothic Book" pitchFamily="34" charset="0"/>
              </a:rPr>
              <a:t>современного выражения «мы одна команда»</a:t>
            </a:r>
          </a:p>
          <a:p>
            <a:pPr algn="just"/>
            <a:endParaRPr lang="ru-RU" sz="3200" b="1" dirty="0">
              <a:solidFill>
                <a:srgbClr val="FF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579</TotalTime>
  <Words>1194</Words>
  <Application>Microsoft Office PowerPoint</Application>
  <PresentationFormat>Экран (4:3)</PresentationFormat>
  <Paragraphs>66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Трек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Вывод:</vt:lpstr>
      <vt:lpstr>Чтобы каша была вкусной, надо правильно готовить ее.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51</cp:revision>
  <dcterms:created xsi:type="dcterms:W3CDTF">2010-01-20T06:45:39Z</dcterms:created>
  <dcterms:modified xsi:type="dcterms:W3CDTF">2013-10-22T05:37:30Z</dcterms:modified>
</cp:coreProperties>
</file>