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75" r:id="rId9"/>
    <p:sldId id="282" r:id="rId10"/>
    <p:sldId id="283" r:id="rId11"/>
    <p:sldId id="284" r:id="rId12"/>
    <p:sldId id="285" r:id="rId13"/>
    <p:sldId id="286" r:id="rId14"/>
    <p:sldId id="288" r:id="rId15"/>
    <p:sldId id="287" r:id="rId16"/>
    <p:sldId id="262" r:id="rId17"/>
    <p:sldId id="295" r:id="rId18"/>
    <p:sldId id="263" r:id="rId19"/>
    <p:sldId id="297" r:id="rId20"/>
    <p:sldId id="265" r:id="rId21"/>
    <p:sldId id="266" r:id="rId22"/>
    <p:sldId id="268" r:id="rId23"/>
    <p:sldId id="269" r:id="rId24"/>
    <p:sldId id="270" r:id="rId25"/>
    <p:sldId id="271" r:id="rId26"/>
    <p:sldId id="274" r:id="rId27"/>
    <p:sldId id="29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A6B1A-47AC-4361-B977-3D2809A73DB5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908D0-A463-4EA3-966F-39630C4345B0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Зуб</a:t>
          </a:r>
          <a:r>
            <a:rPr lang="ru-RU" dirty="0" smtClean="0">
              <a:latin typeface="Arial Black" pitchFamily="34" charset="0"/>
            </a:rPr>
            <a:t>ы</a:t>
          </a:r>
          <a:endParaRPr lang="ru-RU" dirty="0">
            <a:latin typeface="Arial Black" pitchFamily="34" charset="0"/>
          </a:endParaRPr>
        </a:p>
      </dgm:t>
    </dgm:pt>
    <dgm:pt modelId="{2546A6C5-CF9B-4B3D-A327-1E2D747A4806}" type="parTrans" cxnId="{A121326F-4781-41D8-ACD1-BB741CDC61C5}">
      <dgm:prSet/>
      <dgm:spPr/>
      <dgm:t>
        <a:bodyPr/>
        <a:lstStyle/>
        <a:p>
          <a:endParaRPr lang="ru-RU"/>
        </a:p>
      </dgm:t>
    </dgm:pt>
    <dgm:pt modelId="{9CB628B9-0284-4E6E-9778-80C98D483BE8}" type="sibTrans" cxnId="{A121326F-4781-41D8-ACD1-BB741CDC61C5}">
      <dgm:prSet/>
      <dgm:spPr/>
      <dgm:t>
        <a:bodyPr/>
        <a:lstStyle/>
        <a:p>
          <a:endParaRPr lang="ru-RU"/>
        </a:p>
      </dgm:t>
    </dgm:pt>
    <dgm:pt modelId="{4F8A1622-B2FD-499C-93B1-293D8994809F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молочные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64487F8-7802-4CC5-9D64-343357B2C43F}" type="parTrans" cxnId="{D45D134C-C530-4EA7-9935-EB01DF7AF9D6}">
      <dgm:prSet/>
      <dgm:spPr/>
      <dgm:t>
        <a:bodyPr/>
        <a:lstStyle/>
        <a:p>
          <a:endParaRPr lang="ru-RU"/>
        </a:p>
      </dgm:t>
    </dgm:pt>
    <dgm:pt modelId="{F2667E97-399C-4373-9427-3834AEED8563}" type="sibTrans" cxnId="{D45D134C-C530-4EA7-9935-EB01DF7AF9D6}">
      <dgm:prSet/>
      <dgm:spPr/>
      <dgm:t>
        <a:bodyPr/>
        <a:lstStyle/>
        <a:p>
          <a:endParaRPr lang="ru-RU"/>
        </a:p>
      </dgm:t>
    </dgm:pt>
    <dgm:pt modelId="{310D2090-A45A-482E-B607-AC3B9B5BADDB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постоянные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6691CD6-3F74-4BB3-AA0A-4EC066F5D451}" type="parTrans" cxnId="{A4ACE2D5-1D5C-457C-9429-2F31D6FB098E}">
      <dgm:prSet/>
      <dgm:spPr/>
      <dgm:t>
        <a:bodyPr/>
        <a:lstStyle/>
        <a:p>
          <a:endParaRPr lang="ru-RU"/>
        </a:p>
      </dgm:t>
    </dgm:pt>
    <dgm:pt modelId="{DEF8E044-BAC7-47B7-9656-D9CD7AB0C7F9}" type="sibTrans" cxnId="{A4ACE2D5-1D5C-457C-9429-2F31D6FB098E}">
      <dgm:prSet/>
      <dgm:spPr/>
      <dgm:t>
        <a:bodyPr/>
        <a:lstStyle/>
        <a:p>
          <a:endParaRPr lang="ru-RU"/>
        </a:p>
      </dgm:t>
    </dgm:pt>
    <dgm:pt modelId="{173049A8-5950-4FF2-B6E0-B427D7B07446}" type="pres">
      <dgm:prSet presAssocID="{887A6B1A-47AC-4361-B977-3D2809A73D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0ABE19-4C23-4E34-98D6-F683537DF8C6}" type="pres">
      <dgm:prSet presAssocID="{6FA908D0-A463-4EA3-966F-39630C4345B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B5809F-B09F-4F9A-9AA4-AAADAA454F74}" type="pres">
      <dgm:prSet presAssocID="{6FA908D0-A463-4EA3-966F-39630C4345B0}" presName="rootComposite1" presStyleCnt="0"/>
      <dgm:spPr/>
      <dgm:t>
        <a:bodyPr/>
        <a:lstStyle/>
        <a:p>
          <a:endParaRPr lang="ru-RU"/>
        </a:p>
      </dgm:t>
    </dgm:pt>
    <dgm:pt modelId="{2533DA22-75A2-4FD2-A79C-821F70CA2BF4}" type="pres">
      <dgm:prSet presAssocID="{6FA908D0-A463-4EA3-966F-39630C4345B0}" presName="rootText1" presStyleLbl="node0" presStyleIdx="0" presStyleCnt="1" custLinFactNeighborX="251" custLinFactNeighborY="1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938CBA-7A4E-4F07-BCA1-449DF02F8BCA}" type="pres">
      <dgm:prSet presAssocID="{6FA908D0-A463-4EA3-966F-39630C4345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03E1F0-4014-4EDD-8DD3-7B0BFCA2DB8D}" type="pres">
      <dgm:prSet presAssocID="{6FA908D0-A463-4EA3-966F-39630C4345B0}" presName="hierChild2" presStyleCnt="0"/>
      <dgm:spPr/>
      <dgm:t>
        <a:bodyPr/>
        <a:lstStyle/>
        <a:p>
          <a:endParaRPr lang="ru-RU"/>
        </a:p>
      </dgm:t>
    </dgm:pt>
    <dgm:pt modelId="{7D346613-BEF7-4D15-97CC-4F56C3212FEA}" type="pres">
      <dgm:prSet presAssocID="{264487F8-7802-4CC5-9D64-343357B2C43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7996C3E-2A64-45B6-94DF-01A07F1E57CF}" type="pres">
      <dgm:prSet presAssocID="{4F8A1622-B2FD-499C-93B1-293D8994809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483067-DFBB-4D85-9924-74ACC6D3FAC7}" type="pres">
      <dgm:prSet presAssocID="{4F8A1622-B2FD-499C-93B1-293D8994809F}" presName="rootComposite" presStyleCnt="0"/>
      <dgm:spPr/>
      <dgm:t>
        <a:bodyPr/>
        <a:lstStyle/>
        <a:p>
          <a:endParaRPr lang="ru-RU"/>
        </a:p>
      </dgm:t>
    </dgm:pt>
    <dgm:pt modelId="{EC794D3B-91EF-46A6-BC6B-3BED0E08E1C2}" type="pres">
      <dgm:prSet presAssocID="{4F8A1622-B2FD-499C-93B1-293D8994809F}" presName="rootText" presStyleLbl="node2" presStyleIdx="0" presStyleCnt="2" custScaleX="115941" custLinFactNeighborX="-32033" custLinFactNeighborY="-4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29AA2-9191-4D32-AA40-C75DBB1C551D}" type="pres">
      <dgm:prSet presAssocID="{4F8A1622-B2FD-499C-93B1-293D8994809F}" presName="rootConnector" presStyleLbl="node2" presStyleIdx="0" presStyleCnt="2"/>
      <dgm:spPr/>
      <dgm:t>
        <a:bodyPr/>
        <a:lstStyle/>
        <a:p>
          <a:endParaRPr lang="ru-RU"/>
        </a:p>
      </dgm:t>
    </dgm:pt>
    <dgm:pt modelId="{946E42BE-4A87-46FA-A63B-808E38D7C067}" type="pres">
      <dgm:prSet presAssocID="{4F8A1622-B2FD-499C-93B1-293D8994809F}" presName="hierChild4" presStyleCnt="0"/>
      <dgm:spPr/>
      <dgm:t>
        <a:bodyPr/>
        <a:lstStyle/>
        <a:p>
          <a:endParaRPr lang="ru-RU"/>
        </a:p>
      </dgm:t>
    </dgm:pt>
    <dgm:pt modelId="{3FF4D6B4-3070-4303-95E7-8C0E40D2C127}" type="pres">
      <dgm:prSet presAssocID="{4F8A1622-B2FD-499C-93B1-293D8994809F}" presName="hierChild5" presStyleCnt="0"/>
      <dgm:spPr/>
      <dgm:t>
        <a:bodyPr/>
        <a:lstStyle/>
        <a:p>
          <a:endParaRPr lang="ru-RU"/>
        </a:p>
      </dgm:t>
    </dgm:pt>
    <dgm:pt modelId="{2A1FECE1-24F0-4304-8DD2-E2C5EC48CDDC}" type="pres">
      <dgm:prSet presAssocID="{26691CD6-3F74-4BB3-AA0A-4EC066F5D45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F89F016-BD93-45BA-9534-EB84C909F45F}" type="pres">
      <dgm:prSet presAssocID="{310D2090-A45A-482E-B607-AC3B9B5BADD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738438-FDF9-4757-9CB1-69FC768BA635}" type="pres">
      <dgm:prSet presAssocID="{310D2090-A45A-482E-B607-AC3B9B5BADDB}" presName="rootComposite" presStyleCnt="0"/>
      <dgm:spPr/>
      <dgm:t>
        <a:bodyPr/>
        <a:lstStyle/>
        <a:p>
          <a:endParaRPr lang="ru-RU"/>
        </a:p>
      </dgm:t>
    </dgm:pt>
    <dgm:pt modelId="{83A2248C-DF0E-40B7-8DBE-47444BC79BD8}" type="pres">
      <dgm:prSet presAssocID="{310D2090-A45A-482E-B607-AC3B9B5BADDB}" presName="rootText" presStyleLbl="node2" presStyleIdx="1" presStyleCnt="2" custScaleX="126175" custLinFactNeighborX="33879" custLinFactNeighborY="1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D60D8D-B10D-4200-9A61-AE11FBE17A30}" type="pres">
      <dgm:prSet presAssocID="{310D2090-A45A-482E-B607-AC3B9B5BADDB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7EA1A1-2F4F-44E3-B574-71E59F3E96B7}" type="pres">
      <dgm:prSet presAssocID="{310D2090-A45A-482E-B607-AC3B9B5BADDB}" presName="hierChild4" presStyleCnt="0"/>
      <dgm:spPr/>
      <dgm:t>
        <a:bodyPr/>
        <a:lstStyle/>
        <a:p>
          <a:endParaRPr lang="ru-RU"/>
        </a:p>
      </dgm:t>
    </dgm:pt>
    <dgm:pt modelId="{54202472-8519-45AF-898F-CDC654EFBE4C}" type="pres">
      <dgm:prSet presAssocID="{310D2090-A45A-482E-B607-AC3B9B5BADDB}" presName="hierChild5" presStyleCnt="0"/>
      <dgm:spPr/>
      <dgm:t>
        <a:bodyPr/>
        <a:lstStyle/>
        <a:p>
          <a:endParaRPr lang="ru-RU"/>
        </a:p>
      </dgm:t>
    </dgm:pt>
    <dgm:pt modelId="{3FD06A84-E824-4E07-8E68-4D80EEAF98DE}" type="pres">
      <dgm:prSet presAssocID="{6FA908D0-A463-4EA3-966F-39630C4345B0}" presName="hierChild3" presStyleCnt="0"/>
      <dgm:spPr/>
      <dgm:t>
        <a:bodyPr/>
        <a:lstStyle/>
        <a:p>
          <a:endParaRPr lang="ru-RU"/>
        </a:p>
      </dgm:t>
    </dgm:pt>
  </dgm:ptLst>
  <dgm:cxnLst>
    <dgm:cxn modelId="{F5E303A6-B4D1-44FA-ADC9-ADD78716A02D}" type="presOf" srcId="{4F8A1622-B2FD-499C-93B1-293D8994809F}" destId="{EC794D3B-91EF-46A6-BC6B-3BED0E08E1C2}" srcOrd="0" destOrd="0" presId="urn:microsoft.com/office/officeart/2005/8/layout/orgChart1"/>
    <dgm:cxn modelId="{D45D134C-C530-4EA7-9935-EB01DF7AF9D6}" srcId="{6FA908D0-A463-4EA3-966F-39630C4345B0}" destId="{4F8A1622-B2FD-499C-93B1-293D8994809F}" srcOrd="0" destOrd="0" parTransId="{264487F8-7802-4CC5-9D64-343357B2C43F}" sibTransId="{F2667E97-399C-4373-9427-3834AEED8563}"/>
    <dgm:cxn modelId="{BB192E4E-9A84-479C-9294-68B262607DDB}" type="presOf" srcId="{887A6B1A-47AC-4361-B977-3D2809A73DB5}" destId="{173049A8-5950-4FF2-B6E0-B427D7B07446}" srcOrd="0" destOrd="0" presId="urn:microsoft.com/office/officeart/2005/8/layout/orgChart1"/>
    <dgm:cxn modelId="{90D32A01-1DC1-42E0-B49C-7F476E1050A2}" type="presOf" srcId="{6FA908D0-A463-4EA3-966F-39630C4345B0}" destId="{2533DA22-75A2-4FD2-A79C-821F70CA2BF4}" srcOrd="0" destOrd="0" presId="urn:microsoft.com/office/officeart/2005/8/layout/orgChart1"/>
    <dgm:cxn modelId="{58750DD7-53F6-4AE6-8D9C-8FB5032A46EE}" type="presOf" srcId="{26691CD6-3F74-4BB3-AA0A-4EC066F5D451}" destId="{2A1FECE1-24F0-4304-8DD2-E2C5EC48CDDC}" srcOrd="0" destOrd="0" presId="urn:microsoft.com/office/officeart/2005/8/layout/orgChart1"/>
    <dgm:cxn modelId="{A121326F-4781-41D8-ACD1-BB741CDC61C5}" srcId="{887A6B1A-47AC-4361-B977-3D2809A73DB5}" destId="{6FA908D0-A463-4EA3-966F-39630C4345B0}" srcOrd="0" destOrd="0" parTransId="{2546A6C5-CF9B-4B3D-A327-1E2D747A4806}" sibTransId="{9CB628B9-0284-4E6E-9778-80C98D483BE8}"/>
    <dgm:cxn modelId="{F6875960-A62D-45C6-BDFA-5E87BA4DCCCB}" type="presOf" srcId="{4F8A1622-B2FD-499C-93B1-293D8994809F}" destId="{7E329AA2-9191-4D32-AA40-C75DBB1C551D}" srcOrd="1" destOrd="0" presId="urn:microsoft.com/office/officeart/2005/8/layout/orgChart1"/>
    <dgm:cxn modelId="{A71B8082-07D4-412F-9716-E59EC848E3F7}" type="presOf" srcId="{310D2090-A45A-482E-B607-AC3B9B5BADDB}" destId="{D3D60D8D-B10D-4200-9A61-AE11FBE17A30}" srcOrd="1" destOrd="0" presId="urn:microsoft.com/office/officeart/2005/8/layout/orgChart1"/>
    <dgm:cxn modelId="{DEF9DDE9-ECC2-4E24-AC9D-EEFCFCB8F877}" type="presOf" srcId="{6FA908D0-A463-4EA3-966F-39630C4345B0}" destId="{7B938CBA-7A4E-4F07-BCA1-449DF02F8BCA}" srcOrd="1" destOrd="0" presId="urn:microsoft.com/office/officeart/2005/8/layout/orgChart1"/>
    <dgm:cxn modelId="{C1801D50-E4D7-4F24-BB8D-A631433769C8}" type="presOf" srcId="{264487F8-7802-4CC5-9D64-343357B2C43F}" destId="{7D346613-BEF7-4D15-97CC-4F56C3212FEA}" srcOrd="0" destOrd="0" presId="urn:microsoft.com/office/officeart/2005/8/layout/orgChart1"/>
    <dgm:cxn modelId="{C0EE9AC4-C06B-4F50-9A33-7A60BCC0DD38}" type="presOf" srcId="{310D2090-A45A-482E-B607-AC3B9B5BADDB}" destId="{83A2248C-DF0E-40B7-8DBE-47444BC79BD8}" srcOrd="0" destOrd="0" presId="urn:microsoft.com/office/officeart/2005/8/layout/orgChart1"/>
    <dgm:cxn modelId="{A4ACE2D5-1D5C-457C-9429-2F31D6FB098E}" srcId="{6FA908D0-A463-4EA3-966F-39630C4345B0}" destId="{310D2090-A45A-482E-B607-AC3B9B5BADDB}" srcOrd="1" destOrd="0" parTransId="{26691CD6-3F74-4BB3-AA0A-4EC066F5D451}" sibTransId="{DEF8E044-BAC7-47B7-9656-D9CD7AB0C7F9}"/>
    <dgm:cxn modelId="{49DC48A0-7540-49D5-9E5C-B6D3F22BAD26}" type="presParOf" srcId="{173049A8-5950-4FF2-B6E0-B427D7B07446}" destId="{CF0ABE19-4C23-4E34-98D6-F683537DF8C6}" srcOrd="0" destOrd="0" presId="urn:microsoft.com/office/officeart/2005/8/layout/orgChart1"/>
    <dgm:cxn modelId="{E18899EE-92AE-4DF1-B520-A3528B74ACBA}" type="presParOf" srcId="{CF0ABE19-4C23-4E34-98D6-F683537DF8C6}" destId="{67B5809F-B09F-4F9A-9AA4-AAADAA454F74}" srcOrd="0" destOrd="0" presId="urn:microsoft.com/office/officeart/2005/8/layout/orgChart1"/>
    <dgm:cxn modelId="{84DD90F9-E93F-4598-BCE8-C67B21A674B5}" type="presParOf" srcId="{67B5809F-B09F-4F9A-9AA4-AAADAA454F74}" destId="{2533DA22-75A2-4FD2-A79C-821F70CA2BF4}" srcOrd="0" destOrd="0" presId="urn:microsoft.com/office/officeart/2005/8/layout/orgChart1"/>
    <dgm:cxn modelId="{BEF2C964-D46F-4E5C-9652-A3D1CC1BC7BD}" type="presParOf" srcId="{67B5809F-B09F-4F9A-9AA4-AAADAA454F74}" destId="{7B938CBA-7A4E-4F07-BCA1-449DF02F8BCA}" srcOrd="1" destOrd="0" presId="urn:microsoft.com/office/officeart/2005/8/layout/orgChart1"/>
    <dgm:cxn modelId="{FB984B9B-A60E-452C-AD78-F1D4A6142366}" type="presParOf" srcId="{CF0ABE19-4C23-4E34-98D6-F683537DF8C6}" destId="{3A03E1F0-4014-4EDD-8DD3-7B0BFCA2DB8D}" srcOrd="1" destOrd="0" presId="urn:microsoft.com/office/officeart/2005/8/layout/orgChart1"/>
    <dgm:cxn modelId="{B51B5B30-CA69-4F06-B1FE-0A760CE0B8E6}" type="presParOf" srcId="{3A03E1F0-4014-4EDD-8DD3-7B0BFCA2DB8D}" destId="{7D346613-BEF7-4D15-97CC-4F56C3212FEA}" srcOrd="0" destOrd="0" presId="urn:microsoft.com/office/officeart/2005/8/layout/orgChart1"/>
    <dgm:cxn modelId="{E417E1D3-791D-468E-A5EF-791D1709516F}" type="presParOf" srcId="{3A03E1F0-4014-4EDD-8DD3-7B0BFCA2DB8D}" destId="{67996C3E-2A64-45B6-94DF-01A07F1E57CF}" srcOrd="1" destOrd="0" presId="urn:microsoft.com/office/officeart/2005/8/layout/orgChart1"/>
    <dgm:cxn modelId="{97EB709C-DE01-498F-8ECF-F8F5927AC44C}" type="presParOf" srcId="{67996C3E-2A64-45B6-94DF-01A07F1E57CF}" destId="{30483067-DFBB-4D85-9924-74ACC6D3FAC7}" srcOrd="0" destOrd="0" presId="urn:microsoft.com/office/officeart/2005/8/layout/orgChart1"/>
    <dgm:cxn modelId="{CDDE21EC-3A7A-4FAE-BC99-07EE2EA0361B}" type="presParOf" srcId="{30483067-DFBB-4D85-9924-74ACC6D3FAC7}" destId="{EC794D3B-91EF-46A6-BC6B-3BED0E08E1C2}" srcOrd="0" destOrd="0" presId="urn:microsoft.com/office/officeart/2005/8/layout/orgChart1"/>
    <dgm:cxn modelId="{79C594A3-DEEB-479F-824E-5CC38A7734B7}" type="presParOf" srcId="{30483067-DFBB-4D85-9924-74ACC6D3FAC7}" destId="{7E329AA2-9191-4D32-AA40-C75DBB1C551D}" srcOrd="1" destOrd="0" presId="urn:microsoft.com/office/officeart/2005/8/layout/orgChart1"/>
    <dgm:cxn modelId="{8BD31B58-F911-40F5-9760-2296F390B96E}" type="presParOf" srcId="{67996C3E-2A64-45B6-94DF-01A07F1E57CF}" destId="{946E42BE-4A87-46FA-A63B-808E38D7C067}" srcOrd="1" destOrd="0" presId="urn:microsoft.com/office/officeart/2005/8/layout/orgChart1"/>
    <dgm:cxn modelId="{12CD7360-96C8-4E28-87D9-797689B468ED}" type="presParOf" srcId="{67996C3E-2A64-45B6-94DF-01A07F1E57CF}" destId="{3FF4D6B4-3070-4303-95E7-8C0E40D2C127}" srcOrd="2" destOrd="0" presId="urn:microsoft.com/office/officeart/2005/8/layout/orgChart1"/>
    <dgm:cxn modelId="{368C5D78-E3F9-46ED-BB4E-57536FD88DA5}" type="presParOf" srcId="{3A03E1F0-4014-4EDD-8DD3-7B0BFCA2DB8D}" destId="{2A1FECE1-24F0-4304-8DD2-E2C5EC48CDDC}" srcOrd="2" destOrd="0" presId="urn:microsoft.com/office/officeart/2005/8/layout/orgChart1"/>
    <dgm:cxn modelId="{D2FAD8C6-ECA0-484E-8086-BC4554C520DB}" type="presParOf" srcId="{3A03E1F0-4014-4EDD-8DD3-7B0BFCA2DB8D}" destId="{AF89F016-BD93-45BA-9534-EB84C909F45F}" srcOrd="3" destOrd="0" presId="urn:microsoft.com/office/officeart/2005/8/layout/orgChart1"/>
    <dgm:cxn modelId="{BBC05570-72A9-4BF0-B6CC-08AB45F66249}" type="presParOf" srcId="{AF89F016-BD93-45BA-9534-EB84C909F45F}" destId="{D3738438-FDF9-4757-9CB1-69FC768BA635}" srcOrd="0" destOrd="0" presId="urn:microsoft.com/office/officeart/2005/8/layout/orgChart1"/>
    <dgm:cxn modelId="{64754058-3689-4872-9FC9-D817E4A58B26}" type="presParOf" srcId="{D3738438-FDF9-4757-9CB1-69FC768BA635}" destId="{83A2248C-DF0E-40B7-8DBE-47444BC79BD8}" srcOrd="0" destOrd="0" presId="urn:microsoft.com/office/officeart/2005/8/layout/orgChart1"/>
    <dgm:cxn modelId="{060FFA30-6331-4A5C-8FD1-6C82502431A2}" type="presParOf" srcId="{D3738438-FDF9-4757-9CB1-69FC768BA635}" destId="{D3D60D8D-B10D-4200-9A61-AE11FBE17A30}" srcOrd="1" destOrd="0" presId="urn:microsoft.com/office/officeart/2005/8/layout/orgChart1"/>
    <dgm:cxn modelId="{6A1CAB3F-5619-4E10-B041-3C9659B7127B}" type="presParOf" srcId="{AF89F016-BD93-45BA-9534-EB84C909F45F}" destId="{1E7EA1A1-2F4F-44E3-B574-71E59F3E96B7}" srcOrd="1" destOrd="0" presId="urn:microsoft.com/office/officeart/2005/8/layout/orgChart1"/>
    <dgm:cxn modelId="{D9B92FE2-7376-4E24-9628-EB51DD1FCF66}" type="presParOf" srcId="{AF89F016-BD93-45BA-9534-EB84C909F45F}" destId="{54202472-8519-45AF-898F-CDC654EFBE4C}" srcOrd="2" destOrd="0" presId="urn:microsoft.com/office/officeart/2005/8/layout/orgChart1"/>
    <dgm:cxn modelId="{28A23CB3-4F87-431D-9903-A83E5901CAFE}" type="presParOf" srcId="{CF0ABE19-4C23-4E34-98D6-F683537DF8C6}" destId="{3FD06A84-E824-4E07-8E68-4D80EEAF98D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1B31-6FDB-4EE7-8DED-FB752D11222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E2C3-9BF4-4D65-A235-2491D62D6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3808-4E0C-4B8B-AA9F-85A31690E391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F732-D176-4F76-9CF1-069E150D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F5BA-822B-4569-97DF-400ECD535F62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0F75-D124-4FA3-9B43-62A6E8C61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E816-1DB8-4680-B1C7-57AE016F6C72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3562-EDC6-4F86-B948-C9E57168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7ADF-5ADB-4C17-81D2-26CD5A409104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0E36-2CAE-4B37-91B7-DDAEE4576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6E5D-3C4A-4815-B878-EE156C8BBFBA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7A8E-C001-4D4B-84C6-9D63BC73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BAF3-7DCA-43AD-8EEC-020F1ACAA75D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5C4E-1897-4089-BE7C-E69626E91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976A-35E1-4341-A8CC-FE80D49CF9EC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0617-0474-4D93-9842-92D219379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9B47-E5A3-40E6-B146-145ED122F72C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463A-E03D-4F72-B012-3C038D383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5B21-DBB0-45A6-AE06-460806D7270A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CB64-7DB0-4ABF-AC66-BEECDAC6C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FAAC-EF5F-441A-ABBC-E55BA2B3BE97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9095-EE54-4D71-8B55-269630E6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4BD669-B2E6-44B2-B61E-7E4DC1876AF7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42C40D-8FD8-496C-9F2D-CC024BBE1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proshkolu.ru/user/Olgas28/file/360740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643182"/>
            <a:ext cx="4714908" cy="299561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dirty="0" smtClean="0">
              <a:ln w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dirty="0" smtClean="0">
              <a:ln w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 err="1" smtClean="0">
                <a:ln w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b="1" i="1" cap="all" dirty="0" smtClean="0">
                <a:ln w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– проектная  деятельность учащихся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 smtClean="0">
                <a:ln w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 «А» класса.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cap="all" dirty="0" smtClean="0">
              <a:ln w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 smtClean="0">
                <a:ln w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 проекта: учитель начальных классов: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 smtClean="0">
                <a:ln w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Серова Т.А.</a:t>
            </a:r>
            <a:endParaRPr lang="en-US" b="1" i="1" cap="all" dirty="0" smtClean="0">
              <a:ln w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Picture 9" descr="m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3403">
            <a:off x="5130318" y="4936124"/>
            <a:ext cx="33115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Здравствуйте,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здоровые зубки!</a:t>
            </a:r>
          </a:p>
        </p:txBody>
      </p:sp>
      <p:pic>
        <p:nvPicPr>
          <p:cNvPr id="6" name="Picture 4" descr="j0281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642918"/>
            <a:ext cx="1930400" cy="19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Молочные зубы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4" descr="C:\Documents and Settings\Рита.COMP\Рабочий стол\малы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50"/>
          <a:stretch>
            <a:fillRect/>
          </a:stretch>
        </p:blipFill>
        <p:spPr bwMode="auto">
          <a:xfrm>
            <a:off x="642910" y="1643050"/>
            <a:ext cx="3786214" cy="4071966"/>
          </a:xfrm>
          <a:prstGeom prst="rect">
            <a:avLst/>
          </a:prstGeom>
          <a:noFill/>
        </p:spPr>
      </p:pic>
      <p:pic>
        <p:nvPicPr>
          <p:cNvPr id="7" name="Picture 3" descr="C:\Documents and Settings\Рита.COMP\Рабочий стол\молочные зу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71966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2" descr="C:\Documents and Settings\Рита.COMP\Рабочий стол\Урок СТРОЕНИЕ И ФУНКЦИИ ЗУБОВ\картинки\комлекты зуб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60" cy="635798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Выноска 1 (с границей) 4"/>
          <p:cNvSpPr/>
          <p:nvPr/>
        </p:nvSpPr>
        <p:spPr>
          <a:xfrm flipH="1">
            <a:off x="357158" y="4786322"/>
            <a:ext cx="2667000" cy="1679448"/>
          </a:xfrm>
          <a:prstGeom prst="accentCallout1">
            <a:avLst>
              <a:gd name="adj1" fmla="val 18750"/>
              <a:gd name="adj2" fmla="val -8333"/>
              <a:gd name="adj3" fmla="val 39905"/>
              <a:gd name="adj4" fmla="val -52301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Зачатки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постоянных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зубов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1 (с границей) 6"/>
          <p:cNvSpPr/>
          <p:nvPr/>
        </p:nvSpPr>
        <p:spPr>
          <a:xfrm>
            <a:off x="6934200" y="1524000"/>
            <a:ext cx="1852642" cy="917448"/>
          </a:xfrm>
          <a:prstGeom prst="accentCallout1">
            <a:avLst>
              <a:gd name="adj1" fmla="val 18750"/>
              <a:gd name="adj2" fmla="val -8333"/>
              <a:gd name="adj3" fmla="val 281777"/>
              <a:gd name="adj4" fmla="val -107930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Молочные зубы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Ротовая полость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взрослого человека</a:t>
            </a:r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Picture 2" descr="C:\Documents and Settings\Рита.COMP\Рабочий стол\Урок СТРОЕНИЕ И ФУНКЦИИ ЗУБОВ\картинки\все зуб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6215105" cy="5143535"/>
          </a:xfrm>
          <a:prstGeom prst="rect">
            <a:avLst/>
          </a:prstGeom>
          <a:noFill/>
        </p:spPr>
      </p:pic>
      <p:pic>
        <p:nvPicPr>
          <p:cNvPr id="6" name="Picture 3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86058"/>
            <a:ext cx="1643074" cy="232506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7643834" y="1428736"/>
            <a:ext cx="1219200" cy="993648"/>
          </a:xfrm>
          <a:prstGeom prst="wedgeEllipseCallout">
            <a:avLst>
              <a:gd name="adj1" fmla="val -51074"/>
              <a:gd name="adj2" fmla="val 213896"/>
            </a:avLst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32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Внешнее строение зуба</a:t>
            </a:r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3" descr="C:\Мои документы\КИРИЛЛ\компьютерные технологии в школе\статья для журнал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1214414" y="1643050"/>
            <a:ext cx="2817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1 4"/>
          <p:cNvSpPr/>
          <p:nvPr/>
        </p:nvSpPr>
        <p:spPr>
          <a:xfrm>
            <a:off x="5429256" y="1857364"/>
            <a:ext cx="1524000" cy="612648"/>
          </a:xfrm>
          <a:prstGeom prst="borderCallout1">
            <a:avLst>
              <a:gd name="adj1" fmla="val 18750"/>
              <a:gd name="adj2" fmla="val -8333"/>
              <a:gd name="adj3" fmla="val 48534"/>
              <a:gd name="adj4" fmla="val -118333"/>
            </a:avLst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коронка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5286380" y="3071810"/>
            <a:ext cx="1524000" cy="612648"/>
          </a:xfrm>
          <a:prstGeom prst="borderCallout1">
            <a:avLst>
              <a:gd name="adj1" fmla="val 18750"/>
              <a:gd name="adj2" fmla="val -8333"/>
              <a:gd name="adj3" fmla="val 62749"/>
              <a:gd name="adj4" fmla="val -132619"/>
            </a:avLst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шейка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6000760" y="4071942"/>
            <a:ext cx="2381240" cy="612648"/>
          </a:xfrm>
          <a:prstGeom prst="borderCallout1">
            <a:avLst>
              <a:gd name="adj1" fmla="val 18750"/>
              <a:gd name="adj2" fmla="val -8333"/>
              <a:gd name="adj3" fmla="val 100654"/>
              <a:gd name="adj4" fmla="val -111666"/>
            </a:avLst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корень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Корни зубов</a:t>
            </a:r>
            <a:r>
              <a:rPr lang="ru-RU" b="1" dirty="0" smtClean="0">
                <a:solidFill>
                  <a:srgbClr val="CC0099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4" descr="D:\МАМА\анатомия\пищеварительная система\картинки\Формы зубов резец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1015848" cy="2747781"/>
          </a:xfrm>
          <a:prstGeom prst="rect">
            <a:avLst/>
          </a:prstGeom>
          <a:noFill/>
        </p:spPr>
      </p:pic>
      <p:pic>
        <p:nvPicPr>
          <p:cNvPr id="5" name="Picture 3" descr="D:\МАМА\анатомия\пищеварительная система\картинки\Формы зубов клы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1371600" cy="27730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155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86322"/>
            <a:ext cx="3214710" cy="646331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Резцы, клыки 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имеют по одному корню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5" descr="D:\МАМА\анатомия\пищеварительная система\картинки\Формы зубов малый коренно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1384300" cy="2357454"/>
          </a:xfrm>
          <a:prstGeom prst="rect">
            <a:avLst/>
          </a:prstGeom>
          <a:noFill/>
        </p:spPr>
      </p:pic>
      <p:pic>
        <p:nvPicPr>
          <p:cNvPr id="9" name="Picture 2" descr="D:\МАМА\анатомия\пищеварительная система\картинки\Формы зубов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928802"/>
            <a:ext cx="1524001" cy="27622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4786322"/>
            <a:ext cx="3500462" cy="646331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Большие коренные зубы – по 2-3 корня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1" descr="D:\МАМА\ОФОРМЛЕНИЕ\анимашки новые\стоматолог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714884"/>
            <a:ext cx="1290526" cy="176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Функции зубов</a:t>
            </a:r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Резцы - режут.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Клыки – разрывают.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Большие и малые коренные – перемалывают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Picture 2" descr="C:\Documents and Settings\Рита.COMP\Рабочий стол\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43248"/>
            <a:ext cx="4157674" cy="3322181"/>
          </a:xfrm>
          <a:prstGeom prst="rect">
            <a:avLst/>
          </a:prstGeom>
          <a:noFill/>
        </p:spPr>
      </p:pic>
      <p:pic>
        <p:nvPicPr>
          <p:cNvPr id="5" name="Picture 2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1578429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болезни наиболее характерны для зубов?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1785926"/>
            <a:ext cx="507209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Кариес </a:t>
            </a:r>
            <a:r>
              <a:rPr lang="ru-RU" sz="2800" b="1" dirty="0" smtClean="0">
                <a:solidFill>
                  <a:srgbClr val="C0000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образование полостей в твердых тканях зуба.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Пульпит –</a:t>
            </a: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воспаление пульпы.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Пародонтит</a:t>
            </a:r>
            <a:r>
              <a:rPr lang="ru-RU" sz="2800" b="1" dirty="0" smtClean="0">
                <a:solidFill>
                  <a:srgbClr val="FF0000"/>
                </a:solidFill>
              </a:rPr>
              <a:t> –</a:t>
            </a:r>
            <a:r>
              <a:rPr lang="ru-RU" sz="2800" dirty="0" smtClean="0">
                <a:solidFill>
                  <a:srgbClr val="002060"/>
                </a:solidFill>
              </a:rPr>
              <a:t>воспаление тканей вокруг зуба, приводящее к удалению зуба.</a:t>
            </a:r>
            <a:r>
              <a:rPr lang="ru-RU" sz="2800" dirty="0" smtClean="0"/>
              <a:t>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3" descr="http://chupchap.files.wordpress.com/2008/09/2680_tooth_ache_conceptjpg.png?w=325&amp;h=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636"/>
            <a:ext cx="1571636" cy="13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715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Кариес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– разрушение эмали зубов </a:t>
            </a:r>
            <a:r>
              <a:rPr lang="ru-RU" b="1" dirty="0" smtClean="0">
                <a:solidFill>
                  <a:srgbClr val="CC0099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Arial Black" pitchFamily="34" charset="0"/>
              </a:rPr>
            </a:br>
            <a:endParaRPr lang="ru-RU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5" name="Picture 1" descr="C:\Documents and Settings\Рита.COMP\Рабочий стол\Урок СТРОЕНИЕ И ФУНКЦИИ ЗУБОВ\картинки\кариес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214710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C:\Documents and Settings\Рита.COMP\Рабочий стол\Урок СТРОЕНИЕ И ФУНКЦИИ ЗУБОВ\картинки\кариес зуб.jpg"/>
          <p:cNvPicPr>
            <a:picLocks noChangeAspect="1" noChangeArrowheads="1"/>
          </p:cNvPicPr>
          <p:nvPr/>
        </p:nvPicPr>
        <p:blipFill>
          <a:blip r:embed="rId3"/>
          <a:srcRect l="6250" t="9375" r="6250" b="6250"/>
          <a:stretch>
            <a:fillRect/>
          </a:stretch>
        </p:blipFill>
        <p:spPr bwMode="auto">
          <a:xfrm>
            <a:off x="5786446" y="1428736"/>
            <a:ext cx="2928958" cy="24288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 descr="C:\Documents and Settings\Рита.COMP\Рабочий стол\Урок СТРОЕНИЕ И ФУНКЦИИ ЗУБОВ\картинки\кариес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012675" y="3702837"/>
            <a:ext cx="2476500" cy="29289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5" descr="http://www.teethwhiteningblog.org/wp-content/uploads/2009/03/toothach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214314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Чтобы зубы были здоровы!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Соблюдай режим дня,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Занимайся спортом, закаливанием.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Ешьте то , что полезно для зубов.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I:\фото\SAM_1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75398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фото\SAM_1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0037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Будем поддерживать здоровье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Чтобы зубы укреплять,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Будем в пищу потреблять: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Лук, капусту, апельсины,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Не забудем витамины,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Масло, гречку и горох,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Молоко, томаты, сок. </a:t>
            </a: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3643314"/>
            <a:ext cx="3516537" cy="2870642"/>
          </a:xfrm>
          <a:prstGeom prst="rect">
            <a:avLst/>
          </a:prstGeom>
        </p:spPr>
      </p:pic>
      <p:pic>
        <p:nvPicPr>
          <p:cNvPr id="7" name="Picture 9" descr="Ovoschi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357298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lide0008_image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1295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357694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«Белы, как мел, тверды, как камень»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C:\Users\Public\Pictures\1 класс 2013\100_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3500462" cy="233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ublic\Pictures\1 класс 2013\100_5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9466">
            <a:off x="648273" y="1259045"/>
            <a:ext cx="2525284" cy="1683063"/>
          </a:xfrm>
          <a:prstGeom prst="rect">
            <a:avLst/>
          </a:prstGeom>
          <a:noFill/>
        </p:spPr>
      </p:pic>
      <p:pic>
        <p:nvPicPr>
          <p:cNvPr id="1028" name="Picture 4" descr="C:\Users\Public\Pictures\1 класс 2013\100_5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0373">
            <a:off x="5840570" y="1252299"/>
            <a:ext cx="2736418" cy="1823781"/>
          </a:xfrm>
          <a:prstGeom prst="rect">
            <a:avLst/>
          </a:prstGeom>
          <a:noFill/>
        </p:spPr>
      </p:pic>
      <p:pic>
        <p:nvPicPr>
          <p:cNvPr id="1029" name="Picture 5" descr="C:\Users\Public\Pictures\1 класс 2013\100_5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2000264" cy="2047486"/>
          </a:xfrm>
          <a:prstGeom prst="rect">
            <a:avLst/>
          </a:prstGeom>
          <a:noFill/>
        </p:spPr>
      </p:pic>
      <p:pic>
        <p:nvPicPr>
          <p:cNvPr id="1030" name="Picture 6" descr="C:\Users\Public\Pictures\1 класс 2013\100_5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2143140" cy="2071702"/>
          </a:xfrm>
          <a:prstGeom prst="rect">
            <a:avLst/>
          </a:prstGeom>
          <a:noFill/>
        </p:spPr>
      </p:pic>
      <p:pic>
        <p:nvPicPr>
          <p:cNvPr id="1031" name="Picture 7" descr="C:\Users\Public\Pictures\1 класс 2013\100_56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000636"/>
            <a:ext cx="2071702" cy="13807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Какие правила ухода за зубами вам известны?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Полощите рот теплой кипяченой водой после еды.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Щетку после употребления тщательно прополощите.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чистите зубы чужой щеткой.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 щетку в соляном растворе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Щетку надо выбирать с ровной, мягкой щетиной. Регулярно ее мыть. Менять раз в 3-4 месяца. А как правильно чистить зубы?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Blip>
                <a:blip r:embed="rId2"/>
              </a:buBlip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pic>
        <p:nvPicPr>
          <p:cNvPr id="4" name="Picture 6" descr="j0281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786322"/>
            <a:ext cx="27606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233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929198"/>
            <a:ext cx="2962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Чисти зубы правильно!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13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1500174"/>
            <a:ext cx="371477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Чтоб  без кариеса жить.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Надо с зубками дружить,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Чистить зубки по утрам,</a:t>
            </a:r>
            <a:b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Всем ребятам и друзьям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4" descr="Культура ЗОЖ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256"/>
            <a:ext cx="3911600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281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86322"/>
            <a:ext cx="192989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Calibri" pitchFamily="34" charset="0"/>
              </a:rPr>
              <a:t>Синквейн</a:t>
            </a:r>
            <a:r>
              <a:rPr lang="ru-RU" sz="66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ru-RU" sz="6000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                        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Кусают, украшают.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Здоровые, белые, красивые,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Наши друзья,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Помощники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85926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786058"/>
            <a:ext cx="171451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857628"/>
            <a:ext cx="1714512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Зуб - Ольга Васильевна Смирнова">
            <a:hlinkClick r:id="rId2" tooltip="далее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00438"/>
            <a:ext cx="221457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Вопросы</a:t>
            </a:r>
            <a:endParaRPr lang="ru-RU" sz="54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Сколько раз в день надо чистить зубы?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Для чего необходимо чистить зубы?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Как называется заболевание зубов?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Что нужно делать после каждого приема пищи?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Кто следит за сохранностью ваших зубов?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Сколько раз в год необходимо посещать стоматолога?</a:t>
            </a: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Какие продукты полезны для зубов?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81000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Что нужно, чтобы почистить зубы?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j01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929198"/>
            <a:ext cx="1475033" cy="12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4714909"/>
          </a:xfrm>
        </p:spPr>
        <p:txBody>
          <a:bodyPr/>
          <a:lstStyle/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со всех сторон не менее 3 минут.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чистки зубов использовать пасты, содержащие фтор.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щеткой с искусственной щетиной.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Хранить щетку на открытом воздухе щетиной вверх, предварительно намылив.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Менять щетку 4 раза в год.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2 раза в день – после завтрака и ужина.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чистки зубов делать массаж десен вращательными движениями пальцев.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после еды зубочистки.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Полоскать рот после сна и после любой еды.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 пережевывать сырые овощи и фрукты.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есть сахара, конфет, печенья.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есть одновременно горячее и холодное.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раза в год показывать зубы врачу-стоматологу.</a:t>
            </a:r>
          </a:p>
          <a:p>
            <a:pPr marL="1371600" lvl="2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Укреплять общее состояние здоровья.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и советы для сохранения здоровых зубов (памятка):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j0281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879818"/>
            <a:ext cx="1929897" cy="19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Выводы: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Своими исследованиями мы подтвердили выдвинутую гипотезу: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ежедневно ухаживать за зубами и посещать стоматолога.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Здоровые зубы – это не только залог красоты, но и крепкого здоровья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j0343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00438"/>
            <a:ext cx="242889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Приветствуем всех, кто время нашел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  на минутку в класс к нам зашёл!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Пусть солнце улыбается  в окно,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 классе у нас также уютно и светло!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 нас здесь порядок царит, чистота,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Эстетика. В общем, сама красота!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Здоровье свое бережем с малых лет.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Оно нас избавит от болей и бед!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Мы рады советы свои подарить 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Всем тем, кто здоровье решил сохранить!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БУДЬТЕ ЗДОРОВЫ!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2" descr="db301337e89631ead09588265d2b31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1500198" cy="1171579"/>
          </a:xfrm>
          <a:prstGeom prst="rect">
            <a:avLst/>
          </a:prstGeom>
          <a:noFill/>
        </p:spPr>
      </p:pic>
      <p:pic>
        <p:nvPicPr>
          <p:cNvPr id="7" name="Picture 5" descr="37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1857388" cy="1443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Picture 2" descr="C:\Documents and Settings\Рита.COMP\Рабочий стол\Урок СТРОЕНИЕ И ФУНКЦИИ ЗУБОВ\картинки\с ромаш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56" cy="6367796"/>
          </a:xfrm>
          <a:prstGeom prst="roundRect">
            <a:avLst/>
          </a:prstGeom>
          <a:noFill/>
        </p:spPr>
      </p:pic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 rot="1364896">
            <a:off x="-140693" y="3498183"/>
            <a:ext cx="8184043" cy="1702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Улыбайтесь на здоровье</a:t>
            </a:r>
            <a:r>
              <a:rPr lang="ru-RU" sz="7200" b="1" cap="none" spc="0" dirty="0" smtClean="0">
                <a:ln w="11430">
                  <a:solidFill>
                    <a:srgbClr val="FF66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7200" b="1" cap="none" spc="0" dirty="0">
              <a:ln w="11430">
                <a:solidFill>
                  <a:srgbClr val="FF6699"/>
                </a:solidFill>
              </a:ln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3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1428760" cy="1357298"/>
          </a:xfrm>
          <a:prstGeom prst="rect">
            <a:avLst/>
          </a:prstGeom>
          <a:noFill/>
        </p:spPr>
      </p:pic>
      <p:pic>
        <p:nvPicPr>
          <p:cNvPr id="10" name="Picture 2" descr="http://content.foto.mail.ru/mail/charm-iren/_answers/i-1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7"/>
            <a:ext cx="3357586" cy="278608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У детей болят зубы, но многие не хотят идти к стоматологу.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Почему болят зубы?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Надо ли ходить к стоматологу?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135" y="357166"/>
            <a:ext cx="5193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:\SAM_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285748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SAM_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357586" cy="22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Гипотеза</a:t>
            </a:r>
            <a:endParaRPr lang="ru-RU" sz="8000" b="1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  Если правильно ухаживать за зубами, посещать стоматолога, то зубы болеть не будут.</a:t>
            </a:r>
          </a:p>
          <a:p>
            <a:endParaRPr lang="ru-RU" dirty="0" smtClean="0"/>
          </a:p>
        </p:txBody>
      </p:sp>
      <p:pic>
        <p:nvPicPr>
          <p:cNvPr id="4" name="Picture 4" descr="j0281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714356"/>
            <a:ext cx="1930400" cy="19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работы: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4" descr="j02812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57694"/>
            <a:ext cx="1929897" cy="19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502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736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060"/>
                </a:solidFill>
              </a:rPr>
              <a:t>Узнать, почему болят зубы?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060"/>
                </a:solidFill>
              </a:rPr>
              <a:t>Дать рекомендации для сохранения здоровых зубов.</a:t>
            </a:r>
          </a:p>
        </p:txBody>
      </p:sp>
      <p:pic>
        <p:nvPicPr>
          <p:cNvPr id="7" name="Picture 4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28604"/>
            <a:ext cx="11636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Методы исследования: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Сбор данных о состоянии зубов детей у школьного стоматолога;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Проведение тестов;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Анализ результатов;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Выявление причин заболевания зубов;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Выработка комплекса рекомендаций и советов по уходу за зубами</a:t>
            </a:r>
          </a:p>
        </p:txBody>
      </p:sp>
      <p:pic>
        <p:nvPicPr>
          <p:cNvPr id="7" name="Picture 4" descr="j02799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072074"/>
            <a:ext cx="2071702" cy="15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знают ли наши сверстники как правильно чистить зубы и ухаживать за ними;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изучить влияние здоровья зубов на эмоциональное состояние учащихся, 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учащимся сведения, необходимые для укрепления здоровья,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выработать на основе этих знаний необходимые гигиенические навыки и привычки, которые нужны для жизни и труда.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j02812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500702"/>
            <a:ext cx="192989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Вопросы: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Сколько раз в день Вы чистите зубы?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часто Вы полощите рот?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часто Вы кушаете фрукты?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Часто ли Вы употребляете конфеты, мороженое и другие сладости?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Кушаете ли Вы сырые овощи?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часто мучает Вас зубная боль?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часто Вы меняете зубную щётку?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Сколько раз в год Вы ходите к стоматологу?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Какой зубной пастой Вы пользуетесь?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Зуб — орган, служащий в основном для первичной механической обработки пищи. А также участвует в образовании звуков речи. </a:t>
            </a:r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25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Рита.COMP\Рабочий стол\зубы выпали.jpg"/>
          <p:cNvPicPr>
            <a:picLocks noChangeAspect="1" noChangeArrowheads="1"/>
          </p:cNvPicPr>
          <p:nvPr/>
        </p:nvPicPr>
        <p:blipFill>
          <a:blip r:embed="rId6"/>
          <a:srcRect l="8461" t="27027" r="9048" b="4230"/>
          <a:stretch>
            <a:fillRect/>
          </a:stretch>
        </p:blipFill>
        <p:spPr bwMode="auto">
          <a:xfrm>
            <a:off x="714348" y="4643446"/>
            <a:ext cx="2243126" cy="1781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 descr="C:\Documents and Settings\Рита.COMP\Рабочий стол\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5072074"/>
            <a:ext cx="2071702" cy="13588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Школа2</Template>
  <TotalTime>262</TotalTime>
  <Words>618</Words>
  <Application>Microsoft Office PowerPoint</Application>
  <PresentationFormat>Экран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Школа2</vt:lpstr>
      <vt:lpstr>Слайд 1</vt:lpstr>
      <vt:lpstr> «Белы, как мел, тверды, как камень» </vt:lpstr>
      <vt:lpstr>Проблема:</vt:lpstr>
      <vt:lpstr>Гипотеза</vt:lpstr>
      <vt:lpstr>Цель работы:</vt:lpstr>
      <vt:lpstr>Методы исследования:</vt:lpstr>
      <vt:lpstr>            Цели: выяснить, знают ли наши сверстники как правильно чистить зубы и ухаживать за ними;  изучить влияние здоровья зубов на эмоциональное состояние учащихся,   дать учащимся сведения, необходимые для укрепления здоровья,  выработать на основе этих знаний необходимые гигиенические навыки и привычки, которые нужны для жизни и труда.</vt:lpstr>
      <vt:lpstr>Вопросы:</vt:lpstr>
      <vt:lpstr>       Зуб — орган, служащий в основном для первичной механической обработки пищи. А также участвует в образовании звуков речи.   </vt:lpstr>
      <vt:lpstr>  </vt:lpstr>
      <vt:lpstr>  </vt:lpstr>
      <vt:lpstr>  Ротовая полость  взрослого человека  </vt:lpstr>
      <vt:lpstr>  Внешнее строение зуба  </vt:lpstr>
      <vt:lpstr>  Корни зубов  </vt:lpstr>
      <vt:lpstr>  Функции зубов  </vt:lpstr>
      <vt:lpstr>Какие болезни наиболее характерны для зубов?</vt:lpstr>
      <vt:lpstr>  </vt:lpstr>
      <vt:lpstr>Чтобы зубы были здоровы!</vt:lpstr>
      <vt:lpstr>Будем поддерживать здоровье</vt:lpstr>
      <vt:lpstr> Какие правила ухода за зубами вам известны?</vt:lpstr>
      <vt:lpstr>Чисти зубы правильно!</vt:lpstr>
      <vt:lpstr>Синквейн:</vt:lpstr>
      <vt:lpstr>Вопросы</vt:lpstr>
      <vt:lpstr>Рекомендации и советы для сохранения здоровых зубов (памятка):</vt:lpstr>
      <vt:lpstr>Выводы:</vt:lpstr>
      <vt:lpstr>                       Приветствуем всех, кто время нашел И  на минутку в класс к нам зашёл! Пусть солнце улыбается  в окно, В классе у нас также уютно и светло! У нас здесь порядок царит, чистота, Эстетика. В общем, сама красота! Здоровье свое бережем с малых лет. Оно нас избавит от болей и бед! Мы рады советы свои подарить  Всем тем, кто здоровье решил сохранить! БУДЬТЕ ЗДОРОВЫ!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2013-10-22T15:30:22Z</dcterms:created>
  <dcterms:modified xsi:type="dcterms:W3CDTF">2013-11-22T14:38:30Z</dcterms:modified>
</cp:coreProperties>
</file>