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70" r:id="rId2"/>
    <p:sldId id="256" r:id="rId3"/>
    <p:sldId id="259" r:id="rId4"/>
    <p:sldId id="260" r:id="rId5"/>
    <p:sldId id="261" r:id="rId6"/>
    <p:sldId id="267" r:id="rId7"/>
    <p:sldId id="262" r:id="rId8"/>
    <p:sldId id="263" r:id="rId9"/>
    <p:sldId id="269" r:id="rId10"/>
    <p:sldId id="264" r:id="rId11"/>
    <p:sldId id="268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34EA9-7375-4F3F-9BAE-02E184BC070C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96570-C171-439F-BF22-6370C414EA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96570-C171-439F-BF22-6370C414EAD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96FB1-669D-4C41-8DC5-3C548FFD49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C938A-ED1E-4AEB-A532-B01D6DED50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BE22-EF8F-44F4-AC20-8621CF1B0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ED361-7A3D-4131-97F3-52E6ED8BDE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BFE24-50A1-4A50-8CFA-F4198B5135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9640-E4AE-4F8B-BFDB-C25A19F06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BA01-61C5-4DAE-AF54-6620D0009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79C9-046F-41CA-931D-558DF98C03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5561-E256-4A76-80B7-484A46F499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4C88C-C535-4623-834D-FDE646D625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8D4C-C8BA-4BC4-AFE9-AD2116E65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D11B4-09CC-4B14-8FCB-5265C7FC0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images.yandex.ru/yandsearch?p=2&amp;text=%D0%BA%D0%B0%D1%80%D1%82%D0%B8%D0%BD%D0%BA%D0%B0%20%D1%80%D0%B0%D0%B4%D0%BE%D1%81%D1%82%D0%BD%D0%BE%D0%B3%D0%BE%20%D1%81%D1%87%D0%B0%D1%81%D1%82%D0%BB%D0%B8%D0%B2%D0%BE%D0%B3%D0%BE%20%D0%BC%D0%B0%D0%BB%D1%8C%D1%87%D0%B8%D0%BA%D0%B0%20%D0%B8%D0%B7%20%D0%BC%D1%83%D0%BB%D1%8C%D1%82%D1%84%D0%B8%D0%BB%D1%8C%D0%BC%D0%B0\&amp;noreask=1&amp;img_url=www.istockphoto.com/file_thumbview_approve/6135638/2/istockphoto_6135638-happy-boy-cartoon.jpg&amp;pos=78&amp;rpt=simage&amp;lr=47&amp;nojs=1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xrest.ru/images/collection/00577/824/original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www.xrest.ru/images/collection/00577/824/original.jpg" TargetMode="External"/><Relationship Id="rId7" Type="http://schemas.openxmlformats.org/officeDocument/2006/relationships/hyperlink" Target="http://images.yandex.ru/yandsearch?p=2&amp;text=%D0%BA%D0%B0%D1%80%D1%82%D0%B8%D0%BD%D0%BA%D0%B0%20%D1%80%D0%B0%D0%B4%D0%BE%D1%81%D1%82%D0%BD%D0%BE%D0%B3%D0%BE%20%D1%81%D1%87%D0%B0%D1%81%D1%82%D0%BB%D0%B8%D0%B2%D0%BE%D0%B3%D0%BE%20%D0%BC%D0%B0%D0%BB%D1%8C%D1%87%D0%B8%D0%BA%D0%B0%20%D0%B8%D0%B7%20%D0%BC%D1%83%D0%BB%D1%8C%D1%82%D1%84%D0%B8%D0%BB%D1%8C%D0%BC%D0%B0\&amp;noreask=1&amp;img_url=us.123rf.com/400wm/400/400/tanik/tanik0912/tanik091200010/6015147-happy-children-of-different-nationalities-play-together-vector-art-illustration.jpg&amp;pos=64&amp;rpt=simage&amp;lr=47&amp;nojs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hyperlink" Target="http://s19.radikal.ru/i192/1105/49/2aa5af2273bd.gif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my-shop.ru/shop/books/101805.html?partner=464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my-shop.ru/shop/books/101805.html?partner=464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kinoshljapa.net/uploads/1319387222_djadja.fedor.pes.i.kot.1.matroskin.i.sharik.0-02-29.458.jpg" TargetMode="External"/><Relationship Id="rId13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12" Type="http://schemas.openxmlformats.org/officeDocument/2006/relationships/hyperlink" Target="http://images.yandex.ru/yandsearch?img_url=s008.radikal.ru/i304/1107/e1/973f3e696644.jpg&amp;iorient=&amp;nojs=1&amp;icolor=&amp;p=2&amp;site=&amp;text=%D0%BA%D0%B0%D1%80%D1%82%D0%B8%D0%BD%D0%BA%D0%B8%20%D1%85%D0%BE%D0%BC%D1%8F%D0%BA%20%D0%B8%D0%B7%20%D0%BC%D1%83%D0%BB%D1%8C%D1%82%D1%84%D0%B8%D0%BB%D1%8C%D0%BC%D0%BE%D0%B2&amp;wp=&amp;pos=70&amp;recent=&amp;type=&amp;isize=&amp;rpt=simage&amp;itype=" TargetMode="External"/><Relationship Id="rId17" Type="http://schemas.openxmlformats.org/officeDocument/2006/relationships/image" Target="../media/image14.jpeg"/><Relationship Id="rId2" Type="http://schemas.openxmlformats.org/officeDocument/2006/relationships/hyperlink" Target="http://kaliningrad-life.ru/data/articles/deti_kuriat/prkur4.jpg" TargetMode="External"/><Relationship Id="rId16" Type="http://schemas.openxmlformats.org/officeDocument/2006/relationships/hyperlink" Target="http://images.yandex.ru/yandsearch?img_url=ravden.3dn.ru/Raskraski/Prostokvashino/1033.jpg&amp;iorient=&amp;nojs=1&amp;icolor=&amp;site=&amp;text=%D0%BA%D0%B0%D1%80%D1%82%D0%B8%D0%BD%D0%BA%D0%B8%20%D0%BC%D0%B0%D0%BC%D1%8B%20%D0%B4%D1%8F%D0%B4%D0%B8%20%D1%84%D0%B5%D0%B4%D0%BE%D1%80%D0%B0&amp;wp=&amp;pos=7&amp;isize=&amp;type=&amp;recent=&amp;rpt=simage&amp;itype=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023.radikal.ru/1112/12/a9619a23c9b1.jpg" TargetMode="External"/><Relationship Id="rId11" Type="http://schemas.openxmlformats.org/officeDocument/2006/relationships/image" Target="../media/image11.jpeg"/><Relationship Id="rId5" Type="http://schemas.openxmlformats.org/officeDocument/2006/relationships/image" Target="../media/image8.jpeg"/><Relationship Id="rId15" Type="http://schemas.openxmlformats.org/officeDocument/2006/relationships/image" Target="../media/image13.jpeg"/><Relationship Id="rId10" Type="http://schemas.openxmlformats.org/officeDocument/2006/relationships/hyperlink" Target="http://images.yandex.ru/yandsearch?img_url=cs305912.vkontakte.ru/u10331115/-6/x_6230aba8.jpg&amp;iorient=&amp;nojs=1&amp;icolor=&amp;p=3&amp;site=&amp;text=%D0%BA%D0%B0%D1%80%D1%82%D0%B8%D0%BD%D0%BA%D0%B8%20%D0%BA%D0%BE%D1%82%D0%BE%D0%B2%20%D0%B8%D0%B7%20%D0%BC%D1%83%D0%BB%D1%8C%D1%82%D1%84%D0%B8%D0%BB%D1%8C%D0%BC%D0%BE%D0%B2&amp;wp=&amp;pos=103&amp;recent=&amp;type=&amp;isize=&amp;rpt=simage&amp;itype=" TargetMode="External"/><Relationship Id="rId4" Type="http://schemas.openxmlformats.org/officeDocument/2006/relationships/hyperlink" Target="http://images.yandex.ru/yandsearch?img_url=www.stihi.ru/pics/2012/02/29/938.jpg&amp;iorient=&amp;nojs=1&amp;icolor=&amp;site=&amp;text=%D0%BA%D0%B0%D1%80%D1%82%D0%B8%D0%BD%D0%BA%D0%B8%20%D1%81%D1%82%D0%B0%D1%80%D0%B8%D0%BA%D0%B0%20%D0%B8%20%D1%81%D1%82%D0%B0%D1%80%D1%83%D1%85%D0%B8&amp;wp=&amp;pos=1&amp;isize=&amp;type=&amp;recent=&amp;rpt=simage&amp;itype=" TargetMode="External"/><Relationship Id="rId9" Type="http://schemas.openxmlformats.org/officeDocument/2006/relationships/image" Target="../media/image10.jpeg"/><Relationship Id="rId14" Type="http://schemas.openxmlformats.org/officeDocument/2006/relationships/hyperlink" Target="http://images.yandex.ru/yandsearch?img_url=sovetskiymultik.at.ua/_ph/318/2/355204183.jpg&amp;iorient=&amp;nojs=1&amp;icolor=&amp;site=&amp;text=%D0%BA%D0%B0%D1%80%D1%82%D0%B8%D0%BD%D0%BA%D0%B8%20%20%D0%B0%D0%BA%D0%B2%D0%B0%D1%80%D0%B8%D1%83%D0%BC%D0%BD%D1%8B%D0%B5%20%D1%80%D1%8B%D0%B1%D0%BA%D0%B8%20%D0%B8%D0%B7%20%D0%BC%D1%83%D0%BB%D1%8C%D1%82%D1%84%D0%B8%D0%BB%D1%8C%D0%BC%D0%BE%D0%B2&amp;wp=&amp;pos=10&amp;isize=&amp;type=&amp;recent=&amp;rpt=simage&amp;itype=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User\Desktop\&#1059;%20&#1089;&#1090;&#1088;&#1072;&#1093;&#1072;%20&#1075;&#1083;&#1072;&#1079;&#1072;%20&#1074;&#1077;&#1083;&#1080;&#1082;&#1080;\&#1059;%20&#1089;&#1090;&#1088;&#1072;&#1093;&#1072;%20&#1075;&#1083;&#1072;&#1079;&#1072;%20&#1074;&#1077;&#1083;&#1080;&#1082;&#1080;%20&#1089;&#1082;&#1072;&#1079;&#1082;&#1072;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368151"/>
          </a:xfrm>
        </p:spPr>
        <p:txBody>
          <a:bodyPr>
            <a:normAutofit fontScale="90000"/>
          </a:bodyPr>
          <a:lstStyle/>
          <a:p>
            <a:r>
              <a:rPr lang="ru-RU" sz="67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/>
            </a:r>
            <a:br>
              <a:rPr lang="ru-RU" sz="67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67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Час </a:t>
            </a:r>
            <a:r>
              <a:rPr lang="ru-RU" sz="67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общения</a:t>
            </a:r>
            <a:br>
              <a:rPr lang="ru-RU" sz="67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/>
            </a:r>
            <a:b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</a:b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95128"/>
          </a:xfrm>
        </p:spPr>
        <p:txBody>
          <a:bodyPr>
            <a:normAutofit/>
          </a:bodyPr>
          <a:lstStyle/>
          <a:p>
            <a:pPr algn="r"/>
            <a:endParaRPr lang="ru-RU" sz="20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  <a:p>
            <a:pPr algn="r"/>
            <a:endParaRPr lang="ru-RU" sz="20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  <a:p>
            <a:endParaRPr lang="ru-RU" sz="20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  <a:p>
            <a:endParaRPr lang="ru-RU" sz="20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  <a:p>
            <a:r>
              <a:rPr lang="ru-RU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3в </a:t>
            </a:r>
            <a:r>
              <a:rPr lang="ru-RU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класс</a:t>
            </a:r>
            <a:endParaRPr lang="ru-RU" sz="4400" dirty="0"/>
          </a:p>
        </p:txBody>
      </p:sp>
      <p:pic>
        <p:nvPicPr>
          <p:cNvPr id="1026" name="Picture 2" descr="D:\Новая папка\Мой класс\IMG_0055 - копия.jpg"/>
          <p:cNvPicPr>
            <a:picLocks noChangeAspect="1" noChangeArrowheads="1"/>
          </p:cNvPicPr>
          <p:nvPr/>
        </p:nvPicPr>
        <p:blipFill>
          <a:blip r:embed="rId2" cstate="print"/>
          <a:srcRect t="14894"/>
          <a:stretch>
            <a:fillRect/>
          </a:stretch>
        </p:blipFill>
        <p:spPr bwMode="auto">
          <a:xfrm>
            <a:off x="4139952" y="2636912"/>
            <a:ext cx="4072490" cy="28803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1027" name="Picture 3" descr="D:\Новая папка\Мой класс\IMG_005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636912"/>
            <a:ext cx="3744630" cy="28083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isometricOffAxis1Right"/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Способы преодоления страха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 </a:t>
            </a:r>
            <a:r>
              <a:rPr lang="ru-RU" dirty="0" smtClean="0"/>
              <a:t>1способ - медленно </a:t>
            </a:r>
            <a:r>
              <a:rPr lang="ru-RU" dirty="0"/>
              <a:t>и глубоко дышать. </a:t>
            </a:r>
            <a:r>
              <a:rPr lang="ru-RU" dirty="0" smtClean="0"/>
              <a:t>Повторять </a:t>
            </a:r>
            <a:r>
              <a:rPr lang="ru-RU" dirty="0"/>
              <a:t>10 раз.  </a:t>
            </a:r>
          </a:p>
          <a:p>
            <a:r>
              <a:rPr lang="ru-RU" dirty="0" smtClean="0"/>
              <a:t>2 способ - написать ваши </a:t>
            </a:r>
            <a:r>
              <a:rPr lang="ru-RU" dirty="0"/>
              <a:t>страхи на листочках или </a:t>
            </a:r>
            <a:r>
              <a:rPr lang="ru-RU" dirty="0" smtClean="0"/>
              <a:t>нарисовать, разорвать </a:t>
            </a:r>
            <a:r>
              <a:rPr lang="ru-RU" dirty="0"/>
              <a:t>на мелкие кусочки и </a:t>
            </a:r>
            <a:r>
              <a:rPr lang="ru-RU" dirty="0" smtClean="0"/>
              <a:t>выбросить в </a:t>
            </a:r>
            <a:r>
              <a:rPr lang="ru-RU" dirty="0"/>
              <a:t>мусорное ведро.</a:t>
            </a:r>
          </a:p>
          <a:p>
            <a:r>
              <a:rPr lang="ru-RU" dirty="0"/>
              <a:t>3 </a:t>
            </a:r>
            <a:r>
              <a:rPr lang="ru-RU" dirty="0" smtClean="0"/>
              <a:t>способ - </a:t>
            </a:r>
            <a:r>
              <a:rPr lang="ru-RU" dirty="0"/>
              <a:t>н</a:t>
            </a:r>
            <a:r>
              <a:rPr lang="ru-RU" dirty="0" smtClean="0"/>
              <a:t>акапать </a:t>
            </a:r>
            <a:r>
              <a:rPr lang="ru-RU" dirty="0"/>
              <a:t>несколько капель мятного или лимонного масла на свой носовой платок и по необходимости вдыхать эти запахи. Вы почувствуете себя увереннее. А сандаловое масло не только успокоит и снимет тревоги, но и улучшит настроение.</a:t>
            </a:r>
          </a:p>
          <a:p>
            <a:r>
              <a:rPr lang="ru-RU" dirty="0"/>
              <a:t>4 </a:t>
            </a:r>
            <a:r>
              <a:rPr lang="ru-RU" dirty="0" smtClean="0"/>
              <a:t>способ - снижают </a:t>
            </a:r>
            <a:r>
              <a:rPr lang="ru-RU" dirty="0"/>
              <a:t>тревогу и страх фрукты оранжевого и красного цвета: мандарины, апельсины, хурма и морковь.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2-tub-ru.yandex.net/i?id=409663141-5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764704"/>
            <a:ext cx="5256584" cy="4897438"/>
          </a:xfrm>
          <a:prstGeom prst="ellipse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но 1 1"/>
          <p:cNvSpPr/>
          <p:nvPr/>
        </p:nvSpPr>
        <p:spPr>
          <a:xfrm>
            <a:off x="1331640" y="260648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ятно 1 2"/>
          <p:cNvSpPr/>
          <p:nvPr/>
        </p:nvSpPr>
        <p:spPr>
          <a:xfrm>
            <a:off x="1403648" y="1412776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ятно 1 3"/>
          <p:cNvSpPr/>
          <p:nvPr/>
        </p:nvSpPr>
        <p:spPr>
          <a:xfrm>
            <a:off x="1403648" y="2564904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ятно 1 4"/>
          <p:cNvSpPr/>
          <p:nvPr/>
        </p:nvSpPr>
        <p:spPr>
          <a:xfrm>
            <a:off x="1403648" y="3861048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ятно 1 6"/>
          <p:cNvSpPr/>
          <p:nvPr/>
        </p:nvSpPr>
        <p:spPr>
          <a:xfrm>
            <a:off x="1403648" y="5085184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483768" y="326893"/>
            <a:ext cx="39604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частье,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сердечность,самообладание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555776" y="1658273"/>
            <a:ext cx="32403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товарищество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555776" y="2866448"/>
            <a:ext cx="23762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решительность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555776" y="4090584"/>
            <a:ext cx="50405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ктивная жизненная позиция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627784" y="5267093"/>
            <a:ext cx="33123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храбрость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www.xrest.ru/images/collection/00577/824/original.jpg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32656"/>
            <a:ext cx="7344816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03848" y="1844824"/>
            <a:ext cx="33986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Всем</a:t>
            </a:r>
          </a:p>
          <a:p>
            <a:pPr algn="ctr"/>
            <a:r>
              <a:rPr lang="ru-RU" sz="5400" b="1" dirty="0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спасибо!</a:t>
            </a:r>
            <a:endParaRPr lang="ru-RU" sz="5400" b="1" dirty="0">
              <a:solidFill>
                <a:schemeClr val="accent4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http://www.xrest.ru/images/collection/00577/824/original.jpg">
            <a:hlinkClick r:id="rId3" tgtFrame="_blank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332656"/>
            <a:ext cx="7344816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 6"/>
          <p:cNvSpPr/>
          <p:nvPr/>
        </p:nvSpPr>
        <p:spPr>
          <a:xfrm>
            <a:off x="3275856" y="1844824"/>
            <a:ext cx="2952328" cy="2520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http://s19.radikal.ru/i192/1105/49/2aa5af2273bd.gif">
            <a:hlinkClick r:id="rId5" tgtFrame="_blank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43808" y="1340768"/>
            <a:ext cx="3672408" cy="3456384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www.xrest.ru/images/collection/00577/824/original.jpg">
            <a:hlinkClick r:id="rId3" tgtFrame="_blank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332656"/>
            <a:ext cx="7344816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Овал 9"/>
          <p:cNvSpPr/>
          <p:nvPr/>
        </p:nvSpPr>
        <p:spPr>
          <a:xfrm>
            <a:off x="3563888" y="1988840"/>
            <a:ext cx="2376264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2" name="Рисунок 11" descr="http://im5-tub-ru.yandex.net/i?id=4769647-69-72&amp;n=21">
            <a:hlinkClick r:id="rId7" tgtFrame="_blank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03848" y="1556792"/>
            <a:ext cx="3024336" cy="2732138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Виды эмоций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 r="49335" b="64602"/>
          <a:stretch>
            <a:fillRect/>
          </a:stretch>
        </p:blipFill>
        <p:spPr bwMode="auto">
          <a:xfrm>
            <a:off x="683568" y="404664"/>
            <a:ext cx="3528392" cy="3168352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Виды эмоций">
            <a:hlinkClick r:id="rId2"/>
          </p:cNvPr>
          <p:cNvPicPr/>
          <p:nvPr/>
        </p:nvPicPr>
        <p:blipFill>
          <a:blip r:embed="rId3" cstate="print"/>
          <a:srcRect t="31912" r="50975" b="32069"/>
          <a:stretch>
            <a:fillRect/>
          </a:stretch>
        </p:blipFill>
        <p:spPr bwMode="auto">
          <a:xfrm>
            <a:off x="4716016" y="476672"/>
            <a:ext cx="3588990" cy="324036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Виды эмоций">
            <a:hlinkClick r:id="rId2"/>
          </p:cNvPr>
          <p:cNvPicPr/>
          <p:nvPr/>
        </p:nvPicPr>
        <p:blipFill>
          <a:blip r:embed="rId3" cstate="print"/>
          <a:srcRect t="66351" r="50975"/>
          <a:stretch>
            <a:fillRect/>
          </a:stretch>
        </p:blipFill>
        <p:spPr bwMode="auto">
          <a:xfrm>
            <a:off x="2771800" y="3429000"/>
            <a:ext cx="3528392" cy="3024336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Виды эмоций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 l="53692" r="7872" b="68412"/>
          <a:stretch>
            <a:fillRect/>
          </a:stretch>
        </p:blipFill>
        <p:spPr bwMode="auto">
          <a:xfrm>
            <a:off x="611560" y="404664"/>
            <a:ext cx="3600400" cy="324036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Виды эмоций">
            <a:hlinkClick r:id="rId2"/>
          </p:cNvPr>
          <p:cNvPicPr/>
          <p:nvPr/>
        </p:nvPicPr>
        <p:blipFill>
          <a:blip r:embed="rId3" cstate="print"/>
          <a:srcRect l="45982" t="32227" r="9501" b="32976"/>
          <a:stretch>
            <a:fillRect/>
          </a:stretch>
        </p:blipFill>
        <p:spPr bwMode="auto">
          <a:xfrm>
            <a:off x="4932040" y="404664"/>
            <a:ext cx="3528392" cy="3312368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Виды эмоций">
            <a:hlinkClick r:id="rId2"/>
          </p:cNvPr>
          <p:cNvPicPr/>
          <p:nvPr/>
        </p:nvPicPr>
        <p:blipFill>
          <a:blip r:embed="rId3" cstate="print"/>
          <a:srcRect l="47645" t="67141" r="6644" b="1808"/>
          <a:stretch>
            <a:fillRect/>
          </a:stretch>
        </p:blipFill>
        <p:spPr bwMode="auto">
          <a:xfrm>
            <a:off x="2627784" y="3284984"/>
            <a:ext cx="3816424" cy="324036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http://kaliningrad-life.ru/data/articles/deti_kuriat/prkur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18123"/>
          <a:stretch>
            <a:fillRect/>
          </a:stretch>
        </p:blipFill>
        <p:spPr bwMode="auto">
          <a:xfrm>
            <a:off x="4644008" y="188640"/>
            <a:ext cx="2232248" cy="2016224"/>
          </a:xfrm>
          <a:prstGeom prst="roundRect">
            <a:avLst/>
          </a:prstGeom>
          <a:noFill/>
        </p:spPr>
      </p:pic>
      <p:pic>
        <p:nvPicPr>
          <p:cNvPr id="18438" name="Picture 6" descr="http://im8-tub-ru.yandex.net/i?id=426686782-12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2204864"/>
            <a:ext cx="2349261" cy="2016224"/>
          </a:xfrm>
          <a:prstGeom prst="roundRect">
            <a:avLst/>
          </a:prstGeom>
          <a:noFill/>
        </p:spPr>
      </p:pic>
      <p:pic>
        <p:nvPicPr>
          <p:cNvPr id="12" name="Рисунок 11" descr="http://i023.radikal.ru/1112/12/a9619a23c9b1.jpg">
            <a:hlinkClick r:id="rId6" tgtFrame="_blank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2276872"/>
            <a:ext cx="2376263" cy="2088232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8" descr="http://kinoshljapa.net/uploads/1319387222_djadja.fedor.pes.i.kot.1.matroskin.i.sharik.0-02-29.458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27784" y="1988840"/>
            <a:ext cx="3312368" cy="2880320"/>
          </a:xfrm>
          <a:prstGeom prst="ellipse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18444" name="Picture 12" descr="http://im6-tub-ru.yandex.net/i?id=278526460-66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55576" y="4797152"/>
            <a:ext cx="2385053" cy="1788790"/>
          </a:xfrm>
          <a:prstGeom prst="roundRect">
            <a:avLst/>
          </a:prstGeom>
          <a:noFill/>
        </p:spPr>
      </p:pic>
      <p:pic>
        <p:nvPicPr>
          <p:cNvPr id="18446" name="Picture 14" descr="http://im6-tub-ru.yandex.net/i?id=1177862-12-72&amp;n=21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491880" y="5002887"/>
            <a:ext cx="1879848" cy="1855113"/>
          </a:xfrm>
          <a:prstGeom prst="roundRect">
            <a:avLst/>
          </a:prstGeom>
          <a:noFill/>
        </p:spPr>
      </p:pic>
      <p:pic>
        <p:nvPicPr>
          <p:cNvPr id="18448" name="Picture 16" descr="http://im4-tub-ru.yandex.net/i?id=180008283-68-72&amp;n=21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724128" y="4797152"/>
            <a:ext cx="2304256" cy="1728192"/>
          </a:xfrm>
          <a:prstGeom prst="roundRect">
            <a:avLst/>
          </a:prstGeom>
          <a:noFill/>
        </p:spPr>
      </p:pic>
      <p:pic>
        <p:nvPicPr>
          <p:cNvPr id="18450" name="Picture 18" descr="http://im2-tub-ru.yandex.net/i?id=346224883-59-72&amp;n=21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547664" y="188640"/>
            <a:ext cx="2376264" cy="2016224"/>
          </a:xfrm>
          <a:prstGeom prst="round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683568" y="1091374"/>
            <a:ext cx="727280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Что такое страх? Сторож или враг?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572" y="4221088"/>
            <a:ext cx="2425532" cy="2304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83568" y="908720"/>
            <a:ext cx="7546032" cy="6120680"/>
          </a:xfrm>
        </p:spPr>
        <p:txBody>
          <a:bodyPr/>
          <a:lstStyle/>
          <a:p>
            <a:pPr algn="ctr">
              <a:buNone/>
            </a:pPr>
            <a:endParaRPr lang="ru-RU" sz="4000" b="1" dirty="0" smtClean="0">
              <a:latin typeface="Monotype Corsiva" pitchFamily="66" charset="0"/>
            </a:endParaRPr>
          </a:p>
          <a:p>
            <a:pPr algn="ctr">
              <a:buNone/>
            </a:pPr>
            <a:endParaRPr lang="ru-RU" sz="4000" b="1" dirty="0">
              <a:latin typeface="Monotype Corsiva" pitchFamily="66" charset="0"/>
            </a:endParaRPr>
          </a:p>
          <a:p>
            <a:pPr algn="ctr">
              <a:buNone/>
            </a:pPr>
            <a:endParaRPr lang="ru-RU" sz="4000" b="1" dirty="0" smtClean="0">
              <a:latin typeface="Monotype Corsiva" pitchFamily="66" charset="0"/>
            </a:endParaRPr>
          </a:p>
          <a:p>
            <a:pPr algn="ctr">
              <a:buNone/>
            </a:pPr>
            <a:endParaRPr lang="ru-RU" sz="4000" b="1" dirty="0">
              <a:latin typeface="Monotype Corsiva" pitchFamily="66" charset="0"/>
            </a:endParaRPr>
          </a:p>
          <a:p>
            <a:pPr algn="ctr">
              <a:buNone/>
            </a:pPr>
            <a:endParaRPr lang="ru-RU" sz="4000" b="1" dirty="0" smtClean="0">
              <a:latin typeface="Monotype Corsiva" pitchFamily="66" charset="0"/>
            </a:endParaRPr>
          </a:p>
          <a:p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059832" y="548680"/>
            <a:ext cx="2952328" cy="14904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4400" b="1" dirty="0" smtClean="0">
                <a:latin typeface="Monotype Corsiva" pitchFamily="66" charset="0"/>
              </a:rPr>
              <a:t>СТРАХ </a:t>
            </a:r>
          </a:p>
        </p:txBody>
      </p:sp>
      <p:sp>
        <p:nvSpPr>
          <p:cNvPr id="10" name="Овал 9"/>
          <p:cNvSpPr/>
          <p:nvPr/>
        </p:nvSpPr>
        <p:spPr>
          <a:xfrm>
            <a:off x="1619672" y="3284984"/>
            <a:ext cx="2808312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СТРАЖ</a:t>
            </a:r>
            <a:endParaRPr lang="ru-RU" sz="4000" dirty="0"/>
          </a:p>
        </p:txBody>
      </p:sp>
      <p:sp>
        <p:nvSpPr>
          <p:cNvPr id="14" name="Овал 13"/>
          <p:cNvSpPr/>
          <p:nvPr/>
        </p:nvSpPr>
        <p:spPr>
          <a:xfrm>
            <a:off x="5220072" y="3284984"/>
            <a:ext cx="288032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СТОРОЖ</a:t>
            </a:r>
            <a:endParaRPr lang="ru-RU" sz="4000" dirty="0"/>
          </a:p>
        </p:txBody>
      </p:sp>
      <p:sp>
        <p:nvSpPr>
          <p:cNvPr id="16" name="Выгнутая влево стрелка 15"/>
          <p:cNvSpPr/>
          <p:nvPr/>
        </p:nvSpPr>
        <p:spPr>
          <a:xfrm>
            <a:off x="2051720" y="1124744"/>
            <a:ext cx="1080120" cy="223224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Выгнутая вправо стрелка 16"/>
          <p:cNvSpPr/>
          <p:nvPr/>
        </p:nvSpPr>
        <p:spPr>
          <a:xfrm>
            <a:off x="6012160" y="1196752"/>
            <a:ext cx="936104" cy="2088232"/>
          </a:xfrm>
          <a:prstGeom prst="curvedLeftArrow">
            <a:avLst>
              <a:gd name="adj1" fmla="val 25000"/>
              <a:gd name="adj2" fmla="val 52141"/>
              <a:gd name="adj3" fmla="val 260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085184"/>
            <a:ext cx="1542107" cy="149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699792" y="332656"/>
            <a:ext cx="352839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4800" b="1" dirty="0" smtClean="0">
                <a:latin typeface="Monotype Corsiva" pitchFamily="66" charset="0"/>
              </a:rPr>
              <a:t>СТРАХ 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2411760" y="1628800"/>
            <a:ext cx="100811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35696" y="2636912"/>
            <a:ext cx="2016224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элементарная осторожность, предупреждающая о реальной опасности и оберегающая от неприятностей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5436096" y="1628800"/>
            <a:ext cx="100811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932040" y="2636912"/>
            <a:ext cx="1944216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ложный, иллюзорный. Он возникает из-за ошибочного восприятия окружающего мира. </a:t>
            </a:r>
            <a:endParaRPr lang="ru-RU" sz="20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542107" cy="149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У страха глаза велики сказка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</TotalTime>
  <Words>153</Words>
  <Application>Microsoft Office PowerPoint</Application>
  <PresentationFormat>Экран (4:3)</PresentationFormat>
  <Paragraphs>35</Paragraphs>
  <Slides>13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Час общения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Способы преодоления страха</vt:lpstr>
      <vt:lpstr>Слайд 11</vt:lpstr>
      <vt:lpstr>Слайд 12</vt:lpstr>
      <vt:lpstr>Слайд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30</cp:revision>
  <dcterms:created xsi:type="dcterms:W3CDTF">2012-10-28T15:22:51Z</dcterms:created>
  <dcterms:modified xsi:type="dcterms:W3CDTF">2012-10-30T18:15:56Z</dcterms:modified>
</cp:coreProperties>
</file>