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5" r:id="rId2"/>
    <p:sldId id="365" r:id="rId3"/>
    <p:sldId id="260" r:id="rId4"/>
    <p:sldId id="382" r:id="rId5"/>
    <p:sldId id="270" r:id="rId6"/>
    <p:sldId id="257" r:id="rId7"/>
    <p:sldId id="256" r:id="rId8"/>
    <p:sldId id="263" r:id="rId9"/>
    <p:sldId id="264" r:id="rId10"/>
    <p:sldId id="265" r:id="rId11"/>
    <p:sldId id="266" r:id="rId12"/>
    <p:sldId id="271" r:id="rId13"/>
    <p:sldId id="262" r:id="rId14"/>
    <p:sldId id="267" r:id="rId15"/>
    <p:sldId id="268" r:id="rId16"/>
    <p:sldId id="272" r:id="rId17"/>
    <p:sldId id="274" r:id="rId18"/>
    <p:sldId id="296" r:id="rId19"/>
    <p:sldId id="273" r:id="rId20"/>
    <p:sldId id="286" r:id="rId21"/>
    <p:sldId id="282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323" r:id="rId30"/>
    <p:sldId id="324" r:id="rId31"/>
    <p:sldId id="325" r:id="rId32"/>
    <p:sldId id="322" r:id="rId33"/>
    <p:sldId id="285" r:id="rId34"/>
    <p:sldId id="294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11" r:id="rId57"/>
    <p:sldId id="328" r:id="rId58"/>
    <p:sldId id="321" r:id="rId59"/>
    <p:sldId id="327" r:id="rId60"/>
    <p:sldId id="329" r:id="rId61"/>
    <p:sldId id="331" r:id="rId62"/>
    <p:sldId id="334" r:id="rId63"/>
    <p:sldId id="335" r:id="rId64"/>
    <p:sldId id="333" r:id="rId65"/>
    <p:sldId id="336" r:id="rId66"/>
    <p:sldId id="337" r:id="rId67"/>
    <p:sldId id="347" r:id="rId68"/>
    <p:sldId id="352" r:id="rId69"/>
    <p:sldId id="332" r:id="rId70"/>
    <p:sldId id="344" r:id="rId71"/>
    <p:sldId id="386" r:id="rId72"/>
    <p:sldId id="387" r:id="rId73"/>
    <p:sldId id="345" r:id="rId74"/>
    <p:sldId id="361" r:id="rId75"/>
    <p:sldId id="358" r:id="rId76"/>
    <p:sldId id="359" r:id="rId77"/>
    <p:sldId id="360" r:id="rId78"/>
    <p:sldId id="339" r:id="rId79"/>
    <p:sldId id="383" r:id="rId80"/>
    <p:sldId id="388" r:id="rId81"/>
    <p:sldId id="384" r:id="rId82"/>
    <p:sldId id="390" r:id="rId83"/>
    <p:sldId id="391" r:id="rId84"/>
    <p:sldId id="297" r:id="rId8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6951" autoAdjust="0"/>
    <p:restoredTop sz="94444" autoAdjust="0"/>
  </p:normalViewPr>
  <p:slideViewPr>
    <p:cSldViewPr>
      <p:cViewPr varScale="1">
        <p:scale>
          <a:sx n="86" d="100"/>
          <a:sy n="86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A51-2CBA-4320-88A9-B554F29B0861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6248-F06E-48DD-A321-217C16AA81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A51-2CBA-4320-88A9-B554F29B0861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6248-F06E-48DD-A321-217C16AA81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A51-2CBA-4320-88A9-B554F29B0861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6248-F06E-48DD-A321-217C16AA81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A51-2CBA-4320-88A9-B554F29B0861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6248-F06E-48DD-A321-217C16AA81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A51-2CBA-4320-88A9-B554F29B0861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6248-F06E-48DD-A321-217C16AA81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A51-2CBA-4320-88A9-B554F29B0861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6248-F06E-48DD-A321-217C16AA81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A51-2CBA-4320-88A9-B554F29B0861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6248-F06E-48DD-A321-217C16AA81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A51-2CBA-4320-88A9-B554F29B0861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6248-F06E-48DD-A321-217C16AA81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A51-2CBA-4320-88A9-B554F29B0861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6248-F06E-48DD-A321-217C16AA81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A51-2CBA-4320-88A9-B554F29B0861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6248-F06E-48DD-A321-217C16AA81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A51-2CBA-4320-88A9-B554F29B0861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6248-F06E-48DD-A321-217C16AA81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13A51-2CBA-4320-88A9-B554F29B0861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B6248-F06E-48DD-A321-217C16AA81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28728" y="6027003"/>
            <a:ext cx="6417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Родительское собрание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301038" cy="15748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C00000"/>
                </a:solidFill>
              </a:rPr>
              <a:t>3.Хотелось бы Вам, чтобы Ваш ребёнок был внимательным?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492375"/>
            <a:ext cx="8302625" cy="40925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  - Да                                  20чел.</a:t>
            </a:r>
          </a:p>
          <a:p>
            <a:pPr eaLnBrk="1" hangingPunct="1">
              <a:buFontTx/>
              <a:buNone/>
            </a:pPr>
            <a:r>
              <a:rPr lang="ru-RU" dirty="0" smtClean="0"/>
              <a:t>   - Трудно сказать                  -</a:t>
            </a:r>
          </a:p>
          <a:p>
            <a:pPr eaLnBrk="1" hangingPunct="1">
              <a:buFontTx/>
              <a:buNone/>
            </a:pPr>
            <a:r>
              <a:rPr lang="ru-RU" dirty="0" smtClean="0"/>
              <a:t>   - Нет                                   -</a:t>
            </a:r>
          </a:p>
          <a:p>
            <a:pPr eaLnBrk="1" hangingPunct="1">
              <a:buFontTx/>
              <a:buNone/>
            </a:pPr>
            <a:r>
              <a:rPr lang="ru-RU" dirty="0" smtClean="0"/>
              <a:t>   - Другое                           чел.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362950" cy="207486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C00000"/>
                </a:solidFill>
              </a:rPr>
              <a:t>4. Что Вы делаете для того, чтобы у Вашего ребёнка развивалось внимание?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565400"/>
            <a:ext cx="8218487" cy="3565525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r>
              <a:rPr lang="ru-RU" dirty="0" smtClean="0"/>
              <a:t>  -  Занимаемся-----  много читаем, задания в игровой форме, развивающие игры, загадки,</a:t>
            </a:r>
          </a:p>
          <a:p>
            <a:pPr eaLnBrk="1" hangingPunct="1">
              <a:buFontTx/>
              <a:buNone/>
            </a:pPr>
            <a:r>
              <a:rPr lang="ru-RU" dirty="0" smtClean="0"/>
              <a:t>  -  Затрудняюсь ответить    -----------чел.</a:t>
            </a:r>
          </a:p>
          <a:p>
            <a:pPr eaLnBrk="1" hangingPunct="1">
              <a:buFontTx/>
              <a:buNone/>
            </a:pPr>
            <a:r>
              <a:rPr lang="ru-RU" dirty="0" smtClean="0"/>
              <a:t>  -  Не знаем                           -----------чел.</a:t>
            </a:r>
          </a:p>
          <a:p>
            <a:pPr eaLnBrk="1" hangingPunct="1">
              <a:buFontTx/>
              <a:buNone/>
            </a:pPr>
            <a:r>
              <a:rPr lang="ru-RU" dirty="0" smtClean="0"/>
              <a:t>  -  Без ответа                         5 чел.</a:t>
            </a:r>
          </a:p>
          <a:p>
            <a:pPr algn="ctr" eaLnBrk="1" hangingPunct="1"/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5554683"/>
          </a:xfrm>
        </p:spPr>
        <p:txBody>
          <a:bodyPr/>
          <a:lstStyle/>
          <a:p>
            <a:r>
              <a:rPr lang="ru-RU" b="1" dirty="0" smtClean="0"/>
              <a:t>Итак</a:t>
            </a:r>
            <a:r>
              <a:rPr lang="ru-RU" dirty="0" smtClean="0"/>
              <a:t>: по результатам анализа анкет мы сделали вывод, что 1 человек из ответивших на вопросы анкеты не знают своих детей, готовя ребёнка в школу, не развивали у них произвольность или занимались с ребёнком от случая к случаю, поэтому, затронутая тема сегодня, очень актуальна, и к вам  обращаю первый вопрос: Сколько времени вы уделяете своему ребёнку?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Затронутая нами тема сегодня актуальна?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Столкнулась </a:t>
            </a:r>
            <a:r>
              <a:rPr lang="ru-RU" b="1" dirty="0" smtClean="0">
                <a:solidFill>
                  <a:srgbClr val="C00000"/>
                </a:solidFill>
              </a:rPr>
              <a:t>с проблемой</a:t>
            </a:r>
            <a:r>
              <a:rPr lang="ru-RU" b="1" u="sng" dirty="0" smtClean="0">
                <a:solidFill>
                  <a:srgbClr val="C00000"/>
                </a:solidFill>
              </a:rPr>
              <a:t> </a:t>
            </a:r>
            <a:r>
              <a:rPr lang="ru-RU" b="1" u="sng" dirty="0" smtClean="0">
                <a:solidFill>
                  <a:schemeClr val="accent2"/>
                </a:solidFill>
              </a:rPr>
              <a:t>« Как помочь ребенку стать внимательным»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Объект исследования</a:t>
            </a:r>
            <a:r>
              <a:rPr lang="ru-RU" dirty="0" smtClean="0"/>
              <a:t>: ученический коллектив.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Предмет исследования</a:t>
            </a:r>
            <a:r>
              <a:rPr lang="ru-RU" dirty="0" smtClean="0"/>
              <a:t>: “Как помочь детям стать внимательнее”.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Цель</a:t>
            </a:r>
            <a:r>
              <a:rPr lang="ru-RU" b="1" dirty="0" smtClean="0"/>
              <a:t>:</a:t>
            </a:r>
            <a:r>
              <a:rPr lang="ru-RU" dirty="0" smtClean="0"/>
              <a:t>  как формировать привычку быть внимательным.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Гипотеза</a:t>
            </a:r>
            <a:r>
              <a:rPr lang="ru-RU" b="1" dirty="0" smtClean="0"/>
              <a:t>:</a:t>
            </a:r>
            <a:r>
              <a:rPr lang="ru-RU" dirty="0" smtClean="0"/>
              <a:t> доказать, что ребёнок будет более  внимательным ,если: выяснить причины неадекватного</a:t>
            </a:r>
            <a:br>
              <a:rPr lang="ru-RU" dirty="0" smtClean="0"/>
            </a:br>
            <a:r>
              <a:rPr lang="ru-RU" dirty="0" smtClean="0"/>
              <a:t>поведения; проводить системные занятия по её корректировке и формированию привычки.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000768"/>
            <a:ext cx="8501122" cy="268271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85720" y="0"/>
            <a:ext cx="885828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/>
              <a:t>Рассмотреть важность и значимость проблемы развития детского внимания.</a:t>
            </a:r>
          </a:p>
          <a:p>
            <a:r>
              <a:rPr lang="ru-RU" sz="2400" dirty="0" smtClean="0"/>
              <a:t>Познакомиться  с методами и приёмами развития внимания первоклассников.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этого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1.Провести опрос по теме родительского собрания: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“Выбор пути”.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2.Изучить соответствующую научную литературу.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3.Познакомиться с понятием “внимание” и его основными свойствами.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4.Подобрать методики и провести исследования, диагностики.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зучить в ходе собрания упражнения и игры по развитию внимания.</a:t>
            </a:r>
            <a:r>
              <a:rPr lang="ru-RU" sz="2400" dirty="0" smtClean="0"/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</a:rPr>
              <a:t>Участники</a:t>
            </a:r>
            <a:r>
              <a:rPr lang="ru-RU" sz="2400" dirty="0" smtClean="0"/>
              <a:t>: Ученики, классный руководитель, родители учащихся 1 “а”класса.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</a:rPr>
              <a:t>Форма проведения</a:t>
            </a:r>
            <a:r>
              <a:rPr lang="ru-RU" sz="2400" dirty="0" smtClean="0"/>
              <a:t>: “Творческая лаборатория родителей за круглым столом”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Прошу Вас продолжить фразу</a:t>
            </a:r>
            <a:br>
              <a:rPr lang="ru-RU" sz="2200" dirty="0" smtClean="0"/>
            </a:br>
            <a:r>
              <a:rPr lang="ru-RU" sz="2200" dirty="0" smtClean="0"/>
              <a:t> 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B050"/>
                </a:solidFill>
              </a:rPr>
              <a:t>Внимательный ребёнок </a:t>
            </a:r>
            <a:r>
              <a:rPr lang="ru-RU" dirty="0" smtClean="0"/>
              <a:t>– это…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500174"/>
            <a:ext cx="642942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68313" y="620713"/>
            <a:ext cx="7989887" cy="2884487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5400" smtClean="0">
                <a:solidFill>
                  <a:srgbClr val="FF3399"/>
                </a:solidFill>
              </a:rPr>
              <a:t>Внимание</a:t>
            </a:r>
            <a:r>
              <a:rPr lang="ru-RU" sz="5400" smtClean="0"/>
              <a:t> – это способность человека сосредоточиться на определённом объекте и явлениях.</a:t>
            </a:r>
          </a:p>
        </p:txBody>
      </p:sp>
      <p:sp>
        <p:nvSpPr>
          <p:cNvPr id="22531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279650"/>
          </a:xfrm>
        </p:spPr>
        <p:txBody>
          <a:bodyPr/>
          <a:lstStyle/>
          <a:p>
            <a:pPr algn="l" eaLnBrk="1" hangingPunct="1"/>
            <a:endParaRPr lang="ru-RU" smtClean="0">
              <a:effectLst/>
            </a:endParaRPr>
          </a:p>
          <a:p>
            <a:pPr algn="l" eaLnBrk="1" hangingPunct="1"/>
            <a:r>
              <a:rPr lang="ru-RU" smtClean="0">
                <a:effectLst/>
              </a:rPr>
              <a:t>Основные свойства:  концентрация, объём, устойчивость, распределение, и переключение.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Внимание может быть:</a:t>
            </a:r>
          </a:p>
        </p:txBody>
      </p:sp>
      <p:sp>
        <p:nvSpPr>
          <p:cNvPr id="7782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3514C2"/>
                </a:solidFill>
              </a:rPr>
              <a:t>Непроизвольным</a:t>
            </a:r>
            <a:r>
              <a:rPr lang="ru-RU" dirty="0" smtClean="0"/>
              <a:t> (не имеющим цели и  не прилагает никаких усилии).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CA7920"/>
                </a:solidFill>
              </a:rPr>
              <a:t>Произвольным( </a:t>
            </a:r>
            <a:r>
              <a:rPr lang="ru-RU" dirty="0" smtClean="0"/>
              <a:t>имеющим цели и для поддержки внимания следует прилагать усилие).</a:t>
            </a:r>
          </a:p>
          <a:p>
            <a:pPr eaLnBrk="1" hangingPunct="1">
              <a:defRPr/>
            </a:pPr>
            <a:r>
              <a:rPr lang="ru-RU" dirty="0" err="1" smtClean="0">
                <a:solidFill>
                  <a:srgbClr val="CF1F45"/>
                </a:solidFill>
              </a:rPr>
              <a:t>Послепроизвольным</a:t>
            </a:r>
            <a:r>
              <a:rPr lang="ru-RU" dirty="0" smtClean="0">
                <a:solidFill>
                  <a:srgbClr val="CF1F45"/>
                </a:solidFill>
              </a:rPr>
              <a:t> </a:t>
            </a:r>
            <a:r>
              <a:rPr lang="ru-RU" dirty="0" smtClean="0"/>
              <a:t>( наличие цели, и удержание её  без всяких волевых усилий).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Прошу вас обсудить в группах такие вопросы: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600200"/>
            <a:ext cx="4043362" cy="4525963"/>
          </a:xfrm>
        </p:spPr>
        <p:txBody>
          <a:bodyPr/>
          <a:lstStyle/>
          <a:p>
            <a:r>
              <a:rPr lang="ru-RU" dirty="0" smtClean="0"/>
              <a:t>концентрировать внимание – это…..</a:t>
            </a:r>
          </a:p>
          <a:p>
            <a:r>
              <a:rPr lang="ru-RU" dirty="0" smtClean="0"/>
              <a:t>переключать внимание - это …</a:t>
            </a:r>
          </a:p>
          <a:p>
            <a:r>
              <a:rPr lang="ru-RU" dirty="0" smtClean="0"/>
              <a:t>распределять внимание – это…</a:t>
            </a:r>
          </a:p>
          <a:p>
            <a:r>
              <a:rPr lang="ru-RU" dirty="0" smtClean="0"/>
              <a:t>устойчивость внимания – это…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14488"/>
            <a:ext cx="4429124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571480"/>
            <a:ext cx="5410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85720" y="285728"/>
            <a:ext cx="81439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Добрый вечер, уважаемые родители! </a:t>
            </a:r>
            <a:r>
              <a:rPr lang="ru-RU" dirty="0" smtClean="0"/>
              <a:t>Сегодня мы собрались вместе, чтобы обсудить проблемы, связанные с успешностью учебной деятельности наших детей. Во многом результаты учения напрямую связаны с познавательными процессами, которые формируют у школьников способность к интеллектуальной деятельности. И сегодня мы постараемся решить проблему, связанную с одним из этих процессов. Предлагаем вашему вниманию отгадать кроссворд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229600" cy="457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Свойства внимания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 smtClean="0">
              <a:effectLst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04800" y="3505200"/>
            <a:ext cx="4191000" cy="28194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029200" y="685800"/>
            <a:ext cx="3505200" cy="2362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5" name="Прямоугольник 6"/>
          <p:cNvSpPr>
            <a:spLocks noChangeArrowheads="1"/>
          </p:cNvSpPr>
          <p:nvPr/>
        </p:nvSpPr>
        <p:spPr bwMode="auto">
          <a:xfrm rot="10800000" flipV="1">
            <a:off x="990600" y="1368425"/>
            <a:ext cx="2590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КОНЦЕНТРАЦИЯ</a:t>
            </a:r>
          </a:p>
          <a:p>
            <a:pPr algn="ctr"/>
            <a:r>
              <a:rPr lang="ru-RU" b="1"/>
              <a:t>(ученик может</a:t>
            </a:r>
          </a:p>
          <a:p>
            <a:pPr algn="ctr"/>
            <a:r>
              <a:rPr lang="ru-RU" b="1"/>
              <a:t>сосредоточить своё внимание) </a:t>
            </a:r>
            <a:endParaRPr lang="ru-RU"/>
          </a:p>
        </p:txBody>
      </p:sp>
      <p:sp>
        <p:nvSpPr>
          <p:cNvPr id="10246" name="Прямоугольник 7"/>
          <p:cNvSpPr>
            <a:spLocks noChangeArrowheads="1"/>
          </p:cNvSpPr>
          <p:nvPr/>
        </p:nvSpPr>
        <p:spPr bwMode="auto">
          <a:xfrm rot="10800000" flipV="1">
            <a:off x="5791200" y="1074738"/>
            <a:ext cx="25908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/>
              <a:t>УСТОЙЧИВОСТЬ</a:t>
            </a:r>
          </a:p>
          <a:p>
            <a:pPr algn="just"/>
            <a:r>
              <a:rPr lang="ru-RU" b="1"/>
              <a:t>(ученик может</a:t>
            </a:r>
          </a:p>
          <a:p>
            <a:r>
              <a:rPr lang="ru-RU" b="1"/>
              <a:t>удерживать  внимание  на изучаемом объекте)</a:t>
            </a: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57200" y="762000"/>
            <a:ext cx="3810000" cy="25146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876800" y="3505200"/>
            <a:ext cx="3962400" cy="28194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9" name="Прямоугольник 11"/>
          <p:cNvSpPr>
            <a:spLocks noChangeArrowheads="1"/>
          </p:cNvSpPr>
          <p:nvPr/>
        </p:nvSpPr>
        <p:spPr bwMode="auto">
          <a:xfrm>
            <a:off x="1295400" y="3962400"/>
            <a:ext cx="2667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ea typeface="Verdana" pitchFamily="34" charset="0"/>
                <a:cs typeface="Verdana" pitchFamily="34" charset="0"/>
              </a:rPr>
              <a:t>РАСПРЕДЕЛЕНИЕ или ОБЪЁМ</a:t>
            </a:r>
          </a:p>
          <a:p>
            <a:pPr algn="just"/>
            <a:r>
              <a:rPr lang="ru-RU" b="1">
                <a:ea typeface="Verdana" pitchFamily="34" charset="0"/>
                <a:cs typeface="Verdana" pitchFamily="34" charset="0"/>
              </a:rPr>
              <a:t>(ученик охватывает вниманием одновременно несколько объектов) </a:t>
            </a:r>
          </a:p>
        </p:txBody>
      </p:sp>
      <p:sp>
        <p:nvSpPr>
          <p:cNvPr id="10250" name="Прямоугольник 13"/>
          <p:cNvSpPr>
            <a:spLocks noChangeArrowheads="1"/>
          </p:cNvSpPr>
          <p:nvPr/>
        </p:nvSpPr>
        <p:spPr bwMode="auto">
          <a:xfrm>
            <a:off x="5181600" y="4267200"/>
            <a:ext cx="3200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ПЕРЕКЛЮЧАЕМОСТЬ  (ученик перемещает внимание  с одного объекта на другой)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285728"/>
            <a:ext cx="5686436" cy="657227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Таким образом</a:t>
            </a:r>
            <a:r>
              <a:rPr lang="ru-RU" dirty="0" smtClean="0"/>
              <a:t>, важно, чтобы ученик мог </a:t>
            </a:r>
            <a:r>
              <a:rPr lang="ru-RU" dirty="0" smtClean="0">
                <a:solidFill>
                  <a:srgbClr val="00B050"/>
                </a:solidFill>
              </a:rPr>
              <a:t>сосредоточить</a:t>
            </a:r>
            <a:r>
              <a:rPr lang="ru-RU" dirty="0" smtClean="0"/>
              <a:t> своё внимание и удерживать его на изучаемом </a:t>
            </a:r>
            <a:r>
              <a:rPr lang="ru-RU" dirty="0" smtClean="0">
                <a:solidFill>
                  <a:srgbClr val="00B050"/>
                </a:solidFill>
              </a:rPr>
              <a:t>объекте</a:t>
            </a:r>
            <a:r>
              <a:rPr lang="ru-RU" dirty="0" smtClean="0"/>
              <a:t>. При необходимости быстро </a:t>
            </a:r>
            <a:r>
              <a:rPr lang="ru-RU" dirty="0" smtClean="0">
                <a:solidFill>
                  <a:srgbClr val="00B050"/>
                </a:solidFill>
              </a:rPr>
              <a:t>переключать</a:t>
            </a:r>
            <a:r>
              <a:rPr lang="ru-RU" dirty="0" smtClean="0"/>
              <a:t> своё внимание с одного объекта на другой. Важно и умение </a:t>
            </a:r>
            <a:r>
              <a:rPr lang="ru-RU" dirty="0" smtClean="0">
                <a:solidFill>
                  <a:srgbClr val="00B050"/>
                </a:solidFill>
              </a:rPr>
              <a:t>распределять</a:t>
            </a:r>
            <a:r>
              <a:rPr lang="ru-RU" dirty="0" smtClean="0"/>
              <a:t> внимание на разные виды деятельности, один из которых должен быть автоматизированным. Этими автоматизированными видами деятельности должны быть навыки учебной деятельности.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85728"/>
            <a:ext cx="342899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b="1" smtClean="0"/>
              <a:t>1. Часто наблюдаются беспокойные движения в кистях и стопах. Сидя на стуле, ребенок корчится, извивается.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b="1" smtClean="0"/>
              <a:t>2. Не может спокойно сидеть на месте, когда это требуется.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b="1" smtClean="0"/>
              <a:t>3. Легко отвлекается на посторонние стимулы. 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Проявления дефицита внимания</a:t>
            </a:r>
            <a:br>
              <a:rPr lang="ru-RU" sz="24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Анкета: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b="1" smtClean="0"/>
              <a:t>4. С трудом дожидается своей очереди во время игр и в различных ситуациях в коллективе (занятия в школе, экскурсии и т. д.). </a:t>
            </a:r>
          </a:p>
          <a:p>
            <a:pPr eaLnBrk="1" hangingPunct="1">
              <a:buFont typeface="Wingdings 3" pitchFamily="18" charset="2"/>
              <a:buNone/>
            </a:pPr>
            <a:endParaRPr lang="ru-RU" b="1" smtClean="0"/>
          </a:p>
          <a:p>
            <a:pPr eaLnBrk="1" hangingPunct="1">
              <a:buFont typeface="Wingdings 3" pitchFamily="18" charset="2"/>
              <a:buNone/>
            </a:pPr>
            <a:r>
              <a:rPr lang="ru-RU" b="1" smtClean="0"/>
              <a:t>5. На вопросы часто отвечает, не задумываясь, не выслушав их до конца. 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b="1" smtClean="0"/>
              <a:t>6. При выполнении предложенных заданий испытывает сложности (не связанные с негативным поведением или недостаточностью понимания). </a:t>
            </a:r>
          </a:p>
          <a:p>
            <a:pPr eaLnBrk="1" hangingPunct="1">
              <a:buFont typeface="Wingdings 3" pitchFamily="18" charset="2"/>
              <a:buNone/>
            </a:pPr>
            <a:endParaRPr lang="ru-RU" b="1" smtClean="0"/>
          </a:p>
          <a:p>
            <a:pPr eaLnBrk="1" hangingPunct="1">
              <a:buFont typeface="Wingdings 3" pitchFamily="18" charset="2"/>
              <a:buNone/>
            </a:pPr>
            <a:r>
              <a:rPr lang="ru-RU" b="1" smtClean="0"/>
              <a:t>7. С трудом сохраняет внимание при выполнении заданий или во время игр</a:t>
            </a:r>
            <a:r>
              <a:rPr lang="ru-RU" smtClean="0"/>
              <a:t>. 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b="1" smtClean="0"/>
              <a:t>8. Часто переходит от одного незавершенного действия к другому.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b="1" smtClean="0"/>
              <a:t>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b="1" smtClean="0"/>
              <a:t>9. Не может играть тихо, спокойно. </a:t>
            </a:r>
          </a:p>
          <a:p>
            <a:pPr eaLnBrk="1" hangingPunct="1">
              <a:buFont typeface="Wingdings 3" pitchFamily="18" charset="2"/>
              <a:buNone/>
            </a:pPr>
            <a:endParaRPr lang="ru-RU" b="1" smtClean="0"/>
          </a:p>
          <a:p>
            <a:pPr eaLnBrk="1" hangingPunct="1">
              <a:buFont typeface="Wingdings 3" pitchFamily="18" charset="2"/>
              <a:buNone/>
            </a:pPr>
            <a:r>
              <a:rPr lang="ru-RU" b="1" smtClean="0"/>
              <a:t>10. Болтливый. 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b="1" smtClean="0"/>
              <a:t>11. Мешает другим, пристает к окружающим (например, вмешивается в игры других детей). </a:t>
            </a:r>
          </a:p>
          <a:p>
            <a:pPr eaLnBrk="1" hangingPunct="1">
              <a:buFont typeface="Wingdings 3" pitchFamily="18" charset="2"/>
              <a:buNone/>
            </a:pPr>
            <a:endParaRPr lang="ru-RU" b="1" smtClean="0"/>
          </a:p>
          <a:p>
            <a:pPr eaLnBrk="1" hangingPunct="1">
              <a:buFont typeface="Wingdings 3" pitchFamily="18" charset="2"/>
              <a:buNone/>
            </a:pPr>
            <a:r>
              <a:rPr lang="ru-RU" b="1" smtClean="0"/>
              <a:t>12. Часто складывается впечатление, что ребенок не слушает обращенную к нему речь. 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ru-RU" b="1" smtClean="0"/>
              <a:t>13. Теряет вещи, необходимые в школе и дома (например, игрушки, карандаши, книги и одежду).</a:t>
            </a:r>
          </a:p>
          <a:p>
            <a:pPr eaLnBrk="1" hangingPunct="1">
              <a:buFont typeface="Wingdings 3" pitchFamily="18" charset="2"/>
              <a:buNone/>
            </a:pPr>
            <a:endParaRPr lang="ru-RU" b="1" smtClean="0"/>
          </a:p>
          <a:p>
            <a:pPr eaLnBrk="1" hangingPunct="1">
              <a:buFont typeface="Wingdings 3" pitchFamily="18" charset="2"/>
              <a:buNone/>
            </a:pPr>
            <a:r>
              <a:rPr lang="ru-RU" b="1" smtClean="0"/>
              <a:t>14. Часто совершает опасные действия, не задумываясь о последствиях (например, выбегает на улицу, не оглядываясь по сторонам). При этом не ищет приключений или острых ощущений. 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 черезмерная двигательная активность (симптомы 1, 2, 9, 10), </a:t>
            </a:r>
          </a:p>
          <a:p>
            <a:pPr eaLnBrk="1" hangingPunct="1"/>
            <a:r>
              <a:rPr lang="ru-RU" b="1" smtClean="0"/>
              <a:t>отвлекаемость - невнимательность (симптомы 3, 6, 7, 8, 12, 13) </a:t>
            </a:r>
          </a:p>
          <a:p>
            <a:pPr eaLnBrk="1" hangingPunct="1"/>
            <a:r>
              <a:rPr lang="ru-RU" b="1" smtClean="0"/>
              <a:t> импульсивности (симптомы 4, 5, 11, 14)</a:t>
            </a:r>
          </a:p>
          <a:p>
            <a:pPr eaLnBrk="1" hangingPunct="1">
              <a:buFont typeface="Wingdings 3" pitchFamily="18" charset="2"/>
              <a:buNone/>
            </a:pPr>
            <a:endParaRPr lang="ru-RU" b="1" smtClean="0"/>
          </a:p>
          <a:p>
            <a:pPr eaLnBrk="1" hangingPunct="1">
              <a:buFont typeface="Wingdings 3" pitchFamily="18" charset="2"/>
              <a:buNone/>
            </a:pPr>
            <a:r>
              <a:rPr lang="ru-RU" b="1" smtClean="0"/>
              <a:t>Наличие 8 и более симптомов – признаки синдрома дефицита внимания.</a:t>
            </a:r>
            <a:endParaRPr lang="ru-RU" smtClean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Результаты анкеты: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52400"/>
          </a:xfrm>
        </p:spPr>
        <p:txBody>
          <a:bodyPr>
            <a:normAutofit fontScale="90000"/>
          </a:bodyPr>
          <a:lstStyle/>
          <a:p>
            <a:endParaRPr lang="ru-RU" sz="400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              </a:t>
            </a:r>
            <a:r>
              <a:rPr lang="ru-RU" sz="4400" b="1" dirty="0">
                <a:solidFill>
                  <a:srgbClr val="3333FF"/>
                </a:solidFill>
                <a:latin typeface="Monotype Corsiva" pitchFamily="66" charset="0"/>
              </a:rPr>
              <a:t>Симптомы невнимательности:</a:t>
            </a:r>
          </a:p>
          <a:p>
            <a:r>
              <a:rPr lang="ru-RU" b="1" dirty="0"/>
              <a:t>недостаточно внимателен к деталям;</a:t>
            </a:r>
          </a:p>
          <a:p>
            <a:r>
              <a:rPr lang="ru-RU" b="1" dirty="0"/>
              <a:t>с трудом удерживает внимание;</a:t>
            </a:r>
          </a:p>
          <a:p>
            <a:r>
              <a:rPr lang="ru-RU" b="1" dirty="0"/>
              <a:t>как бы не слушает говорящего;</a:t>
            </a:r>
          </a:p>
          <a:p>
            <a:r>
              <a:rPr lang="ru-RU" b="1" dirty="0"/>
              <a:t>не может довести дело до конца;</a:t>
            </a:r>
          </a:p>
          <a:p>
            <a:r>
              <a:rPr lang="ru-RU" b="1" dirty="0"/>
              <a:t>с трудом организует свою деятельность;</a:t>
            </a:r>
          </a:p>
          <a:p>
            <a:r>
              <a:rPr lang="ru-RU" b="1" dirty="0"/>
              <a:t>избегает выполнения задания;</a:t>
            </a:r>
          </a:p>
          <a:p>
            <a:r>
              <a:rPr lang="ru-RU" b="1" dirty="0"/>
              <a:t>теряет предметы;</a:t>
            </a:r>
          </a:p>
          <a:p>
            <a:r>
              <a:rPr lang="ru-RU" b="1" dirty="0"/>
              <a:t>отвлекается на внешние раздражители;</a:t>
            </a:r>
          </a:p>
          <a:p>
            <a:r>
              <a:rPr lang="ru-RU" b="1" dirty="0"/>
              <a:t>всё забывает.</a:t>
            </a:r>
          </a:p>
          <a:p>
            <a:pPr>
              <a:buFontTx/>
              <a:buNone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1026" name="Group 2"/>
          <p:cNvGrpSpPr>
            <a:grpSpLocks noChangeAspect="1"/>
          </p:cNvGrpSpPr>
          <p:nvPr/>
        </p:nvGrpSpPr>
        <p:grpSpPr bwMode="auto">
          <a:xfrm>
            <a:off x="285720" y="1"/>
            <a:ext cx="8858280" cy="6143643"/>
            <a:chOff x="172" y="5896"/>
            <a:chExt cx="9514" cy="4068"/>
          </a:xfrm>
        </p:grpSpPr>
        <p:sp>
          <p:nvSpPr>
            <p:cNvPr id="1027" name="AutoShape 3"/>
            <p:cNvSpPr>
              <a:spLocks noChangeAspect="1" noChangeArrowheads="1"/>
            </p:cNvSpPr>
            <p:nvPr/>
          </p:nvSpPr>
          <p:spPr bwMode="auto">
            <a:xfrm>
              <a:off x="172" y="5896"/>
              <a:ext cx="9514" cy="406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4158" y="5896"/>
              <a:ext cx="512" cy="508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4672" y="5896"/>
              <a:ext cx="513" cy="5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5186" y="5896"/>
              <a:ext cx="513" cy="5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5700" y="5896"/>
              <a:ext cx="513" cy="5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4158" y="6404"/>
              <a:ext cx="512" cy="509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4672" y="6404"/>
              <a:ext cx="513" cy="5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5186" y="6404"/>
              <a:ext cx="513" cy="5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5700" y="6404"/>
              <a:ext cx="513" cy="5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3643" y="6404"/>
              <a:ext cx="513" cy="5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3129" y="6404"/>
              <a:ext cx="514" cy="5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2615" y="6404"/>
              <a:ext cx="513" cy="5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2100" y="6404"/>
              <a:ext cx="513" cy="5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4157" y="6914"/>
              <a:ext cx="512" cy="509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4672" y="6914"/>
              <a:ext cx="513" cy="5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5186" y="6912"/>
              <a:ext cx="513" cy="5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5700" y="6912"/>
              <a:ext cx="513" cy="5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6215" y="6912"/>
              <a:ext cx="513" cy="5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>
              <a:off x="6729" y="6912"/>
              <a:ext cx="514" cy="5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7243" y="6912"/>
              <a:ext cx="514" cy="5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4672" y="7420"/>
              <a:ext cx="511" cy="5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4158" y="7421"/>
              <a:ext cx="514" cy="509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>
              <a:off x="4157" y="7929"/>
              <a:ext cx="512" cy="509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>
              <a:off x="4672" y="7929"/>
              <a:ext cx="512" cy="5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5186" y="7929"/>
              <a:ext cx="513" cy="5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5179" y="7420"/>
              <a:ext cx="514" cy="5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5694" y="7420"/>
              <a:ext cx="513" cy="5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4" name="Rectangle 30"/>
            <p:cNvSpPr>
              <a:spLocks noChangeArrowheads="1"/>
            </p:cNvSpPr>
            <p:nvPr/>
          </p:nvSpPr>
          <p:spPr bwMode="auto">
            <a:xfrm>
              <a:off x="6208" y="7420"/>
              <a:ext cx="514" cy="5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>
              <a:off x="5694" y="7928"/>
              <a:ext cx="513" cy="5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6" name="Rectangle 32"/>
            <p:cNvSpPr>
              <a:spLocks noChangeArrowheads="1"/>
            </p:cNvSpPr>
            <p:nvPr/>
          </p:nvSpPr>
          <p:spPr bwMode="auto">
            <a:xfrm>
              <a:off x="6208" y="7928"/>
              <a:ext cx="513" cy="5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6722" y="7928"/>
              <a:ext cx="512" cy="5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8" name="Rectangle 34"/>
            <p:cNvSpPr>
              <a:spLocks noChangeArrowheads="1"/>
            </p:cNvSpPr>
            <p:nvPr/>
          </p:nvSpPr>
          <p:spPr bwMode="auto">
            <a:xfrm>
              <a:off x="7237" y="7928"/>
              <a:ext cx="512" cy="5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>
              <a:off x="7751" y="7928"/>
              <a:ext cx="513" cy="5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>
              <a:off x="8265" y="7928"/>
              <a:ext cx="513" cy="5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1" name="Rectangle 37"/>
            <p:cNvSpPr>
              <a:spLocks noChangeArrowheads="1"/>
            </p:cNvSpPr>
            <p:nvPr/>
          </p:nvSpPr>
          <p:spPr bwMode="auto">
            <a:xfrm>
              <a:off x="8780" y="7928"/>
              <a:ext cx="513" cy="5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2" name="Rectangle 38"/>
            <p:cNvSpPr>
              <a:spLocks noChangeArrowheads="1"/>
            </p:cNvSpPr>
            <p:nvPr/>
          </p:nvSpPr>
          <p:spPr bwMode="auto">
            <a:xfrm>
              <a:off x="4151" y="8436"/>
              <a:ext cx="513" cy="509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>
              <a:off x="4666" y="8436"/>
              <a:ext cx="511" cy="5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4" name="Rectangle 40"/>
            <p:cNvSpPr>
              <a:spLocks noChangeArrowheads="1"/>
            </p:cNvSpPr>
            <p:nvPr/>
          </p:nvSpPr>
          <p:spPr bwMode="auto">
            <a:xfrm>
              <a:off x="5186" y="8437"/>
              <a:ext cx="513" cy="5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5" name="Rectangle 41"/>
            <p:cNvSpPr>
              <a:spLocks noChangeArrowheads="1"/>
            </p:cNvSpPr>
            <p:nvPr/>
          </p:nvSpPr>
          <p:spPr bwMode="auto">
            <a:xfrm>
              <a:off x="5694" y="8436"/>
              <a:ext cx="513" cy="5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6209" y="8437"/>
              <a:ext cx="513" cy="5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7" name="Rectangle 43"/>
            <p:cNvSpPr>
              <a:spLocks noChangeArrowheads="1"/>
            </p:cNvSpPr>
            <p:nvPr/>
          </p:nvSpPr>
          <p:spPr bwMode="auto">
            <a:xfrm>
              <a:off x="3643" y="8437"/>
              <a:ext cx="511" cy="5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3123" y="8437"/>
              <a:ext cx="513" cy="5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9" name="Rectangle 45"/>
            <p:cNvSpPr>
              <a:spLocks noChangeArrowheads="1"/>
            </p:cNvSpPr>
            <p:nvPr/>
          </p:nvSpPr>
          <p:spPr bwMode="auto">
            <a:xfrm>
              <a:off x="2609" y="8437"/>
              <a:ext cx="512" cy="5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0" name="Rectangle 46"/>
            <p:cNvSpPr>
              <a:spLocks noChangeArrowheads="1"/>
            </p:cNvSpPr>
            <p:nvPr/>
          </p:nvSpPr>
          <p:spPr bwMode="auto">
            <a:xfrm>
              <a:off x="4157" y="8945"/>
              <a:ext cx="513" cy="508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1" name="Rectangle 47"/>
            <p:cNvSpPr>
              <a:spLocks noChangeArrowheads="1"/>
            </p:cNvSpPr>
            <p:nvPr/>
          </p:nvSpPr>
          <p:spPr bwMode="auto">
            <a:xfrm>
              <a:off x="4672" y="8945"/>
              <a:ext cx="512" cy="5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2" name="Rectangle 48"/>
            <p:cNvSpPr>
              <a:spLocks noChangeArrowheads="1"/>
            </p:cNvSpPr>
            <p:nvPr/>
          </p:nvSpPr>
          <p:spPr bwMode="auto">
            <a:xfrm>
              <a:off x="4157" y="9453"/>
              <a:ext cx="513" cy="509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3" name="Rectangle 49"/>
            <p:cNvSpPr>
              <a:spLocks noChangeArrowheads="1"/>
            </p:cNvSpPr>
            <p:nvPr/>
          </p:nvSpPr>
          <p:spPr bwMode="auto">
            <a:xfrm>
              <a:off x="3643" y="8945"/>
              <a:ext cx="513" cy="5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4" name="Rectangle 50"/>
            <p:cNvSpPr>
              <a:spLocks noChangeArrowheads="1"/>
            </p:cNvSpPr>
            <p:nvPr/>
          </p:nvSpPr>
          <p:spPr bwMode="auto">
            <a:xfrm>
              <a:off x="3643" y="9453"/>
              <a:ext cx="513" cy="5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5" name="Rectangle 51"/>
            <p:cNvSpPr>
              <a:spLocks noChangeArrowheads="1"/>
            </p:cNvSpPr>
            <p:nvPr/>
          </p:nvSpPr>
          <p:spPr bwMode="auto">
            <a:xfrm>
              <a:off x="3129" y="9453"/>
              <a:ext cx="512" cy="5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6" name="Rectangle 52"/>
            <p:cNvSpPr>
              <a:spLocks noChangeArrowheads="1"/>
            </p:cNvSpPr>
            <p:nvPr/>
          </p:nvSpPr>
          <p:spPr bwMode="auto">
            <a:xfrm>
              <a:off x="2614" y="9454"/>
              <a:ext cx="513" cy="5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7" name="Rectangle 53"/>
            <p:cNvSpPr>
              <a:spLocks noChangeArrowheads="1"/>
            </p:cNvSpPr>
            <p:nvPr/>
          </p:nvSpPr>
          <p:spPr bwMode="auto">
            <a:xfrm>
              <a:off x="1586" y="9455"/>
              <a:ext cx="513" cy="5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8" name="Rectangle 54"/>
            <p:cNvSpPr>
              <a:spLocks noChangeArrowheads="1"/>
            </p:cNvSpPr>
            <p:nvPr/>
          </p:nvSpPr>
          <p:spPr bwMode="auto">
            <a:xfrm>
              <a:off x="2100" y="9454"/>
              <a:ext cx="514" cy="5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9" name="Rectangle 55"/>
            <p:cNvSpPr>
              <a:spLocks noChangeArrowheads="1"/>
            </p:cNvSpPr>
            <p:nvPr/>
          </p:nvSpPr>
          <p:spPr bwMode="auto">
            <a:xfrm>
              <a:off x="5700" y="9455"/>
              <a:ext cx="513" cy="5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0" name="Rectangle 56"/>
            <p:cNvSpPr>
              <a:spLocks noChangeArrowheads="1"/>
            </p:cNvSpPr>
            <p:nvPr/>
          </p:nvSpPr>
          <p:spPr bwMode="auto">
            <a:xfrm>
              <a:off x="5186" y="9455"/>
              <a:ext cx="511" cy="5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1" name="Rectangle 57"/>
            <p:cNvSpPr>
              <a:spLocks noChangeArrowheads="1"/>
            </p:cNvSpPr>
            <p:nvPr/>
          </p:nvSpPr>
          <p:spPr bwMode="auto">
            <a:xfrm>
              <a:off x="4666" y="9448"/>
              <a:ext cx="512" cy="5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2" name="WordArt 58"/>
            <p:cNvSpPr>
              <a:spLocks noChangeArrowheads="1" noChangeShapeType="1" noTextEdit="1"/>
            </p:cNvSpPr>
            <p:nvPr/>
          </p:nvSpPr>
          <p:spPr bwMode="auto">
            <a:xfrm>
              <a:off x="4286" y="5896"/>
              <a:ext cx="192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smtClean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1</a:t>
              </a:r>
              <a:endParaRPr lang="ru-RU" sz="3600" kern="10" spc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endParaRPr>
            </a:p>
          </p:txBody>
        </p:sp>
        <p:sp>
          <p:nvSpPr>
            <p:cNvPr id="1083" name="WordArt 59"/>
            <p:cNvSpPr>
              <a:spLocks noChangeArrowheads="1" noChangeShapeType="1" noTextEdit="1"/>
            </p:cNvSpPr>
            <p:nvPr/>
          </p:nvSpPr>
          <p:spPr bwMode="auto">
            <a:xfrm>
              <a:off x="2101" y="6404"/>
              <a:ext cx="25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smtClean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2</a:t>
              </a:r>
              <a:endParaRPr lang="ru-RU" sz="3600" kern="10" spc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endParaRPr>
            </a:p>
          </p:txBody>
        </p:sp>
        <p:sp>
          <p:nvSpPr>
            <p:cNvPr id="1084" name="WordArt 60"/>
            <p:cNvSpPr>
              <a:spLocks noChangeArrowheads="1" noChangeShapeType="1" noTextEdit="1"/>
            </p:cNvSpPr>
            <p:nvPr/>
          </p:nvSpPr>
          <p:spPr bwMode="auto">
            <a:xfrm>
              <a:off x="4158" y="6913"/>
              <a:ext cx="25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smtClean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3</a:t>
              </a:r>
              <a:endParaRPr lang="ru-RU" sz="3600" kern="10" spc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endParaRPr>
            </a:p>
          </p:txBody>
        </p:sp>
        <p:sp>
          <p:nvSpPr>
            <p:cNvPr id="1085" name="WordArt 61"/>
            <p:cNvSpPr>
              <a:spLocks noChangeArrowheads="1" noChangeShapeType="1" noTextEdit="1"/>
            </p:cNvSpPr>
            <p:nvPr/>
          </p:nvSpPr>
          <p:spPr bwMode="auto">
            <a:xfrm>
              <a:off x="4158" y="7421"/>
              <a:ext cx="25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smtClean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4</a:t>
              </a:r>
              <a:endParaRPr lang="ru-RU" sz="3600" kern="10" spc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endParaRPr>
            </a:p>
          </p:txBody>
        </p:sp>
        <p:sp>
          <p:nvSpPr>
            <p:cNvPr id="1086" name="WordArt 62"/>
            <p:cNvSpPr>
              <a:spLocks noChangeArrowheads="1" noChangeShapeType="1" noTextEdit="1"/>
            </p:cNvSpPr>
            <p:nvPr/>
          </p:nvSpPr>
          <p:spPr bwMode="auto">
            <a:xfrm>
              <a:off x="4158" y="7930"/>
              <a:ext cx="25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smtClean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5</a:t>
              </a:r>
              <a:endParaRPr lang="ru-RU" sz="3600" kern="10" spc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endParaRPr>
            </a:p>
          </p:txBody>
        </p:sp>
        <p:sp>
          <p:nvSpPr>
            <p:cNvPr id="1087" name="WordArt 63"/>
            <p:cNvSpPr>
              <a:spLocks noChangeArrowheads="1" noChangeShapeType="1" noTextEdit="1"/>
            </p:cNvSpPr>
            <p:nvPr/>
          </p:nvSpPr>
          <p:spPr bwMode="auto">
            <a:xfrm>
              <a:off x="2615" y="8438"/>
              <a:ext cx="25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smtClean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6</a:t>
              </a:r>
              <a:endParaRPr lang="ru-RU" sz="3600" kern="10" spc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endParaRPr>
            </a:p>
          </p:txBody>
        </p:sp>
        <p:sp>
          <p:nvSpPr>
            <p:cNvPr id="1088" name="WordArt 64"/>
            <p:cNvSpPr>
              <a:spLocks noChangeArrowheads="1" noChangeShapeType="1" noTextEdit="1"/>
            </p:cNvSpPr>
            <p:nvPr/>
          </p:nvSpPr>
          <p:spPr bwMode="auto">
            <a:xfrm>
              <a:off x="3643" y="8946"/>
              <a:ext cx="257" cy="25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smtClean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7</a:t>
              </a:r>
              <a:endParaRPr lang="ru-RU" sz="3600" kern="10" spc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52400"/>
          </a:xfrm>
        </p:spPr>
        <p:txBody>
          <a:bodyPr>
            <a:normAutofit fontScale="90000"/>
          </a:bodyPr>
          <a:lstStyle/>
          <a:p>
            <a:endParaRPr lang="ru-RU" sz="400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400" b="1">
                <a:solidFill>
                  <a:srgbClr val="3333FF"/>
                </a:solidFill>
                <a:latin typeface="Monotype Corsiva" pitchFamily="66" charset="0"/>
              </a:rPr>
              <a:t>Симптомы гиперактивности:</a:t>
            </a:r>
          </a:p>
          <a:p>
            <a:r>
              <a:rPr lang="ru-RU" b="1"/>
              <a:t>дрыгает руками или ногами, крутится;</a:t>
            </a:r>
          </a:p>
          <a:p>
            <a:r>
              <a:rPr lang="ru-RU" b="1"/>
              <a:t>не может усидеть на месте, когда это требуется;</a:t>
            </a:r>
          </a:p>
          <a:p>
            <a:r>
              <a:rPr lang="ru-RU" b="1"/>
              <a:t>чрезмерно разговорчив;</a:t>
            </a:r>
          </a:p>
          <a:p>
            <a:r>
              <a:rPr lang="ru-RU" b="1"/>
              <a:t>носится или лезет куда – либо, когда это не разрешается;</a:t>
            </a:r>
          </a:p>
          <a:p>
            <a:r>
              <a:rPr lang="ru-RU" b="1"/>
              <a:t>с трудом может тихо играть;</a:t>
            </a:r>
          </a:p>
          <a:p>
            <a:r>
              <a:rPr lang="ru-RU" b="1"/>
              <a:t>всегда «заведён», «как будто внутри мотор».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76200"/>
          </a:xfrm>
        </p:spPr>
        <p:txBody>
          <a:bodyPr>
            <a:normAutofit fontScale="90000"/>
          </a:bodyPr>
          <a:lstStyle/>
          <a:p>
            <a:endParaRPr lang="ru-RU" sz="400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400" b="1">
                <a:solidFill>
                  <a:srgbClr val="3333FF"/>
                </a:solidFill>
                <a:latin typeface="Monotype Corsiva" pitchFamily="66" charset="0"/>
              </a:rPr>
              <a:t>Симптомы импульсивности:</a:t>
            </a:r>
          </a:p>
          <a:p>
            <a:r>
              <a:rPr lang="ru-RU" b="1"/>
              <a:t>выпаливает ответы;</a:t>
            </a:r>
          </a:p>
          <a:p>
            <a:r>
              <a:rPr lang="ru-RU" b="1"/>
              <a:t>чрезмерно разговорчив;</a:t>
            </a:r>
          </a:p>
          <a:p>
            <a:r>
              <a:rPr lang="ru-RU" b="1"/>
              <a:t>с трудом дожидается своей очереди;</a:t>
            </a:r>
          </a:p>
          <a:p>
            <a:r>
              <a:rPr lang="ru-RU" b="1"/>
              <a:t>прерывает других;</a:t>
            </a:r>
          </a:p>
          <a:p>
            <a:r>
              <a:rPr lang="ru-RU" b="1"/>
              <a:t>вмешивается в чужой разговор.</a:t>
            </a:r>
          </a:p>
          <a:p>
            <a:endParaRPr lang="ru-RU" b="1"/>
          </a:p>
          <a:p>
            <a:endParaRPr lang="ru-RU" b="1"/>
          </a:p>
          <a:p>
            <a:pPr algn="ctr">
              <a:buFontTx/>
              <a:buNone/>
            </a:pPr>
            <a:r>
              <a:rPr lang="ru-RU" sz="3600" b="1">
                <a:solidFill>
                  <a:srgbClr val="3333FF"/>
                </a:solidFill>
              </a:rPr>
              <a:t>У гиперактивных детей эти симптомы </a:t>
            </a:r>
          </a:p>
          <a:p>
            <a:pPr algn="ctr">
              <a:buFontTx/>
              <a:buNone/>
            </a:pPr>
            <a:r>
              <a:rPr lang="ru-RU" sz="3600" b="1">
                <a:solidFill>
                  <a:srgbClr val="3333FF"/>
                </a:solidFill>
              </a:rPr>
              <a:t>постоянны.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333FF"/>
                </a:solidFill>
              </a:rPr>
              <a:t/>
            </a:r>
            <a:br>
              <a:rPr lang="ru-RU" b="1" dirty="0" smtClean="0">
                <a:solidFill>
                  <a:srgbClr val="3333FF"/>
                </a:solidFill>
              </a:rPr>
            </a:br>
            <a:r>
              <a:rPr lang="ru-RU" b="1" dirty="0" smtClean="0">
                <a:solidFill>
                  <a:srgbClr val="3333FF"/>
                </a:solidFill>
              </a:rPr>
              <a:t/>
            </a:r>
            <a:br>
              <a:rPr lang="ru-RU" b="1" dirty="0" smtClean="0">
                <a:solidFill>
                  <a:srgbClr val="3333FF"/>
                </a:solidFill>
              </a:rPr>
            </a:br>
            <a:r>
              <a:rPr lang="ru-RU" b="1" dirty="0" smtClean="0">
                <a:solidFill>
                  <a:srgbClr val="3333FF"/>
                </a:solidFill>
              </a:rPr>
              <a:t/>
            </a:r>
            <a:br>
              <a:rPr lang="ru-RU" b="1" dirty="0" smtClean="0">
                <a:solidFill>
                  <a:srgbClr val="3333FF"/>
                </a:solidFill>
              </a:rPr>
            </a:br>
            <a:r>
              <a:rPr lang="ru-RU" b="1" dirty="0" smtClean="0">
                <a:solidFill>
                  <a:srgbClr val="3333FF"/>
                </a:solidFill>
              </a:rPr>
              <a:t/>
            </a:r>
            <a:br>
              <a:rPr lang="ru-RU" b="1" dirty="0" smtClean="0">
                <a:solidFill>
                  <a:srgbClr val="3333FF"/>
                </a:solidFill>
              </a:rPr>
            </a:br>
            <a:r>
              <a:rPr lang="ru-RU" b="1" dirty="0" smtClean="0">
                <a:solidFill>
                  <a:srgbClr val="3333FF"/>
                </a:solidFill>
              </a:rPr>
              <a:t>Нарушения концентрации внимания является причиной трудностей в выполнении всех учебных заданий, в том числе письма и чтения.</a:t>
            </a:r>
            <a:br>
              <a:rPr lang="ru-RU" b="1" dirty="0" smtClean="0">
                <a:solidFill>
                  <a:srgbClr val="3333FF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929190" y="487025"/>
            <a:ext cx="3714776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Умение переключать внимание помогает переключаться на различные виды деятельности, которые предлагает учитель на уроке. И, если ребёнок не умеет длительное время заниматься одним и тем же делом, не умеет играть с игрушками, не имеет интересов и увлечений, всё это может привести к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несформированности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произвольного внимания и впоследствии к проблемам в учебной деятельности.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8577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274638"/>
            <a:ext cx="547212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Как видите, проблемы у нас существуют -</a:t>
            </a:r>
            <a:br>
              <a:rPr lang="ru-RU" dirty="0" smtClean="0"/>
            </a:br>
            <a:r>
              <a:rPr lang="ru-RU" dirty="0" smtClean="0"/>
              <a:t>научить своего ребёнка вслушиваться в поток звучащей речи, понимать её принимать решения, получая результаты, формировать привычку быть внимательным.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428604"/>
            <a:ext cx="4757742" cy="5697559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7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00B050"/>
                </a:solidFill>
              </a:rPr>
              <a:t>Индивидуальные особенности внимания:</a:t>
            </a:r>
          </a:p>
        </p:txBody>
      </p:sp>
      <p:sp>
        <p:nvSpPr>
          <p:cNvPr id="30723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z="4000" smtClean="0"/>
              <a:t>Устойчивое, но слабо переключаемое внимание: дети могут долго и старательно решать одну задачу, но с трудом переходят к следующей.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91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00B050"/>
                </a:solidFill>
              </a:rPr>
              <a:t>Индивидуальные особенности внимания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ru-RU" smtClean="0"/>
              <a:t>2</a:t>
            </a:r>
            <a:r>
              <a:rPr lang="ru-RU" sz="4400" smtClean="0"/>
              <a:t>. Легко переключаемое внимание в процессе работы, но так же и легко отвлекаемое на посторонние моменты.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00B050"/>
                </a:solidFill>
              </a:rPr>
              <a:t>Индивидуальные особенности внимания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000" smtClean="0"/>
              <a:t>3. Хорошо организованное внимание сочетается с малым объёмом.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40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000" smtClean="0"/>
              <a:t>4. Легко отвлекаемое внимание.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00B050"/>
                </a:solidFill>
              </a:rPr>
              <a:t>Индивидуальные особенности внимания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000" smtClean="0"/>
              <a:t>5. Устойчивое непроизвольное внимание: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000" smtClean="0"/>
              <a:t>Дети  сосредотачивают  внимание  на интересных  особенностях  изучаемого  материала.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511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smtClean="0"/>
              <a:t>Если у детей не сформировано произвольное внимание, то -</a:t>
            </a:r>
            <a:br>
              <a:rPr lang="ru-RU" sz="3600" smtClean="0"/>
            </a:br>
            <a:endParaRPr lang="ru-RU" sz="360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8893175" cy="4392613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Они будут заменять буквы – гласные или согласные, близкие по  акустическим признакам:   </a:t>
            </a:r>
            <a:r>
              <a:rPr lang="ru-RU" smtClean="0">
                <a:solidFill>
                  <a:srgbClr val="FF33CC"/>
                </a:solidFill>
              </a:rPr>
              <a:t>дети –теди,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FF33CC"/>
                </a:solidFill>
              </a:rPr>
              <a:t>   дети – бети</a:t>
            </a:r>
            <a:r>
              <a:rPr lang="ru-RU" smtClean="0"/>
              <a:t>, </a:t>
            </a:r>
            <a:r>
              <a:rPr lang="ru-RU" smtClean="0">
                <a:solidFill>
                  <a:srgbClr val="FF33CC"/>
                </a:solidFill>
              </a:rPr>
              <a:t>з</a:t>
            </a:r>
            <a:r>
              <a:rPr lang="ru-RU" smtClean="0"/>
              <a:t>вуки – </a:t>
            </a:r>
            <a:r>
              <a:rPr lang="ru-RU" smtClean="0">
                <a:solidFill>
                  <a:srgbClr val="FF33CC"/>
                </a:solidFill>
              </a:rPr>
              <a:t>ж</a:t>
            </a:r>
            <a:r>
              <a:rPr lang="ru-RU" smtClean="0"/>
              <a:t>вуки.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Главные проблемы начальной школы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600200"/>
            <a:ext cx="4471990" cy="497207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Одной из главных проблем в начальной школе является </a:t>
            </a:r>
            <a:r>
              <a:rPr lang="ru-RU" dirty="0" smtClean="0">
                <a:solidFill>
                  <a:srgbClr val="0070C0"/>
                </a:solidFill>
              </a:rPr>
              <a:t>недостаточное развитие у школьников процессов произвольного внимания</a:t>
            </a:r>
            <a:r>
              <a:rPr lang="ru-RU" dirty="0" smtClean="0"/>
              <a:t>. В семьях этому тоже уделяется недостаточно внимания. А ведь произвольное внимание – это привычка, воспитание которой начинается в семье.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Ребёнок не умеет длительное время заниматься одним и тем же делом, не умеет играть с игрушками, не имеет интересов и увлечений – всё это может привести к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несформированности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произвольного внимания и впоследствии к проблемам в учебной деятельности</a:t>
            </a:r>
            <a:r>
              <a:rPr lang="ru-RU" dirty="0" smtClean="0"/>
              <a:t>. С чем мы, учителя начальных классов, и сталкиваемся, особенно в последнее время.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71612"/>
            <a:ext cx="414337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Если  у детей недостаточно развита устойчивость внимания, то они будут: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4259263"/>
          </a:xfrm>
          <a:solidFill>
            <a:schemeClr val="hlink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Пропускать буквы в словах – </a:t>
            </a:r>
            <a:r>
              <a:rPr lang="ru-RU" smtClean="0">
                <a:solidFill>
                  <a:srgbClr val="FF3399"/>
                </a:solidFill>
              </a:rPr>
              <a:t>тава –трава, трва – трава; </a:t>
            </a:r>
          </a:p>
          <a:p>
            <a:pPr eaLnBrk="1" hangingPunct="1"/>
            <a:r>
              <a:rPr lang="ru-RU" smtClean="0"/>
              <a:t>В примерах  пропускают цифры и знаки: </a:t>
            </a:r>
            <a:r>
              <a:rPr lang="ru-RU" smtClean="0">
                <a:solidFill>
                  <a:srgbClr val="FF3399"/>
                </a:solidFill>
              </a:rPr>
              <a:t>12-6=5  1 -6=5   12- 6 5;</a:t>
            </a:r>
          </a:p>
          <a:p>
            <a:pPr eaLnBrk="1" hangingPunct="1">
              <a:buFontTx/>
              <a:buNone/>
            </a:pPr>
            <a:endParaRPr lang="ru-RU" smtClean="0">
              <a:solidFill>
                <a:srgbClr val="FF33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2543175"/>
          </a:xfrm>
        </p:spPr>
        <p:txBody>
          <a:bodyPr/>
          <a:lstStyle/>
          <a:p>
            <a:pPr eaLnBrk="1" hangingPunct="1"/>
            <a:r>
              <a:rPr lang="ru-RU" smtClean="0"/>
              <a:t>Если ребёнок переставляет слоги в словах, то: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565400"/>
            <a:ext cx="8229600" cy="3538538"/>
          </a:xfrm>
          <a:solidFill>
            <a:schemeClr val="hlink"/>
          </a:solidFill>
        </p:spPr>
        <p:txBody>
          <a:bodyPr/>
          <a:lstStyle/>
          <a:p>
            <a:pPr eaLnBrk="1" hangingPunct="1"/>
            <a:r>
              <a:rPr lang="ru-RU" smtClean="0"/>
              <a:t>- это связано с неустойчивостью внимания, например, стройка – сытыройка, </a:t>
            </a:r>
            <a:r>
              <a:rPr lang="ru-RU" smtClean="0">
                <a:solidFill>
                  <a:srgbClr val="FF33CC"/>
                </a:solidFill>
              </a:rPr>
              <a:t>проходили – прохолиди,  собрались – собрасьли,   трава - твара.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600" smtClean="0"/>
              <a:t>Если ребёнок добавляет в слова гласные, то -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 это связано с неустойчивостью произвольного внимания, например,  </a:t>
            </a:r>
          </a:p>
          <a:p>
            <a:pPr eaLnBrk="1" hangingPunct="1"/>
            <a:endParaRPr lang="ru-RU" sz="4000" smtClean="0"/>
          </a:p>
          <a:p>
            <a:pPr eaLnBrk="1" hangingPunct="1">
              <a:buFontTx/>
              <a:buNone/>
            </a:pPr>
            <a:r>
              <a:rPr lang="ru-RU" sz="4000" smtClean="0"/>
              <a:t>     </a:t>
            </a:r>
            <a:r>
              <a:rPr lang="ru-RU" sz="4000" smtClean="0">
                <a:solidFill>
                  <a:srgbClr val="3514C2"/>
                </a:solidFill>
              </a:rPr>
              <a:t>дрова –дорова, стройка – сытыройка.</a:t>
            </a:r>
            <a:r>
              <a:rPr lang="ru-RU" smtClean="0">
                <a:solidFill>
                  <a:srgbClr val="3514C2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preview_publicatio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388" y="2781300"/>
            <a:ext cx="2665412" cy="2589213"/>
          </a:xfrm>
          <a:ln/>
        </p:spPr>
      </p:pic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  <a:normAutofit lnSpcReduction="10000"/>
          </a:bodyPr>
          <a:lstStyle/>
          <a:p>
            <a:r>
              <a:rPr lang="ru-RU" sz="3600" kern="10" dirty="0" smtClean="0">
                <a:ln w="317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solidFill>
                  <a:srgbClr val="FFFFFF"/>
                </a:solidFill>
                <a:effectLst/>
                <a:cs typeface="Arial"/>
              </a:rPr>
              <a:t>1.Упражнения </a:t>
            </a:r>
          </a:p>
          <a:p>
            <a:r>
              <a:rPr lang="ru-RU" sz="3600" kern="10" dirty="0" smtClean="0">
                <a:ln w="317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solidFill>
                  <a:srgbClr val="FFFFFF"/>
                </a:solidFill>
                <a:effectLst/>
                <a:cs typeface="Arial"/>
              </a:rPr>
              <a:t>на развитие внимания</a:t>
            </a:r>
            <a:endParaRPr lang="ru-RU" sz="3600" kern="10" dirty="0">
              <a:ln w="317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solidFill>
                <a:srgbClr val="FFFFFF"/>
              </a:solidFill>
              <a:effectLst/>
              <a:cs typeface="Arial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2843213" y="1989138"/>
            <a:ext cx="6300787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400" b="1"/>
              <a:t>ГА БА БО КА ПА КА РА КЕ ТА ЦУ  НА МИ ВЕ ТО РИ ТА ЛЕ НА ВЕ ТА КУ ПА ВЫ СЫ ЛЕ РО СЕ ЛО ЛУ ЖА БА ПА МА ТА РА КА НО ДИ ВА РИ ЧЕ ТЫ РЕ ПЯ ШЕ СЕ ВО СЕ ДЕ ВЯ ДЕ СЯ ТА СИ  КО МЕ РИ КА КИ РИ МЕ РА ЦУ КО ГО ЛО БА ТЕ РА ТА СИ НО ЛЮ КО БЕ СО НО КА ЧЕ ВЕ РЕ СИ ВА ВИ СА ША МА ША КА ТЯ ЛЯ  ЛЮ РА РА ДУ ГА БА БО КА ПА КА РА КЕ ТА ЦУ  НА МИ ВЕ ТО РИ ТА ЛЕ НА ВЕ ТА КУ ПА ВЫ СЫ ЛЕ РО СЕ ЛО ЛУ ЖА БА ПА МА ТА РА КА НО ДИ ВА РИ ЧЕ ТЫ ДЕ СЯ ТА СИ  КО МЕ РИ КА КИ РИ МЕ РА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2843213" y="1484313"/>
            <a:ext cx="4052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Сосчитай все слоги «БА»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 bwMode="auto">
          <a:xfrm>
            <a:off x="1979613" y="836613"/>
            <a:ext cx="5903912" cy="56197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40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2.Найди и выпиши названия цветов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smtClean="0">
                <a:latin typeface="Arial" charset="0"/>
              </a:rPr>
              <a:t>маквилегиясколкактусиреньландышкупвль</a:t>
            </a:r>
          </a:p>
          <a:p>
            <a:pPr>
              <a:buFont typeface="Wingdings 2" pitchFamily="18" charset="2"/>
              <a:buNone/>
            </a:pPr>
            <a:r>
              <a:rPr lang="ru-RU" b="1" smtClean="0">
                <a:latin typeface="Arial" charset="0"/>
              </a:rPr>
              <a:t>нзцастраргладиолусгедргиезжбудка </a:t>
            </a:r>
          </a:p>
          <a:p>
            <a:pPr>
              <a:buFont typeface="Wingdings 2" pitchFamily="18" charset="2"/>
              <a:buNone/>
            </a:pPr>
            <a:r>
              <a:rPr lang="ru-RU" b="1" smtClean="0">
                <a:latin typeface="Arial" charset="0"/>
              </a:rPr>
              <a:t>лилияцчнияколокольчикрю</a:t>
            </a:r>
          </a:p>
          <a:p>
            <a:pPr>
              <a:buFont typeface="Wingdings 2" pitchFamily="18" charset="2"/>
              <a:buNone/>
            </a:pPr>
            <a:r>
              <a:rPr lang="ru-RU" b="1" smtClean="0">
                <a:latin typeface="Arial" charset="0"/>
              </a:rPr>
              <a:t>кусрозалюпинастурцияфлоксаим</a:t>
            </a:r>
          </a:p>
          <a:p>
            <a:pPr>
              <a:buFont typeface="Wingdings 2" pitchFamily="18" charset="2"/>
              <a:buNone/>
            </a:pPr>
            <a:r>
              <a:rPr lang="ru-RU" b="1" smtClean="0">
                <a:latin typeface="Arial" charset="0"/>
              </a:rPr>
              <a:t>полоябархатцыплдсвлну</a:t>
            </a:r>
          </a:p>
          <a:p>
            <a:pPr>
              <a:buFont typeface="Wingdings 2" pitchFamily="18" charset="2"/>
              <a:buNone/>
            </a:pPr>
            <a:r>
              <a:rPr lang="ru-RU" b="1" smtClean="0">
                <a:latin typeface="Arial" charset="0"/>
              </a:rPr>
              <a:t>хтхризантемарзариткарнпкапион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40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3.Проверь себя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smtClean="0">
                <a:solidFill>
                  <a:srgbClr val="CB3579"/>
                </a:solidFill>
                <a:latin typeface="Arial" charset="0"/>
              </a:rPr>
              <a:t>мак</a:t>
            </a:r>
            <a:r>
              <a:rPr lang="ru-RU" b="1" smtClean="0">
                <a:latin typeface="Arial" charset="0"/>
              </a:rPr>
              <a:t>вилегияскол</a:t>
            </a:r>
            <a:r>
              <a:rPr lang="ru-RU" b="1" smtClean="0">
                <a:solidFill>
                  <a:srgbClr val="CB3579"/>
                </a:solidFill>
                <a:latin typeface="Arial" charset="0"/>
              </a:rPr>
              <a:t>кактус</a:t>
            </a:r>
            <a:r>
              <a:rPr lang="ru-RU" b="1" smtClean="0">
                <a:latin typeface="Arial" charset="0"/>
              </a:rPr>
              <a:t>ирень</a:t>
            </a:r>
            <a:r>
              <a:rPr lang="ru-RU" b="1" smtClean="0">
                <a:solidFill>
                  <a:srgbClr val="CB3579"/>
                </a:solidFill>
                <a:latin typeface="Arial" charset="0"/>
              </a:rPr>
              <a:t>ландыш</a:t>
            </a:r>
            <a:r>
              <a:rPr lang="ru-RU" b="1" smtClean="0">
                <a:latin typeface="Arial" charset="0"/>
              </a:rPr>
              <a:t>купвль</a:t>
            </a:r>
          </a:p>
          <a:p>
            <a:pPr>
              <a:buFont typeface="Wingdings 2" pitchFamily="18" charset="2"/>
              <a:buNone/>
            </a:pPr>
            <a:r>
              <a:rPr lang="ru-RU" b="1" smtClean="0">
                <a:latin typeface="Arial" charset="0"/>
              </a:rPr>
              <a:t>нзц</a:t>
            </a:r>
            <a:r>
              <a:rPr lang="ru-RU" b="1" smtClean="0">
                <a:solidFill>
                  <a:srgbClr val="CB3579"/>
                </a:solidFill>
                <a:latin typeface="Arial" charset="0"/>
              </a:rPr>
              <a:t>астра</a:t>
            </a:r>
            <a:r>
              <a:rPr lang="ru-RU" b="1" smtClean="0">
                <a:latin typeface="Arial" charset="0"/>
              </a:rPr>
              <a:t>р</a:t>
            </a:r>
            <a:r>
              <a:rPr lang="ru-RU" b="1" smtClean="0">
                <a:solidFill>
                  <a:srgbClr val="CB3579"/>
                </a:solidFill>
                <a:latin typeface="Arial" charset="0"/>
              </a:rPr>
              <a:t>гладиолус</a:t>
            </a:r>
            <a:r>
              <a:rPr lang="ru-RU" b="1" smtClean="0">
                <a:latin typeface="Arial" charset="0"/>
              </a:rPr>
              <a:t>гедргиезжбудка </a:t>
            </a:r>
          </a:p>
          <a:p>
            <a:pPr>
              <a:buFont typeface="Wingdings 2" pitchFamily="18" charset="2"/>
              <a:buNone/>
            </a:pPr>
            <a:r>
              <a:rPr lang="ru-RU" b="1" smtClean="0">
                <a:solidFill>
                  <a:srgbClr val="CB3579"/>
                </a:solidFill>
                <a:latin typeface="Arial" charset="0"/>
              </a:rPr>
              <a:t>лилия</a:t>
            </a:r>
            <a:r>
              <a:rPr lang="ru-RU" b="1" smtClean="0">
                <a:latin typeface="Arial" charset="0"/>
              </a:rPr>
              <a:t>цчния</a:t>
            </a:r>
            <a:r>
              <a:rPr lang="ru-RU" b="1" smtClean="0">
                <a:solidFill>
                  <a:srgbClr val="CB3579"/>
                </a:solidFill>
                <a:latin typeface="Arial" charset="0"/>
              </a:rPr>
              <a:t>колокольчик</a:t>
            </a:r>
            <a:r>
              <a:rPr lang="ru-RU" b="1" smtClean="0">
                <a:latin typeface="Arial" charset="0"/>
              </a:rPr>
              <a:t>рю</a:t>
            </a:r>
          </a:p>
          <a:p>
            <a:pPr>
              <a:buFont typeface="Wingdings 2" pitchFamily="18" charset="2"/>
              <a:buNone/>
            </a:pPr>
            <a:r>
              <a:rPr lang="ru-RU" b="1" smtClean="0">
                <a:latin typeface="Arial" charset="0"/>
              </a:rPr>
              <a:t>кус</a:t>
            </a:r>
            <a:r>
              <a:rPr lang="ru-RU" b="1" smtClean="0">
                <a:solidFill>
                  <a:srgbClr val="CB3579"/>
                </a:solidFill>
                <a:latin typeface="Arial" charset="0"/>
              </a:rPr>
              <a:t>роза</a:t>
            </a:r>
            <a:r>
              <a:rPr lang="ru-RU" b="1" smtClean="0">
                <a:latin typeface="Arial" charset="0"/>
              </a:rPr>
              <a:t>люпи</a:t>
            </a:r>
            <a:r>
              <a:rPr lang="ru-RU" b="1" smtClean="0">
                <a:solidFill>
                  <a:srgbClr val="CB3579"/>
                </a:solidFill>
                <a:latin typeface="Arial" charset="0"/>
              </a:rPr>
              <a:t>настурцияфлокса</a:t>
            </a:r>
            <a:r>
              <a:rPr lang="ru-RU" b="1" smtClean="0">
                <a:latin typeface="Arial" charset="0"/>
              </a:rPr>
              <a:t>им</a:t>
            </a:r>
          </a:p>
          <a:p>
            <a:pPr>
              <a:buFont typeface="Wingdings 2" pitchFamily="18" charset="2"/>
              <a:buNone/>
            </a:pPr>
            <a:r>
              <a:rPr lang="ru-RU" b="1" smtClean="0">
                <a:latin typeface="Arial" charset="0"/>
              </a:rPr>
              <a:t>полоябархатцыплдсвлну</a:t>
            </a:r>
          </a:p>
          <a:p>
            <a:pPr>
              <a:buFont typeface="Wingdings 2" pitchFamily="18" charset="2"/>
              <a:buNone/>
            </a:pPr>
            <a:r>
              <a:rPr lang="ru-RU" b="1" smtClean="0">
                <a:latin typeface="Arial" charset="0"/>
              </a:rPr>
              <a:t>хт</a:t>
            </a:r>
            <a:r>
              <a:rPr lang="ru-RU" b="1" smtClean="0">
                <a:solidFill>
                  <a:srgbClr val="CB3579"/>
                </a:solidFill>
                <a:latin typeface="Arial" charset="0"/>
              </a:rPr>
              <a:t>хризантема</a:t>
            </a:r>
            <a:r>
              <a:rPr lang="ru-RU" b="1" smtClean="0">
                <a:latin typeface="Arial" charset="0"/>
              </a:rPr>
              <a:t>рзариткарнпка</a:t>
            </a:r>
            <a:r>
              <a:rPr lang="ru-RU" b="1" smtClean="0">
                <a:solidFill>
                  <a:srgbClr val="CB3579"/>
                </a:solidFill>
                <a:latin typeface="Arial" charset="0"/>
              </a:rPr>
              <a:t>пион</a:t>
            </a:r>
          </a:p>
          <a:p>
            <a:endParaRPr lang="ru-RU" smtClean="0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40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4.Точная копия</a:t>
            </a:r>
          </a:p>
        </p:txBody>
      </p:sp>
      <p:pic>
        <p:nvPicPr>
          <p:cNvPr id="22535" name="Picture 7" descr="Рисунок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31925" y="1600200"/>
            <a:ext cx="6278563" cy="5068888"/>
          </a:xfrm>
          <a:noFill/>
          <a:ln/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Упражнение 5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i="1" smtClean="0"/>
              <a:t>Мама попросила сына купить в магазине хлеб, молоко, пельмени. Сын купил по просьбе мамы масло, сало, пельмени. Что он забыл купить и что купил лишнее?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Упражнение 6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 Предложите своему ребёнку решить следующую задачу: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«</a:t>
            </a:r>
            <a:r>
              <a:rPr lang="ru-RU" b="1" i="1" smtClean="0"/>
              <a:t>На столе лежали книга, ручка, краски, фломастер, тушь. Один предмет убрали и заменили другим. И оказалось, что на столе лежат ручка, тушь, ластик, книга, краски.Что убрали со стола и что положили на стол?»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Упражнение 7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/>
              <a:t>   Ребёнку предлагается найти 6 ошибок в приведенных ниже примерах:</a:t>
            </a:r>
          </a:p>
          <a:p>
            <a:pPr eaLnBrk="1" hangingPunct="1">
              <a:buFontTx/>
              <a:buNone/>
            </a:pPr>
            <a:r>
              <a:rPr lang="ru-RU" sz="2400" b="1" smtClean="0"/>
              <a:t>  3 + 4=7          4 + 5= 8          10 – 2= 7</a:t>
            </a:r>
          </a:p>
          <a:p>
            <a:pPr eaLnBrk="1" hangingPunct="1">
              <a:buFontTx/>
              <a:buNone/>
            </a:pPr>
            <a:r>
              <a:rPr lang="ru-RU" sz="2400" b="1" smtClean="0"/>
              <a:t>  2 + 3=5          8 – 4= 4            9 – 6=2</a:t>
            </a:r>
          </a:p>
          <a:p>
            <a:pPr eaLnBrk="1" hangingPunct="1">
              <a:buFontTx/>
              <a:buNone/>
            </a:pPr>
            <a:r>
              <a:rPr lang="ru-RU" sz="2400" b="1" smtClean="0"/>
              <a:t>  12- 2=9          20-1=19          13+1=14</a:t>
            </a:r>
          </a:p>
          <a:p>
            <a:pPr eaLnBrk="1" hangingPunct="1">
              <a:buFontTx/>
              <a:buNone/>
            </a:pPr>
            <a:r>
              <a:rPr lang="ru-RU" sz="2400" b="1" smtClean="0"/>
              <a:t>  6 + 3=9          17-10=7           11+1=14</a:t>
            </a:r>
          </a:p>
          <a:p>
            <a:pPr eaLnBrk="1" hangingPunct="1">
              <a:buFontTx/>
              <a:buNone/>
            </a:pPr>
            <a:r>
              <a:rPr lang="ru-RU" sz="2400" b="1" smtClean="0"/>
              <a:t>  7 + 2=8           19+1=20          7 – 3=4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“Гений – это внимание. Не важно, кто это сказал. Важно, что это так”.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600200"/>
            <a:ext cx="461486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500174"/>
            <a:ext cx="71438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Упражнение 8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Ребёнку предлагается расставить числа в порядке возрастания:</a:t>
            </a:r>
          </a:p>
          <a:p>
            <a:pPr eaLnBrk="1" hangingPunct="1"/>
            <a:endParaRPr lang="ru-RU" b="1" smtClean="0"/>
          </a:p>
          <a:p>
            <a:pPr eaLnBrk="1" hangingPunct="1"/>
            <a:r>
              <a:rPr lang="ru-RU" b="1" smtClean="0"/>
              <a:t>5, 8, 1, 6, 4, 12, 7, 2, 1, 8, 10, 4, 3, 2, 0, 5, 2, 8, 5, 7, 18, 20, 11, 16, 8, 13, 8, 6, 19, 11, 15, 17, 12, 14,17, 13, 6, 4, 8, 19, 0, 9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Упражнение 7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Ребёнку предлагается вычеркнуть повторяющиеся слова:</a:t>
            </a:r>
          </a:p>
          <a:p>
            <a:pPr eaLnBrk="1" hangingPunct="1"/>
            <a:endParaRPr lang="ru-RU" b="1" i="1" smtClean="0"/>
          </a:p>
          <a:p>
            <a:pPr eaLnBrk="1" hangingPunct="1"/>
            <a:r>
              <a:rPr lang="ru-RU" b="1" i="1" smtClean="0"/>
              <a:t>Моресолнцелесводамореземлясолнцелучнебоводарыбалесуткаморесолнцепароходводаземляпоходморелесрыбанебодетиморе.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Упражнение 9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Ребёнку предлагается разделить «склеенные» предложения:</a:t>
            </a:r>
          </a:p>
          <a:p>
            <a:pPr eaLnBrk="1" hangingPunct="1"/>
            <a:endParaRPr lang="ru-RU" smtClean="0"/>
          </a:p>
          <a:p>
            <a:pPr eaLnBrk="1" hangingPunct="1">
              <a:buFontTx/>
              <a:buNone/>
            </a:pPr>
            <a:r>
              <a:rPr lang="ru-RU" b="1" i="1" smtClean="0"/>
              <a:t> Былазимазимойхолодноморозщиплетщёкипогодахоршаясветитсолнцедетирадуютсятёплымлучам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02235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Упражнение 10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4"/>
            <a:ext cx="8229600" cy="516098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            Корректурная проба.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    Ребёнку можно предложить выполнить следующую работу: в таблице предложенных букв необходимо вычёркивать вертикальной чертой буквы А, М, К, З. Эта таблица называется таблицей Бурдона.</a:t>
            </a:r>
          </a:p>
          <a:p>
            <a:pPr eaLnBrk="1" hangingPunct="1">
              <a:lnSpc>
                <a:spcPct val="80000"/>
              </a:lnSpc>
            </a:pPr>
            <a:endParaRPr lang="ru-RU" sz="20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/>
              <a:t>                </a:t>
            </a:r>
            <a:r>
              <a:rPr lang="ru-RU" sz="2800" b="1" dirty="0" err="1" smtClean="0"/>
              <a:t>зонеафюстжмпсвюкчффложбюр</a:t>
            </a:r>
            <a:endParaRPr lang="ru-RU" sz="2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/>
              <a:t>                </a:t>
            </a:r>
            <a:r>
              <a:rPr lang="ru-RU" sz="2800" b="1" dirty="0" err="1" smtClean="0"/>
              <a:t>мфдлитгедишафялзихоюнзкиш</a:t>
            </a:r>
            <a:endParaRPr lang="ru-RU" sz="2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/>
              <a:t>                </a:t>
            </a:r>
            <a:r>
              <a:rPr lang="ru-RU" sz="2800" b="1" dirty="0" err="1" smtClean="0"/>
              <a:t>твюфгрвкдуекбжяапрсоютбге</a:t>
            </a:r>
            <a:endParaRPr lang="ru-RU" sz="2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/>
              <a:t>                </a:t>
            </a:r>
            <a:r>
              <a:rPr lang="ru-RU" sz="2800" b="1" dirty="0" err="1" smtClean="0"/>
              <a:t>мснбшрмфитявулкибюшлчбднх</a:t>
            </a:r>
            <a:endParaRPr lang="ru-RU" sz="2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/>
              <a:t>                </a:t>
            </a:r>
            <a:r>
              <a:rPr lang="ru-RU" sz="2800" b="1" dirty="0" err="1" smtClean="0"/>
              <a:t>пгонбижюазбовехчюиелфвамю</a:t>
            </a:r>
            <a:endParaRPr lang="ru-RU" sz="2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/>
              <a:t>                </a:t>
            </a:r>
            <a:r>
              <a:rPr lang="ru-RU" sz="2800" b="1" dirty="0" err="1" smtClean="0"/>
              <a:t>эмждектбшлмхпзиарвшудолбх</a:t>
            </a:r>
            <a:endParaRPr lang="ru-RU" sz="2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/>
              <a:t>                </a:t>
            </a:r>
            <a:r>
              <a:rPr lang="ru-RU" sz="2800" b="1" dirty="0" err="1" smtClean="0"/>
              <a:t>диомгрлязткежпсактднвтпрш</a:t>
            </a:r>
            <a:endParaRPr lang="ru-RU" sz="2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/>
              <a:t>                </a:t>
            </a:r>
            <a:r>
              <a:rPr lang="ru-RU" sz="2800" b="1" dirty="0" err="1" smtClean="0"/>
              <a:t>гмюнхдксунфмюлтпсрзшафчхд</a:t>
            </a:r>
            <a:endParaRPr lang="ru-RU" sz="2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/>
              <a:t>                </a:t>
            </a:r>
            <a:r>
              <a:rPr lang="ru-RU" sz="2800" b="1" dirty="0" err="1" smtClean="0"/>
              <a:t>спояюиаждясуаенлжоячмжиеу</a:t>
            </a:r>
            <a:endParaRPr lang="ru-RU" sz="2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/>
              <a:t>                </a:t>
            </a:r>
            <a:r>
              <a:rPr lang="ru-RU" sz="2800" b="1" dirty="0" err="1" smtClean="0"/>
              <a:t>ахрсфсфяухиюкгепвхсфхчовтя</a:t>
            </a:r>
            <a:endParaRPr lang="ru-RU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11.Найди ошибки в предложениях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latin typeface="Arial" charset="0"/>
              </a:rPr>
              <a:t>Кот идет под дорожкой.</a:t>
            </a:r>
          </a:p>
          <a:p>
            <a:pPr eaLnBrk="1" hangingPunct="1"/>
            <a:r>
              <a:rPr lang="ru-RU" sz="2400" b="1" smtClean="0">
                <a:latin typeface="Arial" charset="0"/>
              </a:rPr>
              <a:t>Собака вылезла в конуры.</a:t>
            </a:r>
          </a:p>
          <a:p>
            <a:pPr eaLnBrk="1" hangingPunct="1"/>
            <a:r>
              <a:rPr lang="ru-RU" sz="2400" b="1" smtClean="0">
                <a:latin typeface="Arial" charset="0"/>
              </a:rPr>
              <a:t>Таня сидит под стулом.</a:t>
            </a:r>
          </a:p>
          <a:p>
            <a:pPr eaLnBrk="1" hangingPunct="1"/>
            <a:r>
              <a:rPr lang="ru-RU" sz="2400" b="1" smtClean="0">
                <a:latin typeface="Arial" charset="0"/>
              </a:rPr>
              <a:t>Игорь спускается на лестнице.</a:t>
            </a:r>
          </a:p>
          <a:p>
            <a:pPr eaLnBrk="1" hangingPunct="1"/>
            <a:r>
              <a:rPr lang="ru-RU" sz="2400" b="1" smtClean="0">
                <a:latin typeface="Arial" charset="0"/>
              </a:rPr>
              <a:t>На столе лежит красная помидор.</a:t>
            </a:r>
          </a:p>
          <a:p>
            <a:pPr eaLnBrk="1" hangingPunct="1"/>
            <a:r>
              <a:rPr lang="ru-RU" sz="2400" b="1" smtClean="0">
                <a:latin typeface="Arial" charset="0"/>
              </a:rPr>
              <a:t>На яблоне выросли сладкие яблоко.</a:t>
            </a:r>
          </a:p>
          <a:p>
            <a:pPr eaLnBrk="1" hangingPunct="1"/>
            <a:r>
              <a:rPr lang="ru-RU" sz="2400" b="1" smtClean="0">
                <a:latin typeface="Arial" charset="0"/>
              </a:rPr>
              <a:t>Под рекой летит самолет.</a:t>
            </a:r>
          </a:p>
          <a:p>
            <a:pPr eaLnBrk="1" hangingPunct="1"/>
            <a:r>
              <a:rPr lang="ru-RU" sz="2400" b="1" smtClean="0">
                <a:latin typeface="Arial" charset="0"/>
              </a:rPr>
              <a:t>Когда Семен станет младше он пойдет в школу.</a:t>
            </a:r>
          </a:p>
          <a:p>
            <a:endParaRPr lang="ru-RU" sz="2400" b="1" smtClean="0">
              <a:latin typeface="Arial" charset="0"/>
            </a:endParaRP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5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12.Расшифруй слово</a:t>
            </a:r>
          </a:p>
        </p:txBody>
      </p:sp>
      <p:pic>
        <p:nvPicPr>
          <p:cNvPr id="47108" name="Object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1557338"/>
            <a:ext cx="8235950" cy="4613275"/>
          </a:xfrm>
          <a:noFill/>
          <a:ln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5200" b="1" dirty="0" smtClean="0">
                <a:solidFill>
                  <a:srgbClr val="00B050"/>
                </a:solidFill>
              </a:rPr>
              <a:t>Причины: </a:t>
            </a:r>
          </a:p>
          <a:p>
            <a:r>
              <a:rPr lang="ru-RU" dirty="0" smtClean="0"/>
              <a:t>Органическое поражение мозга (черепно-мозговая травма, </a:t>
            </a:r>
            <a:r>
              <a:rPr lang="ru-RU" dirty="0" err="1" smtClean="0"/>
              <a:t>нейроинфекция</a:t>
            </a:r>
            <a:r>
              <a:rPr lang="ru-RU" dirty="0" smtClean="0"/>
              <a:t>),</a:t>
            </a:r>
          </a:p>
          <a:p>
            <a:r>
              <a:rPr lang="ru-RU" dirty="0" smtClean="0"/>
              <a:t>Асфиксия новорождённого.</a:t>
            </a:r>
          </a:p>
          <a:p>
            <a:r>
              <a:rPr lang="ru-RU" dirty="0" smtClean="0"/>
              <a:t>Генетический фактор, когда синдром дефицита внимания может носить семейный характер.</a:t>
            </a:r>
          </a:p>
          <a:p>
            <a:r>
              <a:rPr lang="ru-RU" dirty="0" smtClean="0"/>
              <a:t>Особенности центральной нервной системы.</a:t>
            </a:r>
          </a:p>
          <a:p>
            <a:r>
              <a:rPr lang="ru-RU" dirty="0" smtClean="0"/>
              <a:t>Пищевые факторы (высокое содержание углеводов в пище приводит к ухудшению показателей внимания).</a:t>
            </a:r>
          </a:p>
          <a:p>
            <a:r>
              <a:rPr lang="ru-RU" dirty="0" smtClean="0"/>
              <a:t>Социальные факторы (непоследовательность и несистематичность воспитательных воздействий и прочие факторы).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32556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3333FF"/>
                </a:solidFill>
                <a:latin typeface="Monotype Corsiva" pitchFamily="66" charset="0"/>
              </a:rPr>
              <a:t>Работа родителей с ребёнком, имеющим школьные проблемы.</a:t>
            </a:r>
            <a:br>
              <a:rPr lang="ru-RU" b="1" dirty="0">
                <a:solidFill>
                  <a:srgbClr val="3333FF"/>
                </a:solidFill>
                <a:latin typeface="Monotype Corsiva" pitchFamily="66" charset="0"/>
              </a:rPr>
            </a:br>
            <a:endParaRPr lang="ru-RU" b="1" dirty="0">
              <a:solidFill>
                <a:srgbClr val="3333FF"/>
              </a:solidFill>
              <a:latin typeface="Monotype Corsiva" pitchFamily="66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 dirty="0"/>
              <a:t>   Помощь родителей не должна ограничиваться только контролем за выполнением домашних заданий. Родители должны знать, как нужно организовать занятие, как взаимодействовать с ребёнком.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3333FF"/>
                </a:solidFill>
              </a:rPr>
              <a:t>   </a:t>
            </a:r>
            <a:r>
              <a:rPr lang="ru-RU" sz="2800" b="1" i="1" dirty="0">
                <a:solidFill>
                  <a:srgbClr val="3333FF"/>
                </a:solidFill>
              </a:rPr>
              <a:t>Они должны соблюдать основные правила</a:t>
            </a:r>
            <a:r>
              <a:rPr lang="ru-RU" sz="2800" b="1" dirty="0">
                <a:solidFill>
                  <a:srgbClr val="3333FF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r>
              <a:rPr lang="ru-RU" sz="2800" b="1" dirty="0"/>
              <a:t>Успешное продвижение возможно лишь в том случае, если трудность и сложность заданий не увеличиваются, а уменьшаются.</a:t>
            </a:r>
          </a:p>
          <a:p>
            <a:pPr>
              <a:lnSpc>
                <a:spcPct val="90000"/>
              </a:lnSpc>
            </a:pPr>
            <a:r>
              <a:rPr lang="ru-RU" sz="2800" b="1" dirty="0"/>
              <a:t>Работать необходимо регулярно и ежедневно, но никогда по воскресеньям и на каникулах.</a:t>
            </a:r>
          </a:p>
          <a:p>
            <a:pPr>
              <a:lnSpc>
                <a:spcPct val="90000"/>
              </a:lnSpc>
            </a:pPr>
            <a:r>
              <a:rPr lang="ru-RU" sz="2800" b="1" dirty="0"/>
              <a:t>Начинать занятия следует с 10 -15 минут.</a:t>
            </a:r>
          </a:p>
          <a:p>
            <a:pPr>
              <a:lnSpc>
                <a:spcPct val="90000"/>
              </a:lnSpc>
            </a:pPr>
            <a:r>
              <a:rPr lang="ru-RU" sz="2800" b="1" dirty="0"/>
              <a:t>Начинать занятия с игровых упражнений.</a:t>
            </a:r>
          </a:p>
          <a:p>
            <a:pPr>
              <a:lnSpc>
                <a:spcPct val="90000"/>
              </a:lnSpc>
            </a:pPr>
            <a:endParaRPr lang="ru-RU" sz="2800" b="1" dirty="0"/>
          </a:p>
          <a:p>
            <a:pPr>
              <a:lnSpc>
                <a:spcPct val="90000"/>
              </a:lnSpc>
              <a:buFontTx/>
              <a:buNone/>
            </a:pPr>
            <a:endParaRPr lang="ru-RU" sz="2400" dirty="0"/>
          </a:p>
          <a:p>
            <a:pPr>
              <a:lnSpc>
                <a:spcPct val="90000"/>
              </a:lnSpc>
              <a:buFontTx/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                           Совет: </a:t>
            </a:r>
          </a:p>
          <a:p>
            <a:pPr marL="0" indent="0">
              <a:buNone/>
            </a:pPr>
            <a:r>
              <a:rPr lang="ru-RU" b="1" dirty="0" smtClean="0"/>
              <a:t>В воспитании детей с дефицитом внимания необходимо избегать двух крайностей</a:t>
            </a:r>
            <a:r>
              <a:rPr lang="ru-RU" dirty="0" smtClean="0"/>
              <a:t>:</a:t>
            </a:r>
          </a:p>
          <a:p>
            <a:r>
              <a:rPr lang="ru-RU" dirty="0" smtClean="0"/>
              <a:t>Проявления чрезмерной жалости и вседозволенности;</a:t>
            </a:r>
          </a:p>
          <a:p>
            <a:r>
              <a:rPr lang="ru-RU" dirty="0" smtClean="0"/>
              <a:t>Постановки перед ним повышенных требований, которые он не в состоянии выполнять.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7" name="Picture 5" descr="девоч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603250"/>
            <a:ext cx="9396413" cy="7461250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ru-RU" sz="4800" b="1" dirty="0">
                <a:solidFill>
                  <a:srgbClr val="FF3399"/>
                </a:solidFill>
              </a:rPr>
              <a:t>Родительское собрание по теме:</a:t>
            </a:r>
            <a:br>
              <a:rPr lang="ru-RU" sz="4800" b="1" dirty="0">
                <a:solidFill>
                  <a:srgbClr val="FF3399"/>
                </a:solidFill>
              </a:rPr>
            </a:br>
            <a:r>
              <a:rPr lang="ru-RU" sz="4800" dirty="0" smtClean="0"/>
              <a:t>“Творческая лаборатория родителей за круглым столом”.</a:t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b="1" u="sng" dirty="0">
                <a:solidFill>
                  <a:schemeClr val="accent2"/>
                </a:solidFill>
              </a:rPr>
              <a:t>« Как помочь ребенку стать внимательным»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499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499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499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499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Чтения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714356"/>
            <a:ext cx="5543560" cy="5411807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Норма техники чтения в начальной </a:t>
            </a:r>
            <a:r>
              <a:rPr lang="ru-RU" dirty="0"/>
              <a:t>ш</a:t>
            </a:r>
            <a:r>
              <a:rPr lang="ru-RU" dirty="0" smtClean="0"/>
              <a:t>коле</a:t>
            </a:r>
          </a:p>
          <a:p>
            <a:r>
              <a:rPr lang="ru-RU" dirty="0" smtClean="0"/>
              <a:t>Ребёнку, который не умеет хорошо читать, очень трудно выполнять различные задания. Ему неинтересно на уроках, он неусидчив, он не посещает библиотеку, потому что читать книги при низкой технике чтения – это не столько удовольствие, сколько мука. </a:t>
            </a:r>
          </a:p>
          <a:p>
            <a:endParaRPr lang="ru-RU" dirty="0" smtClean="0"/>
          </a:p>
          <a:p>
            <a:r>
              <a:rPr lang="ru-RU" dirty="0" smtClean="0"/>
              <a:t>1 класс.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1 триместр: меньше 10 слов – «Низкий»  10-15 слов - «Ниже среднего", 16-20 слов «Средний", больше 20 слов - «Высокий".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2 триместр: меньше 20 слов " Низкий ",  20-25 слов " Ниже среднего ", 26-35 слов "Средний», больше 35 слов «Высокий".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3 триместр: меньше 25слов " Низкий ", 25-30 слов " Ниже среднего ", 31-40 слов " Средний ", больше 40 слов " Высокий ".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28604"/>
            <a:ext cx="335755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285734"/>
          <a:ext cx="8286807" cy="6239307"/>
        </p:xfrm>
        <a:graphic>
          <a:graphicData uri="http://schemas.openxmlformats.org/drawingml/2006/table">
            <a:tbl>
              <a:tblPr/>
              <a:tblGrid>
                <a:gridCol w="656937"/>
                <a:gridCol w="3557646"/>
                <a:gridCol w="1017403"/>
                <a:gridCol w="1018710"/>
                <a:gridCol w="1111437"/>
                <a:gridCol w="924674"/>
              </a:tblGrid>
              <a:tr h="4336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           Ф. И. О. ученика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Н.г.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1тр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2тр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3тр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CYR"/>
                          <a:ea typeface="Times New Roman"/>
                          <a:cs typeface="Times New Roman"/>
                        </a:rPr>
                        <a:t>Агафонов Максим 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CYR"/>
                          <a:ea typeface="Times New Roman"/>
                          <a:cs typeface="Times New Roman"/>
                        </a:rPr>
                        <a:t>БлагодатскихМатвей 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CYR"/>
                          <a:ea typeface="Times New Roman"/>
                          <a:cs typeface="Times New Roman"/>
                        </a:rPr>
                        <a:t>Брылова Елизавета 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CYR"/>
                          <a:ea typeface="Times New Roman"/>
                          <a:cs typeface="Times New Roman"/>
                        </a:rPr>
                        <a:t>Бутолин Егор 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CYR"/>
                          <a:ea typeface="Times New Roman"/>
                          <a:cs typeface="Times New Roman"/>
                        </a:rPr>
                        <a:t>Главатских Антон 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CYR"/>
                          <a:ea typeface="Times New Roman"/>
                          <a:cs typeface="Times New Roman"/>
                        </a:rPr>
                        <a:t>Главатских Дмитрий 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CYR"/>
                          <a:ea typeface="Times New Roman"/>
                          <a:cs typeface="Times New Roman"/>
                        </a:rPr>
                        <a:t>Жигалов Григорий 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CYR"/>
                          <a:ea typeface="Times New Roman"/>
                          <a:cs typeface="Times New Roman"/>
                        </a:rPr>
                        <a:t>Жигалов Николай 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CYR"/>
                          <a:ea typeface="Times New Roman"/>
                          <a:cs typeface="Times New Roman"/>
                        </a:rPr>
                        <a:t>Ильин Артем 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CYR"/>
                          <a:ea typeface="Times New Roman"/>
                          <a:cs typeface="Times New Roman"/>
                        </a:rPr>
                        <a:t>Касаткина Мария 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CYR"/>
                          <a:ea typeface="Times New Roman"/>
                          <a:cs typeface="Times New Roman"/>
                        </a:rPr>
                        <a:t>Корепанов Глеб 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CYR"/>
                          <a:ea typeface="Times New Roman"/>
                          <a:cs typeface="Times New Roman"/>
                        </a:rPr>
                        <a:t>Лекомцев Иван 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CYR"/>
                          <a:ea typeface="Times New Roman"/>
                          <a:cs typeface="Times New Roman"/>
                        </a:rPr>
                        <a:t>МаксимовАлександр 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CYR"/>
                          <a:ea typeface="Times New Roman"/>
                          <a:cs typeface="Times New Roman"/>
                        </a:rPr>
                        <a:t>Максимов Захар 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CYR"/>
                          <a:ea typeface="Times New Roman"/>
                          <a:cs typeface="Times New Roman"/>
                        </a:rPr>
                        <a:t>Маркова Юлия 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CYR"/>
                          <a:ea typeface="Times New Roman"/>
                          <a:cs typeface="Times New Roman"/>
                        </a:rPr>
                        <a:t>НекрасоваАнастасия 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CYR"/>
                          <a:ea typeface="Times New Roman"/>
                          <a:cs typeface="Times New Roman"/>
                        </a:rPr>
                        <a:t>Ончуков Владислав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CYR"/>
                          <a:ea typeface="Times New Roman"/>
                          <a:cs typeface="Times New Roman"/>
                        </a:rPr>
                        <a:t>Пашкина Алина 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CYR"/>
                          <a:ea typeface="Times New Roman"/>
                          <a:cs typeface="Times New Roman"/>
                        </a:rPr>
                        <a:t>СеливерстовАлексей 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CYR"/>
                          <a:ea typeface="Times New Roman"/>
                          <a:cs typeface="Times New Roman"/>
                        </a:rPr>
                        <a:t>Снигирева Дарья 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CYR"/>
                          <a:ea typeface="Times New Roman"/>
                          <a:cs typeface="Times New Roman"/>
                        </a:rPr>
                        <a:t>Трефилова Валерия 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CYR"/>
                          <a:ea typeface="Times New Roman"/>
                          <a:cs typeface="Times New Roman"/>
                        </a:rPr>
                        <a:t>Трефилова Елизавета 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7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CYR"/>
                          <a:ea typeface="Times New Roman"/>
                          <a:cs typeface="Times New Roman"/>
                        </a:rPr>
                        <a:t>Халифаева Сабрина 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CYR"/>
                          <a:ea typeface="Times New Roman"/>
                          <a:cs typeface="Times New Roman"/>
                        </a:rPr>
                        <a:t>Худякова Яна 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72300" algn="l"/>
                        </a:tabLst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723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2013\PB2802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357166"/>
            <a:ext cx="81040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C000"/>
                </a:solidFill>
              </a:rPr>
              <a:t>Литературная викторина по сказкам</a:t>
            </a:r>
            <a:endParaRPr lang="ru-RU" sz="4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2013\PB2801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2013\PB2802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571480"/>
            <a:ext cx="30208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2 место. Ура!</a:t>
            </a:r>
            <a:endParaRPr lang="ru-RU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73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2013\PC0202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86050" y="1000108"/>
            <a:ext cx="16968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Конкурс </a:t>
            </a:r>
          </a:p>
          <a:p>
            <a:r>
              <a:rPr lang="ru-RU" sz="3200" dirty="0" smtClean="0">
                <a:solidFill>
                  <a:srgbClr val="00B050"/>
                </a:solidFill>
              </a:rPr>
              <a:t>чтецов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6146" name="Picture 2" descr="E:\2013\PC0202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8" y="428603"/>
            <a:ext cx="4500562" cy="42862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628" y="500042"/>
            <a:ext cx="26143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А. </a:t>
            </a:r>
            <a:r>
              <a:rPr lang="ru-RU" sz="5400" dirty="0" err="1" smtClean="0"/>
              <a:t>Барто</a:t>
            </a:r>
            <a:endParaRPr lang="ru-RU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4929190" y="6143644"/>
            <a:ext cx="2285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« Кораблик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714884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«Мне теперь не до игрушек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8" name="Picture 4" descr="C:\Users\УЧИТЕЛЬ\Desktop\2013\PC0402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55821"/>
            <a:ext cx="4370944" cy="4376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Математика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4" name="Рисунок 3" descr="J0233964"/>
          <p:cNvPicPr/>
          <p:nvPr/>
        </p:nvPicPr>
        <p:blipFill>
          <a:blip r:embed="rId2" cstate="email"/>
          <a:srcRect l="9322" t="9523" b="28572"/>
          <a:stretch>
            <a:fillRect/>
          </a:stretch>
        </p:blipFill>
        <p:spPr bwMode="auto">
          <a:xfrm>
            <a:off x="1115616" y="1700808"/>
            <a:ext cx="676875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9401" name="Text Box 73"/>
          <p:cNvSpPr txBox="1">
            <a:spLocks noChangeArrowheads="1"/>
          </p:cNvSpPr>
          <p:nvPr/>
        </p:nvSpPr>
        <p:spPr bwMode="auto">
          <a:xfrm>
            <a:off x="571472" y="642918"/>
            <a:ext cx="4429156" cy="12382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9400" name="Oval 72"/>
          <p:cNvSpPr>
            <a:spLocks noChangeArrowheads="1"/>
          </p:cNvSpPr>
          <p:nvPr/>
        </p:nvSpPr>
        <p:spPr bwMode="auto">
          <a:xfrm>
            <a:off x="1301750" y="1254125"/>
            <a:ext cx="90488" cy="9048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9399" name="Oval 71"/>
          <p:cNvSpPr>
            <a:spLocks noChangeArrowheads="1"/>
          </p:cNvSpPr>
          <p:nvPr/>
        </p:nvSpPr>
        <p:spPr bwMode="auto">
          <a:xfrm>
            <a:off x="4521200" y="742950"/>
            <a:ext cx="90488" cy="9048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9402" name="Rectangle 74"/>
          <p:cNvSpPr>
            <a:spLocks noChangeArrowheads="1"/>
          </p:cNvSpPr>
          <p:nvPr/>
        </p:nvSpPr>
        <p:spPr bwMode="auto">
          <a:xfrm>
            <a:off x="0" y="0"/>
            <a:ext cx="50674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0382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Числа 3, 4 и 5.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822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Вариант 1.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3822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Построй замкнутую ломаную линию с вершинами в данных точках.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82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9404" name="Rectangle 76"/>
          <p:cNvSpPr>
            <a:spLocks noChangeArrowheads="1"/>
          </p:cNvSpPr>
          <p:nvPr/>
        </p:nvSpPr>
        <p:spPr bwMode="auto">
          <a:xfrm>
            <a:off x="68580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82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9405" name="Rectangle 77"/>
          <p:cNvSpPr>
            <a:spLocks noChangeArrowheads="1"/>
          </p:cNvSpPr>
          <p:nvPr/>
        </p:nvSpPr>
        <p:spPr bwMode="auto">
          <a:xfrm>
            <a:off x="642910" y="2500306"/>
            <a:ext cx="4667250" cy="1381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9406" name="AutoShape 78"/>
          <p:cNvSpPr>
            <a:spLocks noChangeArrowheads="1"/>
          </p:cNvSpPr>
          <p:nvPr/>
        </p:nvSpPr>
        <p:spPr bwMode="auto">
          <a:xfrm>
            <a:off x="857224" y="2714620"/>
            <a:ext cx="1214438" cy="1009650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9407" name="AutoShape 79"/>
          <p:cNvSpPr>
            <a:spLocks noChangeArrowheads="1"/>
          </p:cNvSpPr>
          <p:nvPr/>
        </p:nvSpPr>
        <p:spPr bwMode="auto">
          <a:xfrm>
            <a:off x="2500298" y="2714620"/>
            <a:ext cx="1609725" cy="1009650"/>
          </a:xfrm>
          <a:prstGeom prst="pentagon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571472" y="3857628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Запиши количество  вершин </a:t>
            </a:r>
            <a:r>
              <a:rPr lang="ru-RU" dirty="0" err="1" smtClean="0"/>
              <a:t>незакрашенного</a:t>
            </a:r>
            <a:r>
              <a:rPr lang="ru-RU" dirty="0" smtClean="0"/>
              <a:t> многоугольника. </a:t>
            </a:r>
            <a:endParaRPr lang="ru-RU" dirty="0"/>
          </a:p>
        </p:txBody>
      </p:sp>
      <p:sp>
        <p:nvSpPr>
          <p:cNvPr id="99408" name="Rectangle 80"/>
          <p:cNvSpPr>
            <a:spLocks noChangeArrowheads="1"/>
          </p:cNvSpPr>
          <p:nvPr/>
        </p:nvSpPr>
        <p:spPr bwMode="auto">
          <a:xfrm>
            <a:off x="285720" y="407194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286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Рассмотри рисунки. Закрась пять треугольников. Закрась пятый круг.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9409" name="Rectangle 81"/>
          <p:cNvSpPr>
            <a:spLocks noChangeArrowheads="1"/>
          </p:cNvSpPr>
          <p:nvPr/>
        </p:nvSpPr>
        <p:spPr bwMode="auto">
          <a:xfrm>
            <a:off x="500034" y="4500570"/>
            <a:ext cx="2466975" cy="542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9410" name="AutoShape 82"/>
          <p:cNvSpPr>
            <a:spLocks noChangeArrowheads="1"/>
          </p:cNvSpPr>
          <p:nvPr/>
        </p:nvSpPr>
        <p:spPr bwMode="auto">
          <a:xfrm>
            <a:off x="1000100" y="4643446"/>
            <a:ext cx="266700" cy="2667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9411" name="AutoShape 83"/>
          <p:cNvSpPr>
            <a:spLocks noChangeArrowheads="1"/>
          </p:cNvSpPr>
          <p:nvPr/>
        </p:nvSpPr>
        <p:spPr bwMode="auto">
          <a:xfrm>
            <a:off x="571472" y="4643446"/>
            <a:ext cx="266700" cy="2667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9414" name="AutoShape 86"/>
          <p:cNvSpPr>
            <a:spLocks noChangeArrowheads="1"/>
          </p:cNvSpPr>
          <p:nvPr/>
        </p:nvSpPr>
        <p:spPr bwMode="auto">
          <a:xfrm>
            <a:off x="2214546" y="4643446"/>
            <a:ext cx="266700" cy="2667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9415" name="AutoShape 87"/>
          <p:cNvSpPr>
            <a:spLocks noChangeArrowheads="1"/>
          </p:cNvSpPr>
          <p:nvPr/>
        </p:nvSpPr>
        <p:spPr bwMode="auto">
          <a:xfrm>
            <a:off x="1785918" y="4643446"/>
            <a:ext cx="266700" cy="2667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9416" name="AutoShape 88"/>
          <p:cNvSpPr>
            <a:spLocks noChangeArrowheads="1"/>
          </p:cNvSpPr>
          <p:nvPr/>
        </p:nvSpPr>
        <p:spPr bwMode="auto">
          <a:xfrm>
            <a:off x="1357290" y="4643446"/>
            <a:ext cx="266700" cy="2667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9417" name="AutoShape 89"/>
          <p:cNvSpPr>
            <a:spLocks noChangeArrowheads="1"/>
          </p:cNvSpPr>
          <p:nvPr/>
        </p:nvSpPr>
        <p:spPr bwMode="auto">
          <a:xfrm>
            <a:off x="2643174" y="4643446"/>
            <a:ext cx="266700" cy="2667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9418" name="Rectangle 90"/>
          <p:cNvSpPr>
            <a:spLocks noChangeArrowheads="1"/>
          </p:cNvSpPr>
          <p:nvPr/>
        </p:nvSpPr>
        <p:spPr bwMode="auto">
          <a:xfrm>
            <a:off x="500034" y="5072074"/>
            <a:ext cx="2466975" cy="542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9422" name="Oval 94"/>
          <p:cNvSpPr>
            <a:spLocks noChangeArrowheads="1"/>
          </p:cNvSpPr>
          <p:nvPr/>
        </p:nvSpPr>
        <p:spPr bwMode="auto">
          <a:xfrm>
            <a:off x="642910" y="5214950"/>
            <a:ext cx="228600" cy="2190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9423" name="Oval 95"/>
          <p:cNvSpPr>
            <a:spLocks noChangeArrowheads="1"/>
          </p:cNvSpPr>
          <p:nvPr/>
        </p:nvSpPr>
        <p:spPr bwMode="auto">
          <a:xfrm>
            <a:off x="2571736" y="5214950"/>
            <a:ext cx="228600" cy="2190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9424" name="Oval 96"/>
          <p:cNvSpPr>
            <a:spLocks noChangeArrowheads="1"/>
          </p:cNvSpPr>
          <p:nvPr/>
        </p:nvSpPr>
        <p:spPr bwMode="auto">
          <a:xfrm>
            <a:off x="2214546" y="5214950"/>
            <a:ext cx="228600" cy="2190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9425" name="Oval 97"/>
          <p:cNvSpPr>
            <a:spLocks noChangeArrowheads="1"/>
          </p:cNvSpPr>
          <p:nvPr/>
        </p:nvSpPr>
        <p:spPr bwMode="auto">
          <a:xfrm>
            <a:off x="1857356" y="5214950"/>
            <a:ext cx="228600" cy="2190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9426" name="Oval 98"/>
          <p:cNvSpPr>
            <a:spLocks noChangeArrowheads="1"/>
          </p:cNvSpPr>
          <p:nvPr/>
        </p:nvSpPr>
        <p:spPr bwMode="auto">
          <a:xfrm>
            <a:off x="1500166" y="5214950"/>
            <a:ext cx="228600" cy="2190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9427" name="Oval 99"/>
          <p:cNvSpPr>
            <a:spLocks noChangeArrowheads="1"/>
          </p:cNvSpPr>
          <p:nvPr/>
        </p:nvSpPr>
        <p:spPr bwMode="auto">
          <a:xfrm>
            <a:off x="1142976" y="5214950"/>
            <a:ext cx="228600" cy="2190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9429" name="Rectangle 101"/>
          <p:cNvSpPr>
            <a:spLocks noGrp="1" noChangeArrowheads="1"/>
          </p:cNvSpPr>
          <p:nvPr>
            <p:ph idx="1"/>
          </p:nvPr>
        </p:nvSpPr>
        <p:spPr bwMode="auto">
          <a:xfrm>
            <a:off x="500034" y="1571612"/>
            <a:ext cx="7854523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39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3900" algn="l"/>
              </a:tabLst>
            </a:pPr>
            <a:endParaRPr lang="ru-RU" sz="12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39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3900" algn="l"/>
              </a:tabLst>
            </a:pPr>
            <a:endParaRPr lang="ru-RU" sz="12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39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3900" algn="l"/>
              </a:tabLst>
            </a:pPr>
            <a:endParaRPr lang="ru-RU" sz="12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39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3900" algn="l"/>
              </a:tabLst>
            </a:pPr>
            <a:endParaRPr lang="ru-RU" sz="12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39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3900" algn="l"/>
              </a:tabLst>
            </a:pPr>
            <a:endParaRPr lang="ru-RU" sz="12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39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3900" algn="l"/>
              </a:tabLst>
            </a:pPr>
            <a:endParaRPr lang="ru-RU" sz="12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39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3900" algn="l"/>
              </a:tabLst>
            </a:pPr>
            <a:endParaRPr lang="ru-RU" sz="12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39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3900" algn="l"/>
              </a:tabLst>
            </a:pPr>
            <a:endParaRPr lang="ru-RU" sz="12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39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3900" algn="l"/>
              </a:tabLst>
            </a:pPr>
            <a:endParaRPr lang="ru-RU" sz="12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39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3900" algn="l"/>
              </a:tabLst>
            </a:pPr>
            <a:endParaRPr lang="ru-RU" sz="12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39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3900" algn="l"/>
              </a:tabLst>
            </a:pPr>
            <a:endParaRPr lang="ru-RU" sz="12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39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Дорисуй столько ромбиков, чтобы большой ромб стал четвертым по счету справа налево.(слева на право)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9432" name="AutoShape 104"/>
          <p:cNvSpPr>
            <a:spLocks noChangeArrowheads="1"/>
          </p:cNvSpPr>
          <p:nvPr/>
        </p:nvSpPr>
        <p:spPr bwMode="auto">
          <a:xfrm>
            <a:off x="3428992" y="6048375"/>
            <a:ext cx="485775" cy="809625"/>
          </a:xfrm>
          <a:prstGeom prst="diamond">
            <a:avLst/>
          </a:prstGeom>
          <a:solidFill>
            <a:srgbClr val="9BBB5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9433" name="AutoShape 105"/>
          <p:cNvSpPr>
            <a:spLocks noChangeArrowheads="1"/>
          </p:cNvSpPr>
          <p:nvPr/>
        </p:nvSpPr>
        <p:spPr bwMode="auto">
          <a:xfrm>
            <a:off x="2714612" y="6048375"/>
            <a:ext cx="485775" cy="809625"/>
          </a:xfrm>
          <a:prstGeom prst="diamond">
            <a:avLst/>
          </a:prstGeom>
          <a:solidFill>
            <a:srgbClr val="9BBB5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9434" name="AutoShape 106"/>
          <p:cNvSpPr>
            <a:spLocks noChangeArrowheads="1"/>
          </p:cNvSpPr>
          <p:nvPr/>
        </p:nvSpPr>
        <p:spPr bwMode="auto">
          <a:xfrm>
            <a:off x="1714480" y="5703903"/>
            <a:ext cx="785818" cy="1154097"/>
          </a:xfrm>
          <a:prstGeom prst="diamond">
            <a:avLst/>
          </a:prstGeom>
          <a:solidFill>
            <a:srgbClr val="9BBB5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9435" name="AutoShape 107"/>
          <p:cNvSpPr>
            <a:spLocks noChangeArrowheads="1"/>
          </p:cNvSpPr>
          <p:nvPr/>
        </p:nvSpPr>
        <p:spPr bwMode="auto">
          <a:xfrm>
            <a:off x="1142976" y="6048375"/>
            <a:ext cx="485775" cy="809625"/>
          </a:xfrm>
          <a:prstGeom prst="diamond">
            <a:avLst/>
          </a:prstGeom>
          <a:solidFill>
            <a:srgbClr val="9BBB5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9436" name="AutoShape 108"/>
          <p:cNvSpPr>
            <a:spLocks noChangeArrowheads="1"/>
          </p:cNvSpPr>
          <p:nvPr/>
        </p:nvSpPr>
        <p:spPr bwMode="auto">
          <a:xfrm>
            <a:off x="500034" y="6048375"/>
            <a:ext cx="485775" cy="809625"/>
          </a:xfrm>
          <a:prstGeom prst="diamond">
            <a:avLst/>
          </a:prstGeom>
          <a:solidFill>
            <a:srgbClr val="9BBB5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9437" name="Oval 109"/>
          <p:cNvSpPr>
            <a:spLocks noChangeArrowheads="1"/>
          </p:cNvSpPr>
          <p:nvPr/>
        </p:nvSpPr>
        <p:spPr bwMode="auto">
          <a:xfrm flipH="1" flipV="1">
            <a:off x="2143108" y="928670"/>
            <a:ext cx="134951" cy="169876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" name="Oval 109"/>
          <p:cNvSpPr>
            <a:spLocks noChangeArrowheads="1"/>
          </p:cNvSpPr>
          <p:nvPr/>
        </p:nvSpPr>
        <p:spPr bwMode="auto">
          <a:xfrm flipV="1">
            <a:off x="3286116" y="1357298"/>
            <a:ext cx="141277" cy="45719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Математика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а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79378816"/>
              </p:ext>
            </p:extLst>
          </p:nvPr>
        </p:nvGraphicFramePr>
        <p:xfrm>
          <a:off x="5508103" y="2340696"/>
          <a:ext cx="2520280" cy="6705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29055"/>
                <a:gridCol w="1191225"/>
              </a:tblGrid>
              <a:tr h="95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Высокий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Средний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5-6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Ниже среднего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Низкий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 и менее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59254194"/>
              </p:ext>
            </p:extLst>
          </p:nvPr>
        </p:nvGraphicFramePr>
        <p:xfrm>
          <a:off x="179512" y="620688"/>
          <a:ext cx="5184578" cy="60540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9911"/>
                <a:gridCol w="921853"/>
                <a:gridCol w="457538"/>
                <a:gridCol w="457538"/>
                <a:gridCol w="457538"/>
                <a:gridCol w="457538"/>
                <a:gridCol w="991331"/>
                <a:gridCol w="991331"/>
              </a:tblGrid>
              <a:tr h="48698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№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п/п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 rowSpan="2">
                  <a:txBody>
                    <a:bodyPr/>
                    <a:lstStyle/>
                    <a:p>
                      <a:pPr marR="20955" indent="254000" algn="just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800" dirty="0">
                          <a:effectLst/>
                        </a:rPr>
                        <a:t>Фамилия, имя ученика </a:t>
                      </a:r>
                      <a:endParaRPr lang="ru-RU" sz="700" b="1" i="1" dirty="0">
                        <a:effectLst/>
                        <a:latin typeface="Times New Roman"/>
                      </a:endParaRPr>
                    </a:p>
                  </a:txBody>
                  <a:tcPr marL="50901" marR="50901" marT="0" marB="0"/>
                </a:tc>
                <a:tc gridSpan="4">
                  <a:txBody>
                    <a:bodyPr/>
                    <a:lstStyle/>
                    <a:p>
                      <a:pPr marR="20955" indent="254000" algn="just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800" dirty="0">
                          <a:effectLst/>
                        </a:rPr>
                        <a:t>Баллы за выполнение задания</a:t>
                      </a:r>
                      <a:endParaRPr lang="ru-RU" sz="700" b="1" dirty="0">
                        <a:effectLst/>
                        <a:latin typeface="Times New Roman"/>
                      </a:endParaRPr>
                    </a:p>
                  </a:txBody>
                  <a:tcPr marL="50901" marR="509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Всего баллов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Уровень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выполнения работы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</a:tr>
              <a:tr h="1623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№ 1 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№ 2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№ 3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№ 4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</a:tr>
              <a:tr h="3588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marR="20955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Максимальный балл за задание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</a:tr>
              <a:tr h="1623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Агафонов  Максим 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средний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</a:tr>
              <a:tr h="2361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Благодатских  Матвей 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средний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</a:tr>
              <a:tr h="1623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Брылова  Елизавета 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н. среднего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</a:tr>
              <a:tr h="1623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Бутолин  Егор 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средний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</a:tr>
              <a:tr h="1623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Главатских  Антон 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7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высокий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</a:tr>
              <a:tr h="1623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Главатских  Дмитрий 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н. среднего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</a:tr>
              <a:tr h="1623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Жигалов  Григорий 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н. среднего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</a:tr>
              <a:tr h="1660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Жигалов  Николай 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средний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</a:tr>
              <a:tr h="1623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Ильин  Артем 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высокий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</a:tr>
              <a:tr h="1623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Касаткина  Мария 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средний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</a:tr>
              <a:tr h="2776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Корепанов  Глеб 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высокий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</a:tr>
              <a:tr h="193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Лекомцев  Иван 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высокий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</a:tr>
              <a:tr h="2361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Максимов  Александр 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средний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</a:tr>
              <a:tr h="193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Максимов Захар 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средний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</a:tr>
              <a:tr h="193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Маркова  Юлия 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высокий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</a:tr>
              <a:tr h="2361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Некрасова  Анастасия 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средний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</a:tr>
              <a:tr h="193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17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Ончуков  Владислав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высокий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</a:tr>
              <a:tr h="193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18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Пашкина  Алина 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0,5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6,5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средний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</a:tr>
              <a:tr h="2361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Селиверстов  Алексей 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низкий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</a:tr>
              <a:tr h="193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Снигирева  Дарья 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средний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</a:tr>
              <a:tr h="2361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Трефилова  Валерия 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средний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</a:tr>
              <a:tr h="2361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Трефилова  Елизавета 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высокий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</a:tr>
              <a:tr h="2361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23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Халифаева  Сабрина 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н. среднего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</a:tr>
              <a:tr h="193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24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Худякова Яна 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средний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</a:tr>
              <a:tr h="29514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Средний балл по каждому заданию и итоговый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901" marR="50901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4803704"/>
              </p:ext>
            </p:extLst>
          </p:nvPr>
        </p:nvGraphicFramePr>
        <p:xfrm>
          <a:off x="5652120" y="3501008"/>
          <a:ext cx="3312363" cy="2011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3551"/>
                <a:gridCol w="397596"/>
                <a:gridCol w="323902"/>
                <a:gridCol w="323902"/>
                <a:gridCol w="323902"/>
                <a:gridCol w="323902"/>
                <a:gridCol w="323902"/>
                <a:gridCol w="323902"/>
                <a:gridCol w="323902"/>
                <a:gridCol w="323902"/>
              </a:tblGrid>
              <a:tr h="0">
                <a:tc rowSpan="3">
                  <a:txBody>
                    <a:bodyPr/>
                    <a:lstStyle/>
                    <a:p>
                      <a:pPr marL="1397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Кол-во уч-ся по списку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1397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Кол-во писавших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Уровни выполнения работы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Высокий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Средний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Ниже среднего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Низкий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Кол-во чел.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Кол-во чел.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Кол-во чел.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Кол-во чел.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508103" y="-513872"/>
            <a:ext cx="2952329" cy="176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20631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Анализ проверочной работы №3</a:t>
            </a: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(по математике)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825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221457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 проведения собрания я запустили анкету, чтобы узнать, насколько актуальна, затронутая нами тема?</a:t>
            </a:r>
            <a:br>
              <a:rPr lang="ru-RU" dirty="0" smtClean="0"/>
            </a:br>
            <a:r>
              <a:rPr lang="ru-RU" dirty="0" smtClean="0"/>
              <a:t> Анализ анкет показал,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3357562"/>
            <a:ext cx="6286544" cy="32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Интеллектуальные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фотографии</a:t>
            </a:r>
            <a:endParaRPr lang="ru-RU" dirty="0"/>
          </a:p>
        </p:txBody>
      </p:sp>
      <p:pic>
        <p:nvPicPr>
          <p:cNvPr id="3074" name="Picture 2" descr="C:\Users\УЧИТЕЛЬ\Desktop\2013\PC1202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-171400"/>
            <a:ext cx="10297144" cy="79126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Чистые тетради</a:t>
            </a:r>
            <a:endParaRPr lang="ru-RU" dirty="0"/>
          </a:p>
        </p:txBody>
      </p:sp>
      <p:pic>
        <p:nvPicPr>
          <p:cNvPr id="4" name="Рисунок 3" descr="J0233964"/>
          <p:cNvPicPr/>
          <p:nvPr/>
        </p:nvPicPr>
        <p:blipFill>
          <a:blip r:embed="rId2" cstate="email"/>
          <a:srcRect l="9322" t="9523" b="28572"/>
          <a:stretch>
            <a:fillRect/>
          </a:stretch>
        </p:blipFill>
        <p:spPr bwMode="auto">
          <a:xfrm>
            <a:off x="357158" y="0"/>
            <a:ext cx="2286016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УЧИТЕЛЬ\Desktop\2013\PC1202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298" y="1556792"/>
            <a:ext cx="2693673" cy="37362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УЧИТЕЛЬ\Desktop\2013\PC12023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21055"/>
            <a:ext cx="2401271" cy="3599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УЧИТЕЛЬ\Desktop\2013\PC120233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367" y="1758203"/>
            <a:ext cx="3161324" cy="31249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УЧИТЕЛЬ\Desktop\2013\PC12023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497" y="1600089"/>
            <a:ext cx="2592288" cy="3692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УЧИТЕЛЬ\Desktop\2013\PC1202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1649157" cy="2620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УЧИТЕЛЬ\Desktop\2013\PC1202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515" y="404664"/>
            <a:ext cx="2592288" cy="2664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УЧИТЕЛЬ\Desktop\2013\PC12023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6215"/>
            <a:ext cx="2304256" cy="30627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УЧИТЕЛЬ\Desktop\2013\PC12023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564" y="6216"/>
            <a:ext cx="3180781" cy="30627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УЧИТЕЛЬ\Desktop\2013\PC12024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2"/>
            <a:ext cx="2232247" cy="2160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УЧИТЕЛЬ\Desktop\2013\PC12023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3068962"/>
            <a:ext cx="2448273" cy="23042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УЧИТЕЛЬ\Desktop\2013\PC12024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3130625"/>
            <a:ext cx="1498524" cy="26026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УЧИТЕЛЬ\Desktop\2013\PC120243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564" y="3130625"/>
            <a:ext cx="3384377" cy="2268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4614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204765"/>
            <a:ext cx="8229600" cy="1143000"/>
          </a:xfrm>
        </p:spPr>
        <p:txBody>
          <a:bodyPr/>
          <a:lstStyle/>
          <a:p>
            <a:r>
              <a:rPr lang="ru-RU" dirty="0" smtClean="0"/>
              <a:t>Чистые тетради</a:t>
            </a:r>
            <a:endParaRPr lang="ru-RU" dirty="0"/>
          </a:p>
        </p:txBody>
      </p:sp>
      <p:pic>
        <p:nvPicPr>
          <p:cNvPr id="3074" name="Picture 2" descr="C:\Users\УЧИТЕЛЬ\Desktop\2013\PC1102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79301"/>
            <a:ext cx="3672408" cy="47419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УЧИТЕЛЬ\Desktop\2013\PC1102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68760"/>
            <a:ext cx="4229824" cy="4752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J0196200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24544" y="-80979"/>
            <a:ext cx="2928958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УЧИТЕЛЬ\Desktop\2013\PC1102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3449357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УЧИТЕЛЬ\Desktop\2013\PC1102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20888"/>
            <a:ext cx="4680370" cy="3744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319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УЧИТЕЛЬ\Desktop\2013\PC1102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3672408" cy="5112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УЧИТЕЛЬ\Desktop\2013\PC1102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48680"/>
            <a:ext cx="4104456" cy="5112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3071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УЧИТЕЛЬ\Desktop\2013\PC1102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3203848" cy="4824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УЧИТЕЛЬ\Desktop\2013\PC1102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4664"/>
            <a:ext cx="4824536" cy="4824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8853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УЧИТЕЛЬ\Desktop\2013\PC1102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44016"/>
            <a:ext cx="4083780" cy="5517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УЧИТЕЛЬ\Desktop\2013\PC1102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48" y="692696"/>
            <a:ext cx="5462762" cy="522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7937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600200"/>
            <a:ext cx="4186238" cy="4525963"/>
          </a:xfrm>
        </p:spPr>
        <p:txBody>
          <a:bodyPr/>
          <a:lstStyle/>
          <a:p>
            <a:r>
              <a:rPr lang="ru-RU" dirty="0" smtClean="0"/>
              <a:t>Окружающий мир – Д. З. по тетрадям, чтение по хрестоматии. Отдельные сообщения по хрестоматии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357298"/>
            <a:ext cx="421484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86439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857356" y="928670"/>
            <a:ext cx="34634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Изо –все готовы.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571480"/>
            <a:ext cx="7847012" cy="2714644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2"/>
                </a:solidFill>
              </a:rPr>
              <a:t>1</a:t>
            </a:r>
            <a:r>
              <a:rPr lang="ru-RU" sz="4800" dirty="0" smtClean="0">
                <a:solidFill>
                  <a:schemeClr val="accent2"/>
                </a:solidFill>
              </a:rPr>
              <a:t>.Часто ли Ваш ребёнок отвлекается во время выполнения заданий?</a:t>
            </a:r>
            <a:endParaRPr lang="ru-RU" dirty="0" smtClean="0">
              <a:solidFill>
                <a:schemeClr val="accent2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8425" y="3430588"/>
            <a:ext cx="6408738" cy="1728787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- Да.                               -  11 чел.</a:t>
            </a:r>
          </a:p>
          <a:p>
            <a:pPr algn="l" eaLnBrk="1" hangingPunct="1"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 - Трудно сказать             -   1  чел.</a:t>
            </a:r>
          </a:p>
          <a:p>
            <a:pPr algn="l" eaLnBrk="1" hangingPunct="1"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 - Нет                              -   9  чел.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УЧИТЕЛЬ\Desktop\2013\PC1202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-23572"/>
            <a:ext cx="5400601" cy="44563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УЧИТЕЛЬ\Desktop\2013\PC1202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10613"/>
            <a:ext cx="5256584" cy="33761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7854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Труд.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214422"/>
            <a:ext cx="671517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DCIM\100OLYMP\PC13024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366044"/>
            <a:ext cx="11061109" cy="7437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9132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DCIM\100OLYMP\PC1302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90599"/>
            <a:ext cx="11030843" cy="7048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0507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Подготовительная работа к родительскому собранию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ru-RU" b="1" dirty="0" smtClean="0"/>
              <a:t>1. Анализ работы учащихся на уроках, проверка устойчивости внимания учащихся в учебной деятельности.</a:t>
            </a:r>
          </a:p>
          <a:p>
            <a:pPr>
              <a:lnSpc>
                <a:spcPct val="80000"/>
              </a:lnSpc>
              <a:buNone/>
            </a:pPr>
            <a:r>
              <a:rPr lang="ru-RU" b="1" dirty="0" smtClean="0"/>
              <a:t>Для проверки внимательности учащихся им предлагаются следующие задания.</a:t>
            </a:r>
          </a:p>
          <a:p>
            <a:pPr>
              <a:lnSpc>
                <a:spcPct val="80000"/>
              </a:lnSpc>
              <a:buNone/>
            </a:pPr>
            <a:r>
              <a:rPr lang="ru-RU" b="1" dirty="0" smtClean="0"/>
              <a:t>а) Нарисуй точки в тетради так, как они расположены на рисунке (рисунок заранее готовит учитель).</a:t>
            </a:r>
          </a:p>
          <a:p>
            <a:pPr>
              <a:lnSpc>
                <a:spcPct val="80000"/>
              </a:lnSpc>
              <a:buNone/>
            </a:pPr>
            <a:r>
              <a:rPr lang="ru-RU" b="1" dirty="0" smtClean="0"/>
              <a:t>б) Подчеркни слово, в котором есть буква «</a:t>
            </a:r>
            <a:r>
              <a:rPr lang="ru-RU" b="1" dirty="0" err="1" smtClean="0"/>
              <a:t>д</a:t>
            </a:r>
            <a:r>
              <a:rPr lang="ru-RU" b="1" dirty="0" smtClean="0"/>
              <a:t>»:  портной, подвал, антракт, земляк.</a:t>
            </a:r>
          </a:p>
          <a:p>
            <a:pPr>
              <a:lnSpc>
                <a:spcPct val="80000"/>
              </a:lnSpc>
              <a:buNone/>
            </a:pPr>
            <a:r>
              <a:rPr lang="ru-RU" b="1" dirty="0" smtClean="0"/>
              <a:t>в) Каким по счёту будет в перечне слов слово «год»?    Рот, кот, год, грот, крот.</a:t>
            </a:r>
          </a:p>
          <a:p>
            <a:pPr>
              <a:lnSpc>
                <a:spcPct val="80000"/>
              </a:lnSpc>
              <a:buNone/>
            </a:pPr>
            <a:r>
              <a:rPr lang="ru-RU" b="1" dirty="0" smtClean="0"/>
              <a:t>г) учащимся предлагается решить примеры на вычитание  сложение. Примеры даны с однозначными и двузначными числами. По команду учителя дети выполняют задание с однозначными числами, затем переходят на двузначные. Установка меняется несколько раз. </a:t>
            </a:r>
          </a:p>
          <a:p>
            <a:pPr>
              <a:lnSpc>
                <a:spcPct val="80000"/>
              </a:lnSpc>
              <a:buNone/>
            </a:pPr>
            <a:r>
              <a:rPr lang="ru-RU" b="1" dirty="0" smtClean="0"/>
              <a:t>   (Примеры вида: 2+3=  10-4=    5+5=   6-4=  10+2=  13-3=  16+1=   19-1= и т.д.)</a:t>
            </a:r>
          </a:p>
          <a:p>
            <a:pPr>
              <a:lnSpc>
                <a:spcPct val="80000"/>
              </a:lnSpc>
              <a:buNone/>
            </a:pPr>
            <a:r>
              <a:rPr lang="ru-RU" b="1" dirty="0" err="1" smtClean="0"/>
              <a:t>д</a:t>
            </a:r>
            <a:r>
              <a:rPr lang="ru-RU" b="1" dirty="0" smtClean="0"/>
              <a:t>) Учащимся предлагается диктант.</a:t>
            </a:r>
          </a:p>
          <a:p>
            <a:pPr>
              <a:lnSpc>
                <a:spcPct val="80000"/>
              </a:lnSpc>
              <a:buNone/>
            </a:pPr>
            <a:r>
              <a:rPr lang="ru-RU" b="1" dirty="0" smtClean="0"/>
              <a:t>     Жуки сидят на траве. Банка стоит на столе. Папа надел сапоги. Крокодил плавает в реке. Красные розы цветут в саду.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92150"/>
            <a:ext cx="8374063" cy="165735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C00000"/>
                </a:solidFill>
              </a:rPr>
              <a:t>2.Можно ли назвать Вашего ребёнка сосредоточенным, усидчивым?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100" y="2349500"/>
            <a:ext cx="7772400" cy="35242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</a:t>
            </a:r>
          </a:p>
          <a:p>
            <a:pPr eaLnBrk="1" hangingPunct="1">
              <a:buFontTx/>
              <a:buNone/>
            </a:pPr>
            <a:r>
              <a:rPr lang="ru-RU" dirty="0" smtClean="0"/>
              <a:t>  -  Да                                   -     </a:t>
            </a:r>
            <a:r>
              <a:rPr lang="ru-RU" dirty="0"/>
              <a:t>4</a:t>
            </a:r>
            <a:r>
              <a:rPr lang="ru-RU" dirty="0" smtClean="0"/>
              <a:t> чел.</a:t>
            </a:r>
          </a:p>
          <a:p>
            <a:pPr eaLnBrk="1" hangingPunct="1">
              <a:buFontTx/>
              <a:buNone/>
            </a:pPr>
            <a:r>
              <a:rPr lang="ru-RU" dirty="0" smtClean="0"/>
              <a:t>  -  Трудно  сказать               -     11 чел.</a:t>
            </a:r>
          </a:p>
          <a:p>
            <a:pPr eaLnBrk="1" hangingPunct="1">
              <a:buFontTx/>
              <a:buNone/>
            </a:pPr>
            <a:r>
              <a:rPr lang="ru-RU" dirty="0" smtClean="0"/>
              <a:t>  -  Нет                                 -   </a:t>
            </a:r>
            <a:r>
              <a:rPr lang="ru-RU" dirty="0"/>
              <a:t>7</a:t>
            </a:r>
            <a:r>
              <a:rPr lang="ru-RU" dirty="0" smtClean="0"/>
              <a:t> чел.</a:t>
            </a:r>
            <a:r>
              <a:rPr lang="ru-RU" sz="2400" dirty="0" smtClean="0"/>
              <a:t>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2731</Words>
  <Application>Microsoft Office PowerPoint</Application>
  <PresentationFormat>Экран (4:3)</PresentationFormat>
  <Paragraphs>673</Paragraphs>
  <Slides>84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84</vt:i4>
      </vt:variant>
    </vt:vector>
  </HeadingPairs>
  <TitlesOfParts>
    <vt:vector size="85" baseType="lpstr">
      <vt:lpstr>Тема Office</vt:lpstr>
      <vt:lpstr>Слайд 1</vt:lpstr>
      <vt:lpstr>Слайд 2</vt:lpstr>
      <vt:lpstr>Слайд 3</vt:lpstr>
      <vt:lpstr>Главные проблемы начальной школы</vt:lpstr>
      <vt:lpstr>“Гений – это внимание. Не важно, кто это сказал. Важно, что это так”.</vt:lpstr>
      <vt:lpstr>Родительское собрание по теме: “Творческая лаборатория родителей за круглым столом”.  « Как помочь ребенку стать внимательным»</vt:lpstr>
      <vt:lpstr> До проведения собрания я запустили анкету, чтобы узнать, насколько актуальна, затронутая нами тема?  Анализ анкет показал,  </vt:lpstr>
      <vt:lpstr>1.Часто ли Ваш ребёнок отвлекается во время выполнения заданий?</vt:lpstr>
      <vt:lpstr>2.Можно ли назвать Вашего ребёнка сосредоточенным, усидчивым?</vt:lpstr>
      <vt:lpstr>3.Хотелось бы Вам, чтобы Ваш ребёнок был внимательным?</vt:lpstr>
      <vt:lpstr>4. Что Вы делаете для того, чтобы у Вашего ребёнка развивалось внимание?</vt:lpstr>
      <vt:lpstr>         </vt:lpstr>
      <vt:lpstr>Затронутая нами тема сегодня актуальна?</vt:lpstr>
      <vt:lpstr>           Гипотеза: доказать, что ребёнок будет более  внимательным ,если: выяснить причины неадекватного поведения; проводить системные занятия по её корректировке и формированию привычки. </vt:lpstr>
      <vt:lpstr>Слайд 15</vt:lpstr>
      <vt:lpstr>Прошу Вас продолжить фразу   Внимательный ребёнок – это…</vt:lpstr>
      <vt:lpstr>Внимание – это способность человека сосредоточиться на определённом объекте и явлениях.</vt:lpstr>
      <vt:lpstr>Внимание может быть:</vt:lpstr>
      <vt:lpstr> Прошу вас обсудить в группах такие вопросы: </vt:lpstr>
      <vt:lpstr>Свойства внимания </vt:lpstr>
      <vt:lpstr>Слайд 21</vt:lpstr>
      <vt:lpstr>Проявления дефицита внимания  Анкета:</vt:lpstr>
      <vt:lpstr>Слайд 23</vt:lpstr>
      <vt:lpstr>Слайд 24</vt:lpstr>
      <vt:lpstr>Слайд 25</vt:lpstr>
      <vt:lpstr>Слайд 26</vt:lpstr>
      <vt:lpstr>Слайд 27</vt:lpstr>
      <vt:lpstr>   Результаты анкеты:</vt:lpstr>
      <vt:lpstr>Слайд 29</vt:lpstr>
      <vt:lpstr>Слайд 30</vt:lpstr>
      <vt:lpstr>Слайд 31</vt:lpstr>
      <vt:lpstr>    Нарушения концентрации внимания является причиной трудностей в выполнении всех учебных заданий, в том числе письма и чтения. </vt:lpstr>
      <vt:lpstr>Слайд 33</vt:lpstr>
      <vt:lpstr>         Как видите, проблемы у нас существуют - научить своего ребёнка вслушиваться в поток звучащей речи, понимать её принимать решения, получая результаты, формировать привычку быть внимательным. </vt:lpstr>
      <vt:lpstr>Индивидуальные особенности внимания:</vt:lpstr>
      <vt:lpstr>Индивидуальные особенности внимания</vt:lpstr>
      <vt:lpstr>Индивидуальные особенности внимания</vt:lpstr>
      <vt:lpstr>Индивидуальные особенности внимания</vt:lpstr>
      <vt:lpstr>Если у детей не сформировано произвольное внимание, то - </vt:lpstr>
      <vt:lpstr>Если  у детей недостаточно развита устойчивость внимания, то они будут: </vt:lpstr>
      <vt:lpstr>Если ребёнок переставляет слоги в словах, то:</vt:lpstr>
      <vt:lpstr>Если ребёнок добавляет в слова гласные, то -</vt:lpstr>
      <vt:lpstr>Слайд 43</vt:lpstr>
      <vt:lpstr>2.Найди и выпиши названия цветов</vt:lpstr>
      <vt:lpstr>3.Проверь себя</vt:lpstr>
      <vt:lpstr>4.Точная копия</vt:lpstr>
      <vt:lpstr>Упражнение 5</vt:lpstr>
      <vt:lpstr>Упражнение 6</vt:lpstr>
      <vt:lpstr>Упражнение 7</vt:lpstr>
      <vt:lpstr>Упражнение 8</vt:lpstr>
      <vt:lpstr>Упражнение 7</vt:lpstr>
      <vt:lpstr>Упражнение 9</vt:lpstr>
      <vt:lpstr>Упражнение 10</vt:lpstr>
      <vt:lpstr>11.Найди ошибки в предложениях</vt:lpstr>
      <vt:lpstr>12.Расшифруй слово</vt:lpstr>
      <vt:lpstr>Слайд 56</vt:lpstr>
      <vt:lpstr>Работа родителей с ребёнком, имеющим школьные проблемы. </vt:lpstr>
      <vt:lpstr>Слайд 58</vt:lpstr>
      <vt:lpstr>Вывод</vt:lpstr>
      <vt:lpstr>Чтения </vt:lpstr>
      <vt:lpstr>Слайд 61</vt:lpstr>
      <vt:lpstr>Слайд 62</vt:lpstr>
      <vt:lpstr>Слайд 63</vt:lpstr>
      <vt:lpstr>Слайд 64</vt:lpstr>
      <vt:lpstr>Слайд 65</vt:lpstr>
      <vt:lpstr>   </vt:lpstr>
      <vt:lpstr>Математика</vt:lpstr>
      <vt:lpstr>Слайд 68</vt:lpstr>
      <vt:lpstr>  Математика  а</vt:lpstr>
      <vt:lpstr>Интеллектуальные игры</vt:lpstr>
      <vt:lpstr>Чистые тетради</vt:lpstr>
      <vt:lpstr>Слайд 72</vt:lpstr>
      <vt:lpstr>Чистые тетради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Труд. </vt:lpstr>
      <vt:lpstr>Слайд 82</vt:lpstr>
      <vt:lpstr>Слайд 83</vt:lpstr>
      <vt:lpstr>Подготовительная работа к родительскому собранию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по теме:  « Как помочь ребенку стать внимательным»</dc:title>
  <dc:creator>User</dc:creator>
  <cp:lastModifiedBy>Ucer</cp:lastModifiedBy>
  <cp:revision>94</cp:revision>
  <dcterms:created xsi:type="dcterms:W3CDTF">2013-12-04T17:02:35Z</dcterms:created>
  <dcterms:modified xsi:type="dcterms:W3CDTF">2014-01-04T08:13:37Z</dcterms:modified>
</cp:coreProperties>
</file>