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60" r:id="rId2"/>
    <p:sldId id="271" r:id="rId3"/>
    <p:sldId id="273" r:id="rId4"/>
    <p:sldId id="276" r:id="rId5"/>
    <p:sldId id="277" r:id="rId6"/>
    <p:sldId id="278" r:id="rId7"/>
    <p:sldId id="283" r:id="rId8"/>
    <p:sldId id="284" r:id="rId9"/>
    <p:sldId id="285" r:id="rId10"/>
    <p:sldId id="286" r:id="rId11"/>
    <p:sldId id="290" r:id="rId12"/>
    <p:sldId id="291" r:id="rId13"/>
    <p:sldId id="295" r:id="rId14"/>
    <p:sldId id="296" r:id="rId15"/>
    <p:sldId id="297" r:id="rId16"/>
    <p:sldId id="299" r:id="rId17"/>
    <p:sldId id="300" r:id="rId18"/>
    <p:sldId id="302" r:id="rId19"/>
    <p:sldId id="303" r:id="rId20"/>
    <p:sldId id="262" r:id="rId21"/>
    <p:sldId id="263" r:id="rId22"/>
    <p:sldId id="264" r:id="rId23"/>
    <p:sldId id="265" r:id="rId24"/>
    <p:sldId id="266" r:id="rId25"/>
    <p:sldId id="267" r:id="rId26"/>
    <p:sldId id="268" r:id="rId27"/>
    <p:sldId id="269" r:id="rId28"/>
    <p:sldId id="30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3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8163B-C07A-432B-A2DE-54AE6FC7912A}" type="datetimeFigureOut">
              <a:rPr lang="ru-RU" smtClean="0"/>
              <a:pPr/>
              <a:t>06.01.2014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AD73F-7B36-46AE-8643-EC7DD2562B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A8675-58E2-420C-BCCA-2FD674DD6DBC}" type="slidenum">
              <a:rPr lang="ru-RU"/>
              <a:pPr/>
              <a:t>3</a:t>
            </a:fld>
            <a:endParaRPr lang="ru-RU"/>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1ED56-1944-40CB-BEF8-610A2C8B2DD9}" type="slidenum">
              <a:rPr lang="ru-RU"/>
              <a:pPr/>
              <a:t>4</a:t>
            </a:fld>
            <a:endParaRPr lang="ru-RU"/>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ru-RU" b="1" i="1"/>
              <a:t>Родина-мать зовёт! На фоне песни   "Священная война"</a:t>
            </a:r>
            <a:r>
              <a:rPr lang="ru-RU"/>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C7A83E-8BB1-4F91-99B2-B054FC0F0205}" type="slidenum">
              <a:rPr lang="ru-RU"/>
              <a:pPr/>
              <a:t>17</a:t>
            </a:fld>
            <a:endParaRPr lang="ru-RU"/>
          </a:p>
        </p:txBody>
      </p:sp>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p:txBody>
          <a:bodyPr/>
          <a:lstStyle/>
          <a:p>
            <a:pPr>
              <a:spcBef>
                <a:spcPct val="0"/>
              </a:spcBef>
            </a:pPr>
            <a:endParaRPr lang="ru-RU"/>
          </a:p>
        </p:txBody>
      </p:sp>
      <p:sp>
        <p:nvSpPr>
          <p:cNvPr id="37892"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EC60704-58F6-46F5-A8FA-D75CF1C97F5B}" type="slidenum">
              <a:rPr lang="ru-RU" sz="1200">
                <a:latin typeface="+mn-lt"/>
              </a:rPr>
              <a:pPr algn="r">
                <a:defRPr/>
              </a:pPr>
              <a:t>17</a:t>
            </a:fld>
            <a:endParaRPr lang="ru-RU"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06.01.2014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06.01.2014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06.01.2014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06.01.2014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06.01.2014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06.01.2014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06.01.2014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06.01.2014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06.01.2014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patriot.ampirk.ru/media/memorials/tulun_3.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los.com.ua/userfiles/image_new/2010/03/040310/geroj.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fotki.yandex.ru/users/sunny-fanny/view/145246/?page=1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H:\&#1052;&#1054;&#1071;%20&#1055;&#1040;&#1058;&#1056;\&#1052;&#1077;&#1083;&#1086;&#1076;&#1080;&#1103;.mp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1"/>
          <p:cNvSpPr>
            <a:spLocks noChangeArrowheads="1" noChangeShapeType="1" noTextEdit="1"/>
          </p:cNvSpPr>
          <p:nvPr/>
        </p:nvSpPr>
        <p:spPr bwMode="auto">
          <a:xfrm>
            <a:off x="1081088" y="5148263"/>
            <a:ext cx="5276850" cy="1714500"/>
          </a:xfrm>
          <a:prstGeom prst="rect">
            <a:avLst/>
          </a:prstGeom>
        </p:spPr>
        <p:txBody>
          <a:bodyPr wrap="none" fromWordArt="1">
            <a:prstTxWarp prst="textPlain">
              <a:avLst>
                <a:gd name="adj" fmla="val 50000"/>
              </a:avLst>
            </a:prstTxWarp>
          </a:bodyPr>
          <a:lstStyle/>
          <a:p>
            <a:pPr algn="ctr" rtl="0"/>
            <a:endParaRPr lang="ru-RU" sz="3600" b="1" kern="10" spc="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
        <p:nvSpPr>
          <p:cNvPr id="5" name="Прямоугольник 4"/>
          <p:cNvSpPr/>
          <p:nvPr/>
        </p:nvSpPr>
        <p:spPr>
          <a:xfrm>
            <a:off x="357158" y="3000372"/>
            <a:ext cx="428628" cy="369332"/>
          </a:xfrm>
          <a:prstGeom prst="rect">
            <a:avLst/>
          </a:prstGeom>
        </p:spPr>
        <p:txBody>
          <a:bodyPr wrap="square" anchor="t" anchorCtr="0">
            <a:spAutoFit/>
          </a:bodyPr>
          <a:lstStyle/>
          <a:p>
            <a:r>
              <a:rPr lang="ru-RU" b="1"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a:t>
            </a:r>
            <a:endParaRPr lang="ru-RU" sz="4400" dirty="0"/>
          </a:p>
        </p:txBody>
      </p:sp>
      <p:sp>
        <p:nvSpPr>
          <p:cNvPr id="6" name="Прямоугольник 5"/>
          <p:cNvSpPr/>
          <p:nvPr/>
        </p:nvSpPr>
        <p:spPr>
          <a:xfrm>
            <a:off x="428596" y="1214422"/>
            <a:ext cx="8501122" cy="1754326"/>
          </a:xfrm>
          <a:prstGeom prst="rect">
            <a:avLst/>
          </a:prstGeom>
        </p:spPr>
        <p:txBody>
          <a:bodyPr wrap="square">
            <a:spAutoFit/>
          </a:bodyPr>
          <a:lstStyle/>
          <a:p>
            <a:r>
              <a:rPr lang="ru-RU" sz="5400" b="1"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Герои Советского Союза –  солдаты победы </a:t>
            </a:r>
            <a:endParaRPr lang="ru-RU"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дорога"/>
          <p:cNvPicPr>
            <a:picLocks noChangeAspect="1" noChangeArrowheads="1"/>
          </p:cNvPicPr>
          <p:nvPr/>
        </p:nvPicPr>
        <p:blipFill>
          <a:blip r:embed="rId2"/>
          <a:srcRect/>
          <a:stretch>
            <a:fillRect/>
          </a:stretch>
        </p:blipFill>
        <p:spPr bwMode="auto">
          <a:xfrm>
            <a:off x="0" y="0"/>
            <a:ext cx="4787900" cy="3357563"/>
          </a:xfrm>
          <a:prstGeom prst="rect">
            <a:avLst/>
          </a:prstGeom>
          <a:noFill/>
          <a:ln w="9525">
            <a:noFill/>
            <a:miter lim="800000"/>
            <a:headEnd/>
            <a:tailEnd/>
          </a:ln>
        </p:spPr>
      </p:pic>
      <p:pic>
        <p:nvPicPr>
          <p:cNvPr id="23555" name="Picture 4" descr="blokadaa"/>
          <p:cNvPicPr>
            <a:picLocks noGrp="1" noChangeAspect="1" noChangeArrowheads="1"/>
          </p:cNvPicPr>
          <p:nvPr>
            <p:ph type="title"/>
          </p:nvPr>
        </p:nvPicPr>
        <p:blipFill>
          <a:blip r:embed="rId3"/>
          <a:srcRect/>
          <a:stretch>
            <a:fillRect/>
          </a:stretch>
        </p:blipFill>
        <p:spPr>
          <a:xfrm>
            <a:off x="4787900" y="0"/>
            <a:ext cx="4356100" cy="3357563"/>
          </a:xfrm>
          <a:noFill/>
          <a:ln/>
        </p:spPr>
      </p:pic>
      <p:pic>
        <p:nvPicPr>
          <p:cNvPr id="23556" name="Picture 6" descr="105_07011617"/>
          <p:cNvPicPr>
            <a:picLocks noChangeAspect="1" noChangeArrowheads="1"/>
          </p:cNvPicPr>
          <p:nvPr/>
        </p:nvPicPr>
        <p:blipFill>
          <a:blip r:embed="rId4"/>
          <a:srcRect/>
          <a:stretch>
            <a:fillRect/>
          </a:stretch>
        </p:blipFill>
        <p:spPr bwMode="auto">
          <a:xfrm>
            <a:off x="0" y="3357563"/>
            <a:ext cx="4787900" cy="3500437"/>
          </a:xfrm>
          <a:prstGeom prst="rect">
            <a:avLst/>
          </a:prstGeom>
          <a:noFill/>
          <a:ln w="9525">
            <a:noFill/>
            <a:miter lim="800000"/>
            <a:headEnd/>
            <a:tailEnd/>
          </a:ln>
        </p:spPr>
      </p:pic>
      <p:pic>
        <p:nvPicPr>
          <p:cNvPr id="23557" name="Рисунок 4" descr="Рисунок1.jpg"/>
          <p:cNvPicPr>
            <a:picLocks noChangeAspect="1"/>
          </p:cNvPicPr>
          <p:nvPr/>
        </p:nvPicPr>
        <p:blipFill>
          <a:blip r:embed="rId5"/>
          <a:srcRect/>
          <a:stretch>
            <a:fillRect/>
          </a:stretch>
        </p:blipFill>
        <p:spPr bwMode="auto">
          <a:xfrm>
            <a:off x="4714875" y="3357563"/>
            <a:ext cx="4429125" cy="350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179388" y="3357563"/>
            <a:ext cx="8640762" cy="2571750"/>
          </a:xfrm>
          <a:prstGeom prst="rect">
            <a:avLst/>
          </a:prstGeom>
          <a:noFill/>
        </p:spPr>
        <p:txBody>
          <a:bodyPr wrap="none" fromWordArt="1">
            <a:prstTxWarp prst="textPlain">
              <a:avLst>
                <a:gd name="adj" fmla="val 50000"/>
              </a:avLst>
            </a:prstTxWarp>
          </a:bodyPr>
          <a:lstStyle/>
          <a:p>
            <a:pPr algn="ctr"/>
            <a:r>
              <a:rPr lang="ru-RU" sz="6000" kern="10" dirty="0">
                <a:ln w="19050">
                  <a:solidFill>
                    <a:schemeClr val="tx1"/>
                  </a:solidFill>
                  <a:round/>
                  <a:headEnd/>
                  <a:tailEnd/>
                </a:ln>
                <a:solidFill>
                  <a:srgbClr val="000000"/>
                </a:solidFill>
                <a:effectLst>
                  <a:outerShdw dist="35921" dir="2700000" algn="ctr" rotWithShape="0">
                    <a:srgbClr val="990000"/>
                  </a:outerShdw>
                </a:effectLst>
                <a:latin typeface="Times New Roman"/>
                <a:cs typeface="Times New Roman"/>
              </a:rPr>
              <a:t>страшных, </a:t>
            </a:r>
          </a:p>
          <a:p>
            <a:pPr algn="ctr"/>
            <a:r>
              <a:rPr lang="ru-RU" sz="6000" kern="10" dirty="0">
                <a:ln w="19050">
                  <a:solidFill>
                    <a:schemeClr val="tx1"/>
                  </a:solidFill>
                  <a:round/>
                  <a:headEnd/>
                  <a:tailEnd/>
                </a:ln>
                <a:solidFill>
                  <a:srgbClr val="000000"/>
                </a:solidFill>
                <a:effectLst>
                  <a:outerShdw dist="35921" dir="2700000" algn="ctr" rotWithShape="0">
                    <a:srgbClr val="990000"/>
                  </a:outerShdw>
                </a:effectLst>
                <a:latin typeface="Times New Roman"/>
                <a:cs typeface="Times New Roman"/>
              </a:rPr>
              <a:t>мучительных дней</a:t>
            </a:r>
          </a:p>
        </p:txBody>
      </p:sp>
      <p:sp>
        <p:nvSpPr>
          <p:cNvPr id="29699" name="WordArt 3"/>
          <p:cNvSpPr>
            <a:spLocks noChangeArrowheads="1" noChangeShapeType="1" noTextEdit="1"/>
          </p:cNvSpPr>
          <p:nvPr/>
        </p:nvSpPr>
        <p:spPr bwMode="auto">
          <a:xfrm>
            <a:off x="1692275" y="765175"/>
            <a:ext cx="5975350" cy="1798638"/>
          </a:xfrm>
          <a:prstGeom prst="rect">
            <a:avLst/>
          </a:prstGeom>
        </p:spPr>
        <p:txBody>
          <a:bodyPr wrap="none" fromWordArt="1">
            <a:prstTxWarp prst="textPlain">
              <a:avLst>
                <a:gd name="adj" fmla="val 50000"/>
              </a:avLst>
            </a:prstTxWarp>
          </a:bodyPr>
          <a:lstStyle/>
          <a:p>
            <a:pPr algn="ctr"/>
            <a:r>
              <a:rPr lang="ru-RU" sz="3600" kern="10" dirty="0">
                <a:ln w="19050">
                  <a:solidFill>
                    <a:srgbClr val="99CCFF"/>
                  </a:solidFill>
                  <a:round/>
                  <a:headEnd/>
                  <a:tailEnd/>
                </a:ln>
                <a:solidFill>
                  <a:schemeClr val="folHlink"/>
                </a:solidFill>
                <a:effectLst>
                  <a:outerShdw dist="35921" dir="2700000" algn="ctr" rotWithShape="0">
                    <a:srgbClr val="990000"/>
                  </a:outerShdw>
                </a:effectLst>
                <a:latin typeface="Impact"/>
              </a:rPr>
              <a:t>1418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p:cTn id="12" dur="2000" fill="hold"/>
                                        <p:tgtEl>
                                          <p:spTgt spid="29698"/>
                                        </p:tgtEl>
                                        <p:attrNameLst>
                                          <p:attrName>ppt_w</p:attrName>
                                        </p:attrNameLst>
                                      </p:cBhvr>
                                      <p:tavLst>
                                        <p:tav tm="0">
                                          <p:val>
                                            <p:fltVal val="0"/>
                                          </p:val>
                                        </p:tav>
                                        <p:tav tm="100000">
                                          <p:val>
                                            <p:strVal val="#ppt_w"/>
                                          </p:val>
                                        </p:tav>
                                      </p:tavLst>
                                    </p:anim>
                                    <p:anim calcmode="lin" valueType="num">
                                      <p:cBhvr>
                                        <p:cTn id="13" dur="2000" fill="hold"/>
                                        <p:tgtEl>
                                          <p:spTgt spid="29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900113" y="2205038"/>
            <a:ext cx="7488237" cy="1944687"/>
          </a:xfrm>
          <a:prstGeom prst="rect">
            <a:avLst/>
          </a:prstGeom>
        </p:spPr>
        <p:txBody>
          <a:bodyPr wrap="none" fromWordArt="1">
            <a:prstTxWarp prst="textPlain">
              <a:avLst>
                <a:gd name="adj" fmla="val 50000"/>
              </a:avLst>
            </a:prstTxWarp>
          </a:bodyPr>
          <a:lstStyle/>
          <a:p>
            <a:pPr algn="ctr"/>
            <a:r>
              <a:rPr lang="ru-RU" sz="3600" b="1" kern="10" dirty="0">
                <a:ln w="9525">
                  <a:solidFill>
                    <a:srgbClr val="000000"/>
                  </a:solidFill>
                  <a:round/>
                  <a:headEnd/>
                  <a:tailEnd/>
                </a:ln>
                <a:solidFill>
                  <a:schemeClr val="folHlink"/>
                </a:solidFill>
                <a:latin typeface="Arial"/>
                <a:cs typeface="Arial"/>
              </a:rPr>
              <a:t>27 000 000 </a:t>
            </a:r>
          </a:p>
        </p:txBody>
      </p:sp>
      <p:sp>
        <p:nvSpPr>
          <p:cNvPr id="30723" name="WordArt 3"/>
          <p:cNvSpPr>
            <a:spLocks noChangeArrowheads="1" noChangeShapeType="1" noTextEdit="1"/>
          </p:cNvSpPr>
          <p:nvPr/>
        </p:nvSpPr>
        <p:spPr bwMode="auto">
          <a:xfrm>
            <a:off x="611188" y="260350"/>
            <a:ext cx="7848600" cy="11525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chemeClr val="tx2"/>
                </a:solidFill>
                <a:latin typeface="Arial"/>
                <a:cs typeface="Arial"/>
              </a:rPr>
              <a:t>Погибло</a:t>
            </a:r>
          </a:p>
        </p:txBody>
      </p:sp>
      <p:sp>
        <p:nvSpPr>
          <p:cNvPr id="30724" name="WordArt 4"/>
          <p:cNvSpPr>
            <a:spLocks noChangeArrowheads="1" noChangeShapeType="1" noTextEdit="1"/>
          </p:cNvSpPr>
          <p:nvPr/>
        </p:nvSpPr>
        <p:spPr bwMode="auto">
          <a:xfrm>
            <a:off x="1258888" y="5013325"/>
            <a:ext cx="6121400" cy="12350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latin typeface="Arial"/>
                <a:cs typeface="Arial"/>
              </a:rPr>
              <a:t>человек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Horizontal)">
                                      <p:cBhvr>
                                        <p:cTn id="7" dur="500"/>
                                        <p:tgtEl>
                                          <p:spTgt spid="3072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0722"/>
                                        </p:tgtEl>
                                        <p:attrNameLst>
                                          <p:attrName>style.visibility</p:attrName>
                                        </p:attrNameLst>
                                      </p:cBhvr>
                                      <p:to>
                                        <p:strVal val="visible"/>
                                      </p:to>
                                    </p:set>
                                    <p:anim calcmode="lin" valueType="num">
                                      <p:cBhvr>
                                        <p:cTn id="11" dur="500" fill="hold"/>
                                        <p:tgtEl>
                                          <p:spTgt spid="30722"/>
                                        </p:tgtEl>
                                        <p:attrNameLst>
                                          <p:attrName>ppt_w</p:attrName>
                                        </p:attrNameLst>
                                      </p:cBhvr>
                                      <p:tavLst>
                                        <p:tav tm="0">
                                          <p:val>
                                            <p:fltVal val="0"/>
                                          </p:val>
                                        </p:tav>
                                        <p:tav tm="100000">
                                          <p:val>
                                            <p:strVal val="#ppt_w"/>
                                          </p:val>
                                        </p:tav>
                                      </p:tavLst>
                                    </p:anim>
                                    <p:anim calcmode="lin" valueType="num">
                                      <p:cBhvr>
                                        <p:cTn id="12" dur="500" fill="hold"/>
                                        <p:tgtEl>
                                          <p:spTgt spid="30722"/>
                                        </p:tgtEl>
                                        <p:attrNameLst>
                                          <p:attrName>ppt_h</p:attrName>
                                        </p:attrNameLst>
                                      </p:cBhvr>
                                      <p:tavLst>
                                        <p:tav tm="0">
                                          <p:val>
                                            <p:fltVal val="0"/>
                                          </p:val>
                                        </p:tav>
                                        <p:tav tm="100000">
                                          <p:val>
                                            <p:strVal val="#ppt_h"/>
                                          </p:val>
                                        </p:tav>
                                      </p:tavLst>
                                    </p:anim>
                                    <p:animEffect transition="in" filter="fade">
                                      <p:cBhvr>
                                        <p:cTn id="13" dur="500"/>
                                        <p:tgtEl>
                                          <p:spTgt spid="30722"/>
                                        </p:tgtEl>
                                      </p:cBhvr>
                                    </p:animEffect>
                                  </p:childTnLst>
                                </p:cTn>
                              </p:par>
                            </p:childTnLst>
                          </p:cTn>
                        </p:par>
                        <p:par>
                          <p:cTn id="14" fill="hold">
                            <p:stCondLst>
                              <p:cond delay="1000"/>
                            </p:stCondLst>
                            <p:childTnLst>
                              <p:par>
                                <p:cTn id="15" presetID="16" presetClass="entr" presetSubtype="26" fill="hold" grpId="0" nodeType="after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arn(inHorizontal)">
                                      <p:cBhvr>
                                        <p:cTn id="1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descr="Флаг над Рейхстагом.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71500" y="214313"/>
            <a:ext cx="8072438" cy="708025"/>
          </a:xfrm>
          <a:prstGeom prst="rect">
            <a:avLst/>
          </a:prstGeom>
        </p:spPr>
        <p:txBody>
          <a:bodyPr>
            <a:spAutoFit/>
          </a:bodyPr>
          <a:lstStyle/>
          <a:p>
            <a:pPr>
              <a:defRPr/>
            </a:pPr>
            <a:r>
              <a:rPr lang="ru-RU" sz="4000" b="1" dirty="0">
                <a:solidFill>
                  <a:schemeClr val="bg1"/>
                </a:solidFill>
                <a:effectLst>
                  <a:outerShdw blurRad="38100" dist="38100" dir="2700000" algn="tl">
                    <a:srgbClr val="000000">
                      <a:alpha val="43137"/>
                    </a:srgbClr>
                  </a:outerShdw>
                </a:effectLst>
                <a:latin typeface="Arial" charset="0"/>
              </a:rPr>
              <a:t>Знамя Победы над Рейхстагом</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3" descr="Архив 25.jpg"/>
          <p:cNvPicPr>
            <a:picLocks noChangeAspect="1"/>
          </p:cNvPicPr>
          <p:nvPr/>
        </p:nvPicPr>
        <p:blipFill>
          <a:blip r:embed="rId2"/>
          <a:srcRect r="3021"/>
          <a:stretch>
            <a:fillRect/>
          </a:stretch>
        </p:blipFill>
        <p:spPr bwMode="auto">
          <a:xfrm>
            <a:off x="-6350" y="0"/>
            <a:ext cx="9150350" cy="6858000"/>
          </a:xfrm>
          <a:prstGeom prst="rect">
            <a:avLst/>
          </a:prstGeom>
          <a:noFill/>
          <a:ln w="9525">
            <a:noFill/>
            <a:miter lim="800000"/>
            <a:headEnd/>
            <a:tailEnd/>
          </a:ln>
        </p:spPr>
      </p:pic>
      <p:sp>
        <p:nvSpPr>
          <p:cNvPr id="2" name="Заголовок 1"/>
          <p:cNvSpPr>
            <a:spLocks noGrp="1"/>
          </p:cNvSpPr>
          <p:nvPr>
            <p:ph type="title" idx="4294967295"/>
          </p:nvPr>
        </p:nvSpPr>
        <p:spPr>
          <a:xfrm>
            <a:off x="-142908" y="-357214"/>
            <a:ext cx="9144000" cy="1143000"/>
          </a:xfrm>
          <a:noFill/>
        </p:spPr>
        <p:txBody>
          <a:bodyPr lIns="45720" tIns="0" rIns="45720" bIns="0" rtlCol="0" anchor="b">
            <a:noAutofit/>
          </a:bodyPr>
          <a:lstStyle/>
          <a:p>
            <a:pPr fontAlgn="auto">
              <a:spcAft>
                <a:spcPts val="0"/>
              </a:spcAft>
              <a:defRPr/>
            </a:pPr>
            <a:r>
              <a:rPr lang="ru-RU" sz="4000" b="1" kern="1200" dirty="0">
                <a:ln w="500">
                  <a:solidFill>
                    <a:schemeClr val="tx2">
                      <a:shade val="20000"/>
                      <a:satMod val="120000"/>
                    </a:schemeClr>
                  </a:solidFill>
                </a:ln>
                <a:solidFill>
                  <a:schemeClr val="accent2">
                    <a:lumMod val="50000"/>
                  </a:schemeClr>
                </a:solidFill>
                <a:effectLst/>
                <a:latin typeface="+mj-lt"/>
                <a:ea typeface="+mj-ea"/>
                <a:cs typeface="+mj-cs"/>
              </a:rPr>
              <a:t>Парад  Победы  в  1945 году</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3" descr="Архив 8.jpg"/>
          <p:cNvPicPr>
            <a:picLocks noChangeAspect="1"/>
          </p:cNvPicPr>
          <p:nvPr/>
        </p:nvPicPr>
        <p:blipFill>
          <a:blip r:embed="rId2"/>
          <a:srcRect/>
          <a:stretch>
            <a:fillRect/>
          </a:stretch>
        </p:blipFill>
        <p:spPr bwMode="auto">
          <a:xfrm>
            <a:off x="0" y="0"/>
            <a:ext cx="9144000" cy="7116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 descr="Хатынь 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idx="4294967295"/>
          </p:nvPr>
        </p:nvPicPr>
        <p:blipFill>
          <a:blip r:embed="rId3">
            <a:grayscl/>
          </a:blip>
          <a:srcRect/>
          <a:stretch>
            <a:fillRect/>
          </a:stretch>
        </p:blipFill>
        <p:spPr>
          <a:xfrm>
            <a:off x="993775" y="-19050"/>
            <a:ext cx="7254875" cy="1384300"/>
          </a:xfrm>
          <a:solidFill>
            <a:schemeClr val="accent2"/>
          </a:solidFill>
        </p:spPr>
      </p:pic>
      <p:pic>
        <p:nvPicPr>
          <p:cNvPr id="39939" name="Рисунок 5" descr="Вечный огонь 2.jpg"/>
          <p:cNvPicPr>
            <a:picLocks noChangeAspect="1"/>
          </p:cNvPicPr>
          <p:nvPr/>
        </p:nvPicPr>
        <p:blipFill>
          <a:blip r:embed="rId4"/>
          <a:srcRect l="5711" t="2417" b="8138"/>
          <a:stretch>
            <a:fillRect/>
          </a:stretch>
        </p:blipFill>
        <p:spPr bwMode="auto">
          <a:xfrm>
            <a:off x="338138" y="1500188"/>
            <a:ext cx="8439150" cy="5357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Картинка 2 из 13">
            <a:hlinkClick r:id="rId2"/>
          </p:cNvPr>
          <p:cNvPicPr>
            <a:picLocks noChangeAspect="1" noChangeArrowheads="1"/>
          </p:cNvPicPr>
          <p:nvPr/>
        </p:nvPicPr>
        <p:blipFill>
          <a:blip r:embed="rId3"/>
          <a:srcRect/>
          <a:stretch>
            <a:fillRect/>
          </a:stretch>
        </p:blipFill>
        <p:spPr bwMode="auto">
          <a:xfrm>
            <a:off x="142844" y="214290"/>
            <a:ext cx="8572560" cy="62674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t/>
            </a:r>
            <a:br>
              <a:rPr lang="ru-RU" dirty="0" smtClean="0"/>
            </a:br>
            <a:endParaRPr lang="ru-RU" dirty="0"/>
          </a:p>
        </p:txBody>
      </p:sp>
      <p:sp>
        <p:nvSpPr>
          <p:cNvPr id="7" name="Содержимое 6"/>
          <p:cNvSpPr>
            <a:spLocks noGrp="1"/>
          </p:cNvSpPr>
          <p:nvPr>
            <p:ph sz="half" idx="1"/>
          </p:nvPr>
        </p:nvSpPr>
        <p:spPr>
          <a:xfrm>
            <a:off x="0" y="785794"/>
            <a:ext cx="5929322" cy="5340369"/>
          </a:xfrm>
        </p:spPr>
        <p:txBody>
          <a:bodyPr>
            <a:normAutofit fontScale="85000" lnSpcReduction="20000"/>
          </a:bodyPr>
          <a:lstStyle/>
          <a:p>
            <a:pPr>
              <a:buNone/>
            </a:pPr>
            <a:r>
              <a:rPr lang="ru-RU" dirty="0" smtClean="0"/>
              <a:t>       </a:t>
            </a:r>
            <a:r>
              <a:rPr lang="ru-RU" sz="2900" dirty="0" smtClean="0"/>
              <a:t>История Великой  Отечественной войны 1941-1945 г.г. - это судьбы многих миллионов жителей нашей Родины, отстоявших честь и независимость страны, проявивших беспримерное мужество и героизм в боях с фашистскими захватчиками.</a:t>
            </a:r>
          </a:p>
          <a:p>
            <a:pPr>
              <a:buNone/>
            </a:pPr>
            <a:r>
              <a:rPr lang="ru-RU" sz="2900" dirty="0" smtClean="0"/>
              <a:t>       Среди защитников Родины, самоотверженно боровшихся с врагом, было много наших земляков, воинов-иркутян. Их славные дела и подвиги отмечены орденами и медалями СССР. </a:t>
            </a:r>
            <a:endParaRPr lang="ru-RU" sz="2900" dirty="0"/>
          </a:p>
        </p:txBody>
      </p:sp>
      <p:sp>
        <p:nvSpPr>
          <p:cNvPr id="8" name="Содержимое 7"/>
          <p:cNvSpPr>
            <a:spLocks noGrp="1"/>
          </p:cNvSpPr>
          <p:nvPr>
            <p:ph sz="half" idx="2"/>
          </p:nvPr>
        </p:nvSpPr>
        <p:spPr>
          <a:xfrm>
            <a:off x="6000760" y="1857364"/>
            <a:ext cx="2686040" cy="3857652"/>
          </a:xfrm>
        </p:spPr>
        <p:txBody>
          <a:bodyPr>
            <a:normAutofit fontScale="85000" lnSpcReduction="20000"/>
          </a:bodyPr>
          <a:lstStyle/>
          <a:p>
            <a:endParaRPr lang="ru-RU" dirty="0"/>
          </a:p>
        </p:txBody>
      </p:sp>
      <p:pic>
        <p:nvPicPr>
          <p:cNvPr id="4098" name="Picture 2" descr="Картинка 18 из 6558">
            <a:hlinkClick r:id="rId2"/>
          </p:cNvPr>
          <p:cNvPicPr>
            <a:picLocks noChangeAspect="1" noChangeArrowheads="1"/>
          </p:cNvPicPr>
          <p:nvPr/>
        </p:nvPicPr>
        <p:blipFill>
          <a:blip r:embed="rId3"/>
          <a:srcRect r="50656"/>
          <a:stretch>
            <a:fillRect/>
          </a:stretch>
        </p:blipFill>
        <p:spPr bwMode="auto">
          <a:xfrm>
            <a:off x="6072198" y="1857364"/>
            <a:ext cx="2505089" cy="38004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250825" y="404813"/>
            <a:ext cx="8893175" cy="3311525"/>
            <a:chOff x="158" y="663"/>
            <a:chExt cx="5602" cy="2627"/>
          </a:xfrm>
        </p:grpSpPr>
        <p:sp>
          <p:nvSpPr>
            <p:cNvPr id="2052" name="WordArt 4"/>
            <p:cNvSpPr>
              <a:spLocks noChangeArrowheads="1" noChangeShapeType="1" noTextEdit="1"/>
            </p:cNvSpPr>
            <p:nvPr/>
          </p:nvSpPr>
          <p:spPr bwMode="auto">
            <a:xfrm>
              <a:off x="158" y="663"/>
              <a:ext cx="5602" cy="1724"/>
            </a:xfrm>
            <a:prstGeom prst="rect">
              <a:avLst/>
            </a:prstGeom>
          </p:spPr>
          <p:txBody>
            <a:bodyPr wrap="none" fromWordArt="1">
              <a:prstTxWarp prst="textFadeUp">
                <a:avLst>
                  <a:gd name="adj" fmla="val 11926"/>
                </a:avLst>
              </a:prstTxWarp>
            </a:bodyPr>
            <a:lstStyle/>
            <a:p>
              <a:pPr algn="ctr"/>
              <a:r>
                <a:rPr lang="ru-RU" sz="4800" b="1" kern="10">
                  <a:ln w="12700">
                    <a:solidFill>
                      <a:srgbClr val="B2B2B2"/>
                    </a:solidFill>
                    <a:miter lim="800000"/>
                    <a:headEnd/>
                    <a:tailEnd/>
                  </a:ln>
                  <a:gradFill rotWithShape="0">
                    <a:gsLst>
                      <a:gs pos="0">
                        <a:srgbClr val="000082"/>
                      </a:gs>
                      <a:gs pos="30000">
                        <a:srgbClr val="66008F"/>
                      </a:gs>
                      <a:gs pos="64999">
                        <a:srgbClr val="BA0066"/>
                      </a:gs>
                      <a:gs pos="89999">
                        <a:srgbClr val="FF0000"/>
                      </a:gs>
                      <a:gs pos="100000">
                        <a:srgbClr val="FF8200"/>
                      </a:gs>
                    </a:gsLst>
                    <a:lin ang="5400000" scaled="1"/>
                  </a:gradFill>
                  <a:effectLst>
                    <a:outerShdw dist="35921" dir="2700000" sy="50000" rotWithShape="0">
                      <a:srgbClr val="875B0D">
                        <a:alpha val="70000"/>
                      </a:srgbClr>
                    </a:outerShdw>
                  </a:effectLst>
                  <a:latin typeface="Arial"/>
                  <a:cs typeface="Arial"/>
                </a:rPr>
                <a:t>Тема</a:t>
              </a:r>
            </a:p>
            <a:p>
              <a:pPr algn="ctr"/>
              <a:r>
                <a:rPr lang="ru-RU" sz="4800" b="1" kern="10">
                  <a:ln w="12700">
                    <a:solidFill>
                      <a:srgbClr val="B2B2B2"/>
                    </a:solidFill>
                    <a:miter lim="800000"/>
                    <a:headEnd/>
                    <a:tailEnd/>
                  </a:ln>
                  <a:gradFill rotWithShape="0">
                    <a:gsLst>
                      <a:gs pos="0">
                        <a:srgbClr val="000082"/>
                      </a:gs>
                      <a:gs pos="30000">
                        <a:srgbClr val="66008F"/>
                      </a:gs>
                      <a:gs pos="64999">
                        <a:srgbClr val="BA0066"/>
                      </a:gs>
                      <a:gs pos="89999">
                        <a:srgbClr val="FF0000"/>
                      </a:gs>
                      <a:gs pos="100000">
                        <a:srgbClr val="FF8200"/>
                      </a:gs>
                    </a:gsLst>
                    <a:lin ang="5400000" scaled="1"/>
                  </a:gradFill>
                  <a:effectLst>
                    <a:outerShdw dist="35921" dir="2700000" sy="50000" rotWithShape="0">
                      <a:srgbClr val="875B0D">
                        <a:alpha val="70000"/>
                      </a:srgbClr>
                    </a:outerShdw>
                  </a:effectLst>
                  <a:latin typeface="Arial"/>
                  <a:cs typeface="Arial"/>
                </a:rPr>
                <a:t>"Начало Великой Отечественной войны"</a:t>
              </a:r>
            </a:p>
          </p:txBody>
        </p:sp>
        <p:sp>
          <p:nvSpPr>
            <p:cNvPr id="2054" name="WordArt 6"/>
            <p:cNvSpPr>
              <a:spLocks noChangeArrowheads="1" noChangeShapeType="1" noTextEdit="1"/>
            </p:cNvSpPr>
            <p:nvPr/>
          </p:nvSpPr>
          <p:spPr bwMode="auto">
            <a:xfrm>
              <a:off x="1746" y="2840"/>
              <a:ext cx="2542" cy="450"/>
            </a:xfrm>
            <a:prstGeom prst="rect">
              <a:avLst/>
            </a:prstGeom>
          </p:spPr>
          <p:txBody>
            <a:bodyPr wrap="none" fromWordArt="1">
              <a:prstTxWarp prst="textFadeUp">
                <a:avLst>
                  <a:gd name="adj" fmla="val 9991"/>
                </a:avLst>
              </a:prstTxWarp>
            </a:bodyPr>
            <a:lstStyle/>
            <a:p>
              <a:pPr algn="ctr"/>
              <a:r>
                <a:rPr lang="ru-RU" sz="4800" b="1" kern="10">
                  <a:ln w="12700">
                    <a:solidFill>
                      <a:srgbClr val="B2B2B2"/>
                    </a:solidFill>
                    <a:miter lim="800000"/>
                    <a:headEnd/>
                    <a:tailEnd/>
                  </a:ln>
                  <a:gradFill rotWithShape="0">
                    <a:gsLst>
                      <a:gs pos="0">
                        <a:srgbClr val="000082"/>
                      </a:gs>
                      <a:gs pos="30000">
                        <a:srgbClr val="66008F"/>
                      </a:gs>
                      <a:gs pos="64999">
                        <a:srgbClr val="BA0066"/>
                      </a:gs>
                      <a:gs pos="89999">
                        <a:srgbClr val="FF0000"/>
                      </a:gs>
                      <a:gs pos="100000">
                        <a:srgbClr val="FF8200"/>
                      </a:gs>
                    </a:gsLst>
                    <a:lin ang="5400000" scaled="1"/>
                  </a:gradFill>
                  <a:effectLst>
                    <a:outerShdw dist="35921" dir="2700000" sy="50000" rotWithShape="0">
                      <a:srgbClr val="875B0D">
                        <a:alpha val="70000"/>
                      </a:srgbClr>
                    </a:outerShdw>
                  </a:effectLst>
                  <a:latin typeface="Arial"/>
                  <a:cs typeface="Arial"/>
                </a:rPr>
                <a:t>22 июня 1941года</a:t>
              </a:r>
            </a:p>
          </p:txBody>
        </p:sp>
      </p:grpSp>
      <p:pic>
        <p:nvPicPr>
          <p:cNvPr id="13315" name="Picture 3" descr="http://img-fotki.yandex.ru/get/3411/sunny-fanny.2f/0_23741_dce1cbdb_L">
            <a:hlinkClick r:id="rId2"/>
          </p:cNvPr>
          <p:cNvPicPr>
            <a:picLocks noChangeAspect="1" noChangeArrowheads="1" noCrop="1"/>
          </p:cNvPicPr>
          <p:nvPr/>
        </p:nvPicPr>
        <p:blipFill>
          <a:blip r:embed="rId3"/>
          <a:srcRect/>
          <a:stretch>
            <a:fillRect/>
          </a:stretch>
        </p:blipFill>
        <p:spPr bwMode="auto">
          <a:xfrm>
            <a:off x="142844" y="214289"/>
            <a:ext cx="9001156" cy="61567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p:txBody>
          <a:bodyPr/>
          <a:lstStyle/>
          <a:p>
            <a:endParaRPr lang="ru-RU"/>
          </a:p>
        </p:txBody>
      </p:sp>
      <p:sp>
        <p:nvSpPr>
          <p:cNvPr id="3" name="Содержимое 2"/>
          <p:cNvSpPr>
            <a:spLocks noGrp="1"/>
          </p:cNvSpPr>
          <p:nvPr>
            <p:ph sz="half" idx="1"/>
          </p:nvPr>
        </p:nvSpPr>
        <p:spPr>
          <a:xfrm>
            <a:off x="3286116" y="273050"/>
            <a:ext cx="5572164" cy="6084908"/>
          </a:xfrm>
        </p:spPr>
        <p:txBody>
          <a:bodyPr>
            <a:noAutofit/>
          </a:bodyPr>
          <a:lstStyle/>
          <a:p>
            <a:r>
              <a:rPr lang="ru-RU" sz="2000" dirty="0" smtClean="0"/>
              <a:t>Родился в 1912 г. В 1914 г. семья переехала на ст. Тулун. В 1933-1936 гг. служил в авиационных частях на Украине. В 1936-1937 гг. лейтенант </a:t>
            </a:r>
            <a:r>
              <a:rPr lang="ru-RU" sz="2000" dirty="0" err="1" smtClean="0"/>
              <a:t>Шмельков</a:t>
            </a:r>
            <a:r>
              <a:rPr lang="ru-RU" sz="2000" dirty="0" smtClean="0"/>
              <a:t> сражался в Испании. Участвовал в воздушной обороне Мадрида. За 3 месяца боев Н.И. </a:t>
            </a:r>
            <a:r>
              <a:rPr lang="ru-RU" sz="2000" dirty="0" err="1" smtClean="0"/>
              <a:t>Шмельков</a:t>
            </a:r>
            <a:r>
              <a:rPr lang="ru-RU" sz="2000" dirty="0" smtClean="0"/>
              <a:t> сбил 13 фашистских самолетов, а авиационный отряд, в котором он воевал, сбил 53 самолета. 31 декабря 1936 г. ему присваивается звание Героя Советского Союза. В годы Великой Отечественной войны воевал в </a:t>
            </a:r>
            <a:r>
              <a:rPr lang="ru-RU" sz="2000" dirty="0" err="1" smtClean="0"/>
              <a:t>Запо-лярье</a:t>
            </a:r>
            <a:r>
              <a:rPr lang="ru-RU" sz="2000" dirty="0" smtClean="0"/>
              <a:t>, на 1-м Белорусском фронте, находясь на командных должностях в авиационных соединениях. В 1945 г. уволен из армии по болезни в звании полковника. Умер 24 марта 1967 года.</a:t>
            </a:r>
            <a:endParaRPr lang="ru-RU" sz="2000" dirty="0"/>
          </a:p>
        </p:txBody>
      </p:sp>
      <p:pic>
        <p:nvPicPr>
          <p:cNvPr id="19460" name="Picture 4" descr="http://patriot.irkutsk.ru/opencms/memory/heroes/images/shmelkov_ni_big.jpg"/>
          <p:cNvPicPr>
            <a:picLocks noChangeAspect="1" noChangeArrowheads="1"/>
          </p:cNvPicPr>
          <p:nvPr/>
        </p:nvPicPr>
        <p:blipFill>
          <a:blip r:embed="rId2"/>
          <a:srcRect/>
          <a:stretch>
            <a:fillRect/>
          </a:stretch>
        </p:blipFill>
        <p:spPr bwMode="auto">
          <a:xfrm>
            <a:off x="0" y="357166"/>
            <a:ext cx="3500430" cy="57864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3643306" y="214290"/>
            <a:ext cx="5500694" cy="6034110"/>
          </a:xfrm>
        </p:spPr>
        <p:txBody>
          <a:bodyPr>
            <a:noAutofit/>
          </a:bodyPr>
          <a:lstStyle/>
          <a:p>
            <a:r>
              <a:rPr lang="ru-RU" sz="2000" dirty="0" smtClean="0">
                <a:latin typeface="Times New Roman" pitchFamily="18" charset="0"/>
                <a:cs typeface="Times New Roman" pitchFamily="18" charset="0"/>
              </a:rPr>
              <a:t>Родился в 1922 г. в с. </a:t>
            </a:r>
            <a:r>
              <a:rPr lang="ru-RU" sz="2000" dirty="0" err="1" smtClean="0">
                <a:latin typeface="Times New Roman" pitchFamily="18" charset="0"/>
                <a:cs typeface="Times New Roman" pitchFamily="18" charset="0"/>
              </a:rPr>
              <a:t>Гадалей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Тулунского</a:t>
            </a:r>
            <a:r>
              <a:rPr lang="ru-RU" sz="2000" dirty="0" smtClean="0">
                <a:latin typeface="Times New Roman" pitchFamily="18" charset="0"/>
                <a:cs typeface="Times New Roman" pitchFamily="18" charset="0"/>
              </a:rPr>
              <a:t> района. Учился в </a:t>
            </a:r>
            <a:r>
              <a:rPr lang="ru-RU" sz="2000" dirty="0" err="1" smtClean="0">
                <a:latin typeface="Times New Roman" pitchFamily="18" charset="0"/>
                <a:cs typeface="Times New Roman" pitchFamily="18" charset="0"/>
              </a:rPr>
              <a:t>Га-далейской</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Тулунской</a:t>
            </a:r>
            <a:r>
              <a:rPr lang="ru-RU" sz="2000" dirty="0" smtClean="0">
                <a:latin typeface="Times New Roman" pitchFamily="18" charset="0"/>
                <a:cs typeface="Times New Roman" pitchFamily="18" charset="0"/>
              </a:rPr>
              <a:t> школах. В 1939-1941 гг. работал учителем в </a:t>
            </a:r>
            <a:r>
              <a:rPr lang="ru-RU" sz="2000" dirty="0" err="1" smtClean="0">
                <a:latin typeface="Times New Roman" pitchFamily="18" charset="0"/>
                <a:cs typeface="Times New Roman" pitchFamily="18" charset="0"/>
              </a:rPr>
              <a:t>Едогонской</a:t>
            </a:r>
            <a:r>
              <a:rPr lang="ru-RU" sz="2000" dirty="0" smtClean="0">
                <a:latin typeface="Times New Roman" pitchFamily="18" charset="0"/>
                <a:cs typeface="Times New Roman" pitchFamily="18" charset="0"/>
              </a:rPr>
              <a:t> школе. В сентябре 1941 г. призван в Армию. С мая 1942 г. на фронте. Командир батальона стрелковой дивизии капитан </a:t>
            </a:r>
            <a:r>
              <a:rPr lang="ru-RU" sz="2000" dirty="0" err="1" smtClean="0">
                <a:latin typeface="Times New Roman" pitchFamily="18" charset="0"/>
                <a:cs typeface="Times New Roman" pitchFamily="18" charset="0"/>
              </a:rPr>
              <a:t>Сигаев</a:t>
            </a:r>
            <a:r>
              <a:rPr lang="ru-RU" sz="2000" dirty="0" smtClean="0">
                <a:latin typeface="Times New Roman" pitchFamily="18" charset="0"/>
                <a:cs typeface="Times New Roman" pitchFamily="18" charset="0"/>
              </a:rPr>
              <a:t> отличился в боях при форсировании Десны.  Батальон </a:t>
            </a:r>
            <a:r>
              <a:rPr lang="ru-RU" sz="2000" dirty="0" err="1" smtClean="0">
                <a:latin typeface="Times New Roman" pitchFamily="18" charset="0"/>
                <a:cs typeface="Times New Roman" pitchFamily="18" charset="0"/>
              </a:rPr>
              <a:t>Сигаева</a:t>
            </a:r>
            <a:r>
              <a:rPr lang="ru-RU" sz="2000" dirty="0" smtClean="0">
                <a:latin typeface="Times New Roman" pitchFamily="18" charset="0"/>
                <a:cs typeface="Times New Roman" pitchFamily="18" charset="0"/>
              </a:rPr>
              <a:t> 2 дня отражал яростные атаки противника. В одной из танковых атак 14 сентября 1943 г. капитан </a:t>
            </a:r>
            <a:r>
              <a:rPr lang="ru-RU" sz="2000" dirty="0" err="1" smtClean="0">
                <a:latin typeface="Times New Roman" pitchFamily="18" charset="0"/>
                <a:cs typeface="Times New Roman" pitchFamily="18" charset="0"/>
              </a:rPr>
              <a:t>Сигаев</a:t>
            </a:r>
            <a:r>
              <a:rPr lang="ru-RU" sz="2000" dirty="0" smtClean="0">
                <a:latin typeface="Times New Roman" pitchFamily="18" charset="0"/>
                <a:cs typeface="Times New Roman" pitchFamily="18" charset="0"/>
              </a:rPr>
              <a:t>, взяв в обе руки по противотанковой гранате, пошел навстречу вражеским машинам. Воодушевленные примером своего командира, поднялись уставшие бойцы. Танковая атака была отбита, но комбат этого уже не увидел. Он был убит. 16 сентября 1943 г. ему посмертно присвоено звание Героя Советского Союза. Именем Героя названа улица и школа г. Тулуна, на центральной площади города установлен памятник Герою.</a:t>
            </a:r>
            <a:endParaRPr lang="ru-RU" sz="2000" dirty="0">
              <a:latin typeface="Times New Roman" pitchFamily="18" charset="0"/>
              <a:cs typeface="Times New Roman" pitchFamily="18" charset="0"/>
            </a:endParaRPr>
          </a:p>
        </p:txBody>
      </p:sp>
      <p:pic>
        <p:nvPicPr>
          <p:cNvPr id="20482" name="Picture 2" descr="http://patriot.irkutsk.ru/opencms/memory/heroes/images/sigaev_ne_big.jpg"/>
          <p:cNvPicPr>
            <a:picLocks noChangeAspect="1" noChangeArrowheads="1"/>
          </p:cNvPicPr>
          <p:nvPr/>
        </p:nvPicPr>
        <p:blipFill>
          <a:blip r:embed="rId2"/>
          <a:srcRect/>
          <a:stretch>
            <a:fillRect/>
          </a:stretch>
        </p:blipFill>
        <p:spPr bwMode="auto">
          <a:xfrm>
            <a:off x="0" y="785794"/>
            <a:ext cx="3931313" cy="58579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3714744" y="428604"/>
            <a:ext cx="5429256" cy="5819796"/>
          </a:xfrm>
        </p:spPr>
        <p:txBody>
          <a:bodyPr>
            <a:normAutofit fontScale="25000" lnSpcReduction="20000"/>
          </a:bodyPr>
          <a:lstStyle/>
          <a:p>
            <a:r>
              <a:rPr lang="ru-RU" sz="8000" dirty="0" smtClean="0">
                <a:latin typeface="Times New Roman" pitchFamily="18" charset="0"/>
                <a:cs typeface="Times New Roman" pitchFamily="18" charset="0"/>
              </a:rPr>
              <a:t>Родился в 1913 г. на ст. Будагово </a:t>
            </a:r>
            <a:r>
              <a:rPr lang="ru-RU" sz="8000" dirty="0" err="1" smtClean="0">
                <a:latin typeface="Times New Roman" pitchFamily="18" charset="0"/>
                <a:cs typeface="Times New Roman" pitchFamily="18" charset="0"/>
              </a:rPr>
              <a:t>Тулунского</a:t>
            </a:r>
            <a:r>
              <a:rPr lang="ru-RU" sz="8000" dirty="0" smtClean="0">
                <a:latin typeface="Times New Roman" pitchFamily="18" charset="0"/>
                <a:cs typeface="Times New Roman" pitchFamily="18" charset="0"/>
              </a:rPr>
              <a:t> района. В1933 г. призван в армию, окончил артиллерийское отделение Омской пехотной школы в 1937 г. Участник советско-финской войны. С первых дней Великой Отечественной войны на фронте. Командир истребительно-противотанкового полка майор Шалимов проявил героизм при форсировании Днепра. 3 октября 1943 г. полк Шалимова занял оборону на берегу Днепра с задачей прикрыть наши части на правом берегу. Гитлеровцы с утра начали наступление. Тяжелый бой продолжался несколько часов. Ураганный огонь обрушили артиллеристы на ползущие вперед вражеские танки. Когда они оказались близко, орудия перешли на стрельбу прямой наводкой. Благодаря мужественным и решительным действиям командира атака была отражена. В этом бою майор Шалимов погиб. 24 декабря 1943 г. ему посмертно было присвоено звание Героя Советского Союза. Именем Героя названа школа в Будагово.</a:t>
            </a:r>
          </a:p>
          <a:p>
            <a:endParaRPr lang="ru-RU" dirty="0"/>
          </a:p>
        </p:txBody>
      </p:sp>
      <p:pic>
        <p:nvPicPr>
          <p:cNvPr id="21506" name="Picture 2" descr="http://patriot.irkutsk.ru/opencms/memory/heroes/images/shalimov_aa_big.jpg"/>
          <p:cNvPicPr>
            <a:picLocks noChangeAspect="1" noChangeArrowheads="1"/>
          </p:cNvPicPr>
          <p:nvPr/>
        </p:nvPicPr>
        <p:blipFill>
          <a:blip r:embed="rId2"/>
          <a:srcRect/>
          <a:stretch>
            <a:fillRect/>
          </a:stretch>
        </p:blipFill>
        <p:spPr bwMode="auto">
          <a:xfrm>
            <a:off x="0" y="500042"/>
            <a:ext cx="4027198" cy="60007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3643306" y="857232"/>
            <a:ext cx="5500694" cy="5391168"/>
          </a:xfrm>
        </p:spPr>
        <p:txBody>
          <a:bodyPr>
            <a:normAutofit fontScale="25000" lnSpcReduction="20000"/>
          </a:bodyPr>
          <a:lstStyle/>
          <a:p>
            <a:r>
              <a:rPr lang="ru-RU" sz="8000" dirty="0" smtClean="0"/>
              <a:t>Родился в 1919 г. в с. </a:t>
            </a:r>
            <a:r>
              <a:rPr lang="ru-RU" sz="8000" dirty="0" err="1" smtClean="0"/>
              <a:t>Гадалей</a:t>
            </a:r>
            <a:r>
              <a:rPr lang="ru-RU" sz="8000" dirty="0" smtClean="0"/>
              <a:t> </a:t>
            </a:r>
            <a:r>
              <a:rPr lang="ru-RU" sz="8000" dirty="0" err="1" smtClean="0"/>
              <a:t>Тулунского</a:t>
            </a:r>
            <a:r>
              <a:rPr lang="ru-RU" sz="8000" dirty="0" smtClean="0"/>
              <a:t> района. В Советской Армии с 1938 г. На фронтах Великой Отечественной войны с июня 1941 г. К концу августа 1943 г. А.А. Мурашов совершил 328 боевых вылетов, участвовал в 69 воздушных боях. За успешные боевые действия против фашистских захватчиков летчику-истребителю Мурашову 28 сентября 1943 г. было присвоено звание Героя Советского Союза. </a:t>
            </a:r>
          </a:p>
          <a:p>
            <a:r>
              <a:rPr lang="ru-RU" sz="8000" dirty="0" smtClean="0"/>
              <a:t>После войны занимал ряд командных постов авиации, работал в экспериментальном цехе завода шахтной автоматики г. Днепропетровска. Награжден 2 орденами Ленина, 3 орденами Красного Знамени, орденом Александра Невского 1-й степени, Красной Звезды, иностранными наградами, медалями.</a:t>
            </a:r>
          </a:p>
          <a:p>
            <a:endParaRPr lang="ru-RU" dirty="0"/>
          </a:p>
        </p:txBody>
      </p:sp>
      <p:pic>
        <p:nvPicPr>
          <p:cNvPr id="22530" name="Picture 2" descr="http://patriot.irkutsk.ru/opencms/memory/heroes/images/murashov_aa_big.jpg"/>
          <p:cNvPicPr>
            <a:picLocks noChangeAspect="1" noChangeArrowheads="1"/>
          </p:cNvPicPr>
          <p:nvPr/>
        </p:nvPicPr>
        <p:blipFill>
          <a:blip r:embed="rId2"/>
          <a:srcRect/>
          <a:stretch>
            <a:fillRect/>
          </a:stretch>
        </p:blipFill>
        <p:spPr bwMode="auto">
          <a:xfrm>
            <a:off x="285720" y="1000108"/>
            <a:ext cx="3571900" cy="53223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1722438"/>
            <a:ext cx="4038600" cy="4525962"/>
          </a:xfrm>
        </p:spPr>
        <p:txBody>
          <a:bodyPr>
            <a:normAutofit/>
          </a:bodyPr>
          <a:lstStyle/>
          <a:p>
            <a:pPr>
              <a:buNone/>
            </a:pPr>
            <a:endParaRPr lang="ru-RU" sz="5000" dirty="0" smtClean="0"/>
          </a:p>
          <a:p>
            <a:endParaRPr lang="ru-RU" dirty="0"/>
          </a:p>
        </p:txBody>
      </p:sp>
      <p:pic>
        <p:nvPicPr>
          <p:cNvPr id="23554" name="Picture 2" descr="http://patriot.irkutsk.ru/opencms/memory/heroes/images/katorjny_ip_big.jpg"/>
          <p:cNvPicPr>
            <a:picLocks noChangeAspect="1" noChangeArrowheads="1"/>
          </p:cNvPicPr>
          <p:nvPr/>
        </p:nvPicPr>
        <p:blipFill>
          <a:blip r:embed="rId2"/>
          <a:srcRect/>
          <a:stretch>
            <a:fillRect/>
          </a:stretch>
        </p:blipFill>
        <p:spPr bwMode="auto">
          <a:xfrm>
            <a:off x="214282" y="785794"/>
            <a:ext cx="3547770" cy="5286412"/>
          </a:xfrm>
          <a:prstGeom prst="rect">
            <a:avLst/>
          </a:prstGeom>
          <a:noFill/>
        </p:spPr>
      </p:pic>
      <p:sp>
        <p:nvSpPr>
          <p:cNvPr id="6" name="Прямоугольник 5"/>
          <p:cNvSpPr/>
          <p:nvPr/>
        </p:nvSpPr>
        <p:spPr>
          <a:xfrm>
            <a:off x="3786182" y="142852"/>
            <a:ext cx="5214974" cy="6555641"/>
          </a:xfrm>
          <a:prstGeom prst="rect">
            <a:avLst/>
          </a:prstGeom>
        </p:spPr>
        <p:txBody>
          <a:bodyPr wrap="square">
            <a:spAutoFit/>
          </a:bodyPr>
          <a:lstStyle/>
          <a:p>
            <a:r>
              <a:rPr lang="ru-RU" sz="2000" dirty="0" smtClean="0"/>
              <a:t>Родился в 1920 г. в с. </a:t>
            </a:r>
            <a:r>
              <a:rPr lang="ru-RU" sz="2000" dirty="0" err="1" smtClean="0"/>
              <a:t>Умыган</a:t>
            </a:r>
            <a:r>
              <a:rPr lang="ru-RU" sz="2000" dirty="0" smtClean="0"/>
              <a:t> </a:t>
            </a:r>
            <a:r>
              <a:rPr lang="ru-RU" sz="2000" dirty="0" err="1" smtClean="0"/>
              <a:t>Тулунского</a:t>
            </a:r>
            <a:r>
              <a:rPr lang="ru-RU" sz="2000" dirty="0" smtClean="0"/>
              <a:t> района. В октябре 1940 г. призван в армию. Служил поваром .Окончил школу младших командиров в 1941 г. Помощник командира взвода  старший сержант Каторжный в октябре 1944 г. в составе десантного отряда участвовал в захвате порта Линахамари - крупного опорного пункта противника. В бою заменил выбывшего из строя командира взвода и умело руководил действиями </a:t>
            </a:r>
            <a:r>
              <a:rPr lang="ru-RU" sz="2000" dirty="0" err="1" smtClean="0"/>
              <a:t>под-разделения</a:t>
            </a:r>
            <a:r>
              <a:rPr lang="ru-RU" sz="2000" dirty="0" smtClean="0"/>
              <a:t>. Водрузил Красный флаг над портом. Звание Героя Советского Союза присвоено 5 ноября 1944 г.  После войны продолжал службу в ВМФ. С 1961 г. майор Каторжный - в запасе. Жил в г. </a:t>
            </a:r>
            <a:r>
              <a:rPr lang="ru-RU" sz="2000" dirty="0" err="1" smtClean="0"/>
              <a:t>Кали-нине</a:t>
            </a:r>
            <a:r>
              <a:rPr lang="ru-RU" sz="2000" dirty="0" smtClean="0"/>
              <a:t>. Награжден орденом Ленина, Красного Знамени, Красной Звезды, медалями. Почётный моряк порта Линахамари</a:t>
            </a: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25000" lnSpcReduction="20000"/>
          </a:bodyPr>
          <a:lstStyle/>
          <a:p>
            <a:endParaRPr lang="ru-RU"/>
          </a:p>
        </p:txBody>
      </p:sp>
      <p:sp>
        <p:nvSpPr>
          <p:cNvPr id="4" name="Содержимое 3"/>
          <p:cNvSpPr>
            <a:spLocks noGrp="1"/>
          </p:cNvSpPr>
          <p:nvPr>
            <p:ph sz="half" idx="2"/>
          </p:nvPr>
        </p:nvSpPr>
        <p:spPr>
          <a:xfrm>
            <a:off x="3428992" y="285728"/>
            <a:ext cx="5257808" cy="5840435"/>
          </a:xfrm>
        </p:spPr>
        <p:txBody>
          <a:bodyPr>
            <a:normAutofit fontScale="25000" lnSpcReduction="20000"/>
          </a:bodyPr>
          <a:lstStyle/>
          <a:p>
            <a:pPr>
              <a:buNone/>
            </a:pPr>
            <a:r>
              <a:rPr lang="ru-RU" sz="7200" dirty="0" smtClean="0"/>
              <a:t>Родился в 1905 г. в с. </a:t>
            </a:r>
            <a:r>
              <a:rPr lang="ru-RU" sz="7200" dirty="0" err="1" smtClean="0"/>
              <a:t>Гадалей</a:t>
            </a:r>
            <a:r>
              <a:rPr lang="ru-RU" sz="7200" dirty="0" smtClean="0"/>
              <a:t> </a:t>
            </a:r>
            <a:r>
              <a:rPr lang="ru-RU" sz="7200" dirty="0" err="1" smtClean="0"/>
              <a:t>Тулунского</a:t>
            </a:r>
            <a:r>
              <a:rPr lang="ru-RU" sz="7200" dirty="0" smtClean="0"/>
              <a:t> района. После окончания сельской школы работал в крестьянском хозяйстве. С 1930 г. проживал в с. Баргузин Бурятской АССР, а в 1933 г. переехал в г. Джамбул (Казахстан).  В 1942 г. был призван в армию. Сражался на 3-м Украинском фронте, трижды был ранен. Наводчик орудия рядовой Сорокин проявил отвагу и мужество в боях 27 октября 1944 г. Отражая танковые удары противника, в неравном бою с превосходящим по численности противником геройски погиб весь расчет пушки А.А. Сорокина. Только наводчик чудом остался жив, продолжая бой с врагом. Ранение не остановило его. За несколько минут рядовой Сорокин уничтожил пулеметную точку вместе с расчетом и до 15 фашистов, пытавшихся подняться в атаку. Даже когда разъяренные упорством героя фашисты обрушили всю силу огня на орудие Сорокина, он продолжал вести бой. В этом бою А.А. Сорокин погиб. 24 марта 1945 г. ему посмертно было присвоено звание Героя Советского Союза. Именем Героя названа улица города </a:t>
            </a:r>
            <a:r>
              <a:rPr lang="ru-RU" sz="7200" dirty="0" err="1" smtClean="0"/>
              <a:t>Галамбош</a:t>
            </a:r>
            <a:r>
              <a:rPr lang="ru-RU" sz="7200" dirty="0" smtClean="0"/>
              <a:t>.</a:t>
            </a:r>
          </a:p>
          <a:p>
            <a:endParaRPr lang="ru-RU" dirty="0"/>
          </a:p>
        </p:txBody>
      </p:sp>
      <p:pic>
        <p:nvPicPr>
          <p:cNvPr id="24578" name="Picture 2" descr="http://patriot.irkutsk.ru/opencms/memory/heroes/images/sorokin_aa_big.jpg"/>
          <p:cNvPicPr>
            <a:picLocks noChangeAspect="1" noChangeArrowheads="1"/>
          </p:cNvPicPr>
          <p:nvPr/>
        </p:nvPicPr>
        <p:blipFill>
          <a:blip r:embed="rId2"/>
          <a:srcRect/>
          <a:stretch>
            <a:fillRect/>
          </a:stretch>
        </p:blipFill>
        <p:spPr bwMode="auto">
          <a:xfrm>
            <a:off x="142844" y="857232"/>
            <a:ext cx="3451864" cy="514350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457201" y="1785926"/>
            <a:ext cx="2828916" cy="4340237"/>
          </a:xfrm>
        </p:spPr>
        <p:txBody>
          <a:bodyPr/>
          <a:lstStyle/>
          <a:p>
            <a:endParaRPr lang="ru-RU" dirty="0"/>
          </a:p>
        </p:txBody>
      </p:sp>
      <p:sp>
        <p:nvSpPr>
          <p:cNvPr id="4" name="Содержимое 3"/>
          <p:cNvSpPr>
            <a:spLocks noGrp="1"/>
          </p:cNvSpPr>
          <p:nvPr>
            <p:ph sz="half" idx="1"/>
          </p:nvPr>
        </p:nvSpPr>
        <p:spPr>
          <a:xfrm>
            <a:off x="2786050" y="273050"/>
            <a:ext cx="6215106" cy="5853113"/>
          </a:xfrm>
        </p:spPr>
        <p:txBody>
          <a:bodyPr>
            <a:noAutofit/>
          </a:bodyPr>
          <a:lstStyle/>
          <a:p>
            <a:pPr>
              <a:buNone/>
            </a:pPr>
            <a:r>
              <a:rPr lang="ru-RU" sz="1800" dirty="0" smtClean="0"/>
              <a:t>Родился в 1904 г. в с. </a:t>
            </a:r>
            <a:r>
              <a:rPr lang="ru-RU" sz="1800" dirty="0" err="1" smtClean="0"/>
              <a:t>Григорьевском</a:t>
            </a:r>
            <a:r>
              <a:rPr lang="ru-RU" sz="1800" dirty="0" smtClean="0"/>
              <a:t> Оренбургской области. В декабре 1931 г. приехал в </a:t>
            </a:r>
            <a:r>
              <a:rPr lang="ru-RU" sz="1800" dirty="0" err="1" smtClean="0"/>
              <a:t>Тулунский</a:t>
            </a:r>
            <a:r>
              <a:rPr lang="ru-RU" sz="1800" dirty="0" smtClean="0"/>
              <a:t> леспромхоз. В сентябре 1941 г. был  призван в армию. Командир отделения автоматчиков мотострелкового старшина Скрытников отличился в боях при форсировании Одера. В январе 1945 г., отражая ожесточенные контратаки противника, отделение </a:t>
            </a:r>
            <a:r>
              <a:rPr lang="ru-RU" sz="1800" dirty="0" err="1" smtClean="0"/>
              <a:t>Скрытникова</a:t>
            </a:r>
            <a:r>
              <a:rPr lang="ru-RU" sz="1800" dirty="0" smtClean="0"/>
              <a:t> только за 1 день уничтожило 50 фашистов и 12 взяло в плен. 31 января 1945 г. Командир отделения залег с ручным пулеметом и бил гитлеровцев короткими очередями. Когда был подведен итог дневной схватки, на его счету оказалось 40 уничтоженных немцев. Бойцы отделения </a:t>
            </a:r>
            <a:r>
              <a:rPr lang="ru-RU" sz="1800" dirty="0" err="1" smtClean="0"/>
              <a:t>Скрытникова</a:t>
            </a:r>
            <a:r>
              <a:rPr lang="ru-RU" sz="1800" dirty="0" smtClean="0"/>
              <a:t> проявили невиданный героизм и самоотверженность во время обороны </a:t>
            </a:r>
            <a:r>
              <a:rPr lang="ru-RU" sz="1800" dirty="0" err="1" smtClean="0"/>
              <a:t>Сулейува</a:t>
            </a:r>
            <a:r>
              <a:rPr lang="ru-RU" sz="1800" dirty="0" smtClean="0"/>
              <a:t>. Ими было уничтожено 95 солдат и офицеров, 5 автомашин, бронетранспортер и 25 повозок с грузом. 10 апреля 1945 г.  ему было присвоено звание Героя Советского Союза. К.А. Скрытников погиб 10 февраля 1945 г., похоронен в г. </a:t>
            </a:r>
            <a:r>
              <a:rPr lang="ru-RU" sz="1800" dirty="0" err="1" smtClean="0"/>
              <a:t>Коптен</a:t>
            </a:r>
            <a:r>
              <a:rPr lang="ru-RU" sz="1800" dirty="0" smtClean="0"/>
              <a:t> (Польша).</a:t>
            </a:r>
            <a:endParaRPr lang="ru-RU" sz="1800" dirty="0"/>
          </a:p>
        </p:txBody>
      </p:sp>
      <p:pic>
        <p:nvPicPr>
          <p:cNvPr id="25602" name="Picture 2" descr="http://patriot.irkutsk.ru/opencms/memory/heroes/images/skrytnikov_ka_big.jpg"/>
          <p:cNvPicPr>
            <a:picLocks noChangeAspect="1" noChangeArrowheads="1"/>
          </p:cNvPicPr>
          <p:nvPr/>
        </p:nvPicPr>
        <p:blipFill>
          <a:blip r:embed="rId2"/>
          <a:srcRect/>
          <a:stretch>
            <a:fillRect/>
          </a:stretch>
        </p:blipFill>
        <p:spPr bwMode="auto">
          <a:xfrm>
            <a:off x="214282" y="1714488"/>
            <a:ext cx="2876550" cy="42862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71802" y="273050"/>
            <a:ext cx="5929354" cy="5853113"/>
          </a:xfrm>
        </p:spPr>
        <p:txBody>
          <a:bodyPr>
            <a:noAutofit/>
          </a:bodyPr>
          <a:lstStyle/>
          <a:p>
            <a:pPr marL="0" lvl="0" indent="0" eaLnBrk="0" fontAlgn="base" hangingPunct="0">
              <a:spcBef>
                <a:spcPct val="0"/>
              </a:spcBef>
              <a:spcAft>
                <a:spcPct val="0"/>
              </a:spcAft>
              <a:buNone/>
            </a:pPr>
            <a:r>
              <a:rPr lang="ru-RU" sz="1800" dirty="0" smtClean="0">
                <a:latin typeface="Arial" pitchFamily="34" charset="0"/>
                <a:cs typeface="Arial" pitchFamily="34" charset="0"/>
              </a:rPr>
              <a:t>Родился в 1924 г. на участке </a:t>
            </a:r>
            <a:r>
              <a:rPr lang="ru-RU" sz="1800" dirty="0" err="1" smtClean="0">
                <a:latin typeface="Arial" pitchFamily="34" charset="0"/>
                <a:cs typeface="Arial" pitchFamily="34" charset="0"/>
              </a:rPr>
              <a:t>Добрик</a:t>
            </a:r>
            <a:r>
              <a:rPr lang="ru-RU" sz="1800" dirty="0" smtClean="0">
                <a:latin typeface="Arial" pitchFamily="34" charset="0"/>
                <a:cs typeface="Arial" pitchFamily="34" charset="0"/>
              </a:rPr>
              <a:t> </a:t>
            </a:r>
            <a:r>
              <a:rPr lang="ru-RU" sz="1800" dirty="0" err="1" smtClean="0">
                <a:latin typeface="Arial" pitchFamily="34" charset="0"/>
                <a:cs typeface="Arial" pitchFamily="34" charset="0"/>
              </a:rPr>
              <a:t>Тулунского</a:t>
            </a:r>
            <a:r>
              <a:rPr lang="ru-RU" sz="1800" dirty="0" smtClean="0">
                <a:latin typeface="Arial" pitchFamily="34" charset="0"/>
                <a:cs typeface="Arial" pitchFamily="34" charset="0"/>
              </a:rPr>
              <a:t> района. Окончил 7 классов </a:t>
            </a:r>
            <a:r>
              <a:rPr lang="ru-RU" sz="1800" dirty="0" err="1" smtClean="0">
                <a:latin typeface="Arial" pitchFamily="34" charset="0"/>
                <a:cs typeface="Arial" pitchFamily="34" charset="0"/>
              </a:rPr>
              <a:t>Гуранской</a:t>
            </a:r>
            <a:r>
              <a:rPr lang="ru-RU" sz="1800" dirty="0" smtClean="0">
                <a:latin typeface="Arial" pitchFamily="34" charset="0"/>
                <a:cs typeface="Arial" pitchFamily="34" charset="0"/>
              </a:rPr>
              <a:t> школы. в 1941-1942 гг. учился в железнодорожном ремесленном училище г. Нижнеудинска. В августе 1942 г. был призван в ряды Советской Армии. Участвовал в Сталинградской битве, воевал на Донском, Брянском, 1-м Украинском фронтах. Командир отделения связи 312-го гвардейского Львовского минометного полка гвардии ефрейтор </a:t>
            </a:r>
            <a:r>
              <a:rPr lang="ru-RU" sz="1800" dirty="0" err="1" smtClean="0">
                <a:latin typeface="Arial" pitchFamily="34" charset="0"/>
                <a:cs typeface="Arial" pitchFamily="34" charset="0"/>
              </a:rPr>
              <a:t>Протасюк</a:t>
            </a:r>
            <a:r>
              <a:rPr lang="ru-RU" sz="1800" dirty="0" smtClean="0">
                <a:latin typeface="Arial" pitchFamily="34" charset="0"/>
                <a:cs typeface="Arial" pitchFamily="34" charset="0"/>
              </a:rPr>
              <a:t> 26 января 1945 г. на подручных средствах, под ураганным огнем противника протянул связь через Одер. 4 раза провод перебивало осколками, и 4 раза в ледяной воде </a:t>
            </a:r>
            <a:r>
              <a:rPr lang="ru-RU" sz="1800" dirty="0" err="1" smtClean="0">
                <a:latin typeface="Arial" pitchFamily="34" charset="0"/>
                <a:cs typeface="Arial" pitchFamily="34" charset="0"/>
              </a:rPr>
              <a:t>Протасюк</a:t>
            </a:r>
            <a:r>
              <a:rPr lang="ru-RU" sz="1800" dirty="0" smtClean="0">
                <a:latin typeface="Arial" pitchFamily="34" charset="0"/>
                <a:cs typeface="Arial" pitchFamily="34" charset="0"/>
              </a:rPr>
              <a:t> под огнем врага устранял разрывы. 10 апреля 1945 г. Он был удостоен звания Героя Советского Союза. </a:t>
            </a:r>
          </a:p>
          <a:p>
            <a:pPr marL="0" lvl="0" indent="0" eaLnBrk="0" fontAlgn="base" hangingPunct="0">
              <a:spcBef>
                <a:spcPct val="0"/>
              </a:spcBef>
              <a:spcAft>
                <a:spcPct val="0"/>
              </a:spcAft>
              <a:buNone/>
            </a:pPr>
            <a:r>
              <a:rPr lang="ru-RU" sz="1800" dirty="0" smtClean="0">
                <a:latin typeface="Arial" pitchFamily="34" charset="0"/>
                <a:cs typeface="Arial" pitchFamily="34" charset="0"/>
              </a:rPr>
              <a:t>Демобилизовавшись в 1947 г., вернулся на родину. Здесь был избран депутатом </a:t>
            </a:r>
            <a:r>
              <a:rPr lang="ru-RU" sz="1800" dirty="0" err="1" smtClean="0">
                <a:latin typeface="Arial" pitchFamily="34" charset="0"/>
                <a:cs typeface="Arial" pitchFamily="34" charset="0"/>
              </a:rPr>
              <a:t>Гуранского</a:t>
            </a:r>
            <a:r>
              <a:rPr lang="ru-RU" sz="1800" dirty="0" smtClean="0">
                <a:latin typeface="Arial" pitchFamily="34" charset="0"/>
                <a:cs typeface="Arial" pitchFamily="34" charset="0"/>
              </a:rPr>
              <a:t> сельсовета, членом </a:t>
            </a:r>
            <a:r>
              <a:rPr lang="ru-RU" sz="1800" dirty="0" err="1" smtClean="0">
                <a:latin typeface="Arial" pitchFamily="34" charset="0"/>
                <a:cs typeface="Arial" pitchFamily="34" charset="0"/>
              </a:rPr>
              <a:t>Тулунского</a:t>
            </a:r>
            <a:r>
              <a:rPr lang="ru-RU" sz="1800" dirty="0" smtClean="0">
                <a:latin typeface="Arial" pitchFamily="34" charset="0"/>
                <a:cs typeface="Arial" pitchFamily="34" charset="0"/>
              </a:rPr>
              <a:t> райкома КПСС. Умер в 1948 г. Именем Героя названа </a:t>
            </a:r>
            <a:r>
              <a:rPr lang="ru-RU" sz="1800" dirty="0" err="1" smtClean="0">
                <a:latin typeface="Arial" pitchFamily="34" charset="0"/>
                <a:cs typeface="Arial" pitchFamily="34" charset="0"/>
              </a:rPr>
              <a:t>Гуранская</a:t>
            </a:r>
            <a:r>
              <a:rPr lang="ru-RU" sz="1800" dirty="0" smtClean="0">
                <a:latin typeface="Arial" pitchFamily="34" charset="0"/>
                <a:cs typeface="Arial" pitchFamily="34" charset="0"/>
              </a:rPr>
              <a:t> средняя школа. На здании СГПТУ №7 г. Нижнеудинска, где учился Герой, установлена мемориальная доска.</a:t>
            </a:r>
          </a:p>
        </p:txBody>
      </p:sp>
      <p:sp>
        <p:nvSpPr>
          <p:cNvPr id="26625" name="Rectangle 1"/>
          <p:cNvSpPr>
            <a:spLocks noChangeArrowheads="1"/>
          </p:cNvSpPr>
          <p:nvPr/>
        </p:nvSpPr>
        <p:spPr bwMode="auto">
          <a:xfrm>
            <a:off x="0" y="0"/>
            <a:ext cx="524182" cy="1207045"/>
          </a:xfrm>
          <a:prstGeom prst="rect">
            <a:avLst/>
          </a:prstGeom>
          <a:noFill/>
          <a:ln w="9525">
            <a:noFill/>
            <a:miter lim="800000"/>
            <a:headEnd/>
            <a:tailEnd/>
          </a:ln>
          <a:effectLst/>
        </p:spPr>
        <p:txBody>
          <a:bodyPr vert="horz" wrap="none" lIns="0" tIns="12696" rIns="0" bIns="3967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500" b="0" i="0" u="none" strike="noStrike" cap="none" normalizeH="0" baseline="0" dirty="0" smtClean="0">
                <a:ln>
                  <a:noFill/>
                </a:ln>
                <a:solidFill>
                  <a:srgbClr val="000000"/>
                </a:solidFill>
                <a:effectLst/>
                <a:latin typeface="Arial" pitchFamily="34" charset="0"/>
                <a:cs typeface="Arial" pitchFamily="34" charset="0"/>
              </a:rPr>
              <a:t> </a:t>
            </a:r>
            <a:r>
              <a:rPr kumimoji="0" lang="ru-RU" sz="900" b="0" i="0" u="none" strike="noStrike" cap="none" normalizeH="0" baseline="0" dirty="0" smtClean="0">
                <a:ln>
                  <a:noFill/>
                </a:ln>
                <a:solidFill>
                  <a:srgbClr val="000000"/>
                </a:solidFill>
                <a:effectLst/>
                <a:latin typeface="Arial" pitchFamily="34" charset="0"/>
                <a:cs typeface="Arial" pitchFamily="34" charset="0"/>
              </a:rPr>
              <a:t>        </a:t>
            </a:r>
          </a:p>
        </p:txBody>
      </p:sp>
      <p:pic>
        <p:nvPicPr>
          <p:cNvPr id="26628" name="Picture 4" descr="http://patriot.irkutsk.ru/opencms/memory/heroes/images/protasyuk_vv_big.jpg"/>
          <p:cNvPicPr>
            <a:picLocks noChangeAspect="1" noChangeArrowheads="1"/>
          </p:cNvPicPr>
          <p:nvPr/>
        </p:nvPicPr>
        <p:blipFill>
          <a:blip r:embed="rId2"/>
          <a:srcRect/>
          <a:stretch>
            <a:fillRect/>
          </a:stretch>
        </p:blipFill>
        <p:spPr bwMode="auto">
          <a:xfrm>
            <a:off x="142844" y="642918"/>
            <a:ext cx="2876550" cy="4286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endParaRPr lang="ru-RU"/>
          </a:p>
        </p:txBody>
      </p:sp>
      <p:pic>
        <p:nvPicPr>
          <p:cNvPr id="41987" name="Picture 3" descr="main"/>
          <p:cNvPicPr>
            <a:picLocks noGrp="1" noChangeAspect="1" noChangeArrowheads="1"/>
          </p:cNvPicPr>
          <p:nvPr>
            <p:ph sz="half" idx="1"/>
          </p:nvPr>
        </p:nvPicPr>
        <p:blipFill>
          <a:blip r:embed="rId3"/>
          <a:srcRect/>
          <a:stretch>
            <a:fillRect/>
          </a:stretch>
        </p:blipFill>
        <p:spPr>
          <a:xfrm>
            <a:off x="0" y="0"/>
            <a:ext cx="9144000" cy="6858000"/>
          </a:xfrm>
          <a:noFill/>
          <a:ln/>
        </p:spPr>
      </p:pic>
      <p:sp>
        <p:nvSpPr>
          <p:cNvPr id="41989" name="Text Box 5"/>
          <p:cNvSpPr txBox="1">
            <a:spLocks noChangeArrowheads="1"/>
          </p:cNvSpPr>
          <p:nvPr/>
        </p:nvSpPr>
        <p:spPr bwMode="auto">
          <a:xfrm>
            <a:off x="2627313" y="404813"/>
            <a:ext cx="6516687" cy="3925887"/>
          </a:xfrm>
          <a:prstGeom prst="rect">
            <a:avLst/>
          </a:prstGeom>
          <a:noFill/>
          <a:ln w="9525">
            <a:noFill/>
            <a:miter lim="800000"/>
            <a:headEnd/>
            <a:tailEnd/>
          </a:ln>
          <a:effectLst/>
        </p:spPr>
        <p:txBody>
          <a:bodyPr>
            <a:spAutoFit/>
          </a:bodyPr>
          <a:lstStyle/>
          <a:p>
            <a:r>
              <a:rPr lang="ru-RU" sz="2400" b="1">
                <a:latin typeface="Times New Roman" pitchFamily="18" charset="0"/>
              </a:rPr>
              <a:t>Люди! Покуда сердца стучатся, помните!</a:t>
            </a:r>
          </a:p>
          <a:p>
            <a:r>
              <a:rPr lang="ru-RU" sz="2400" b="1">
                <a:latin typeface="Times New Roman" pitchFamily="18" charset="0"/>
              </a:rPr>
              <a:t>Какою ценой завоёвано счастье, </a:t>
            </a:r>
            <a:endParaRPr lang="en-US" sz="2400" b="1">
              <a:latin typeface="Times New Roman" pitchFamily="18" charset="0"/>
            </a:endParaRPr>
          </a:p>
          <a:p>
            <a:r>
              <a:rPr lang="ru-RU" sz="2400" b="1">
                <a:latin typeface="Times New Roman" pitchFamily="18" charset="0"/>
              </a:rPr>
              <a:t>пожалуйста , помните!</a:t>
            </a:r>
          </a:p>
          <a:p>
            <a:r>
              <a:rPr lang="ru-RU" sz="2400" b="1">
                <a:latin typeface="Times New Roman" pitchFamily="18" charset="0"/>
              </a:rPr>
              <a:t>Через века, через года, помните!</a:t>
            </a:r>
          </a:p>
          <a:p>
            <a:r>
              <a:rPr lang="ru-RU" sz="2400" b="1">
                <a:latin typeface="Times New Roman" pitchFamily="18" charset="0"/>
              </a:rPr>
              <a:t>О тех, кто уже не придёт никогда, помните!</a:t>
            </a:r>
          </a:p>
          <a:p>
            <a:r>
              <a:rPr lang="ru-RU" sz="2400" b="1">
                <a:latin typeface="Times New Roman" pitchFamily="18" charset="0"/>
              </a:rPr>
              <a:t>Не плачьте!   </a:t>
            </a:r>
            <a:endParaRPr lang="en-US" sz="2400" b="1">
              <a:latin typeface="Times New Roman" pitchFamily="18" charset="0"/>
            </a:endParaRPr>
          </a:p>
          <a:p>
            <a:r>
              <a:rPr lang="ru-RU" sz="2400" b="1">
                <a:latin typeface="Times New Roman" pitchFamily="18" charset="0"/>
              </a:rPr>
              <a:t>В горле сдержите стоны, горькие стоны!</a:t>
            </a:r>
          </a:p>
          <a:p>
            <a:r>
              <a:rPr lang="ru-RU" sz="2400" b="1">
                <a:latin typeface="Times New Roman" pitchFamily="18" charset="0"/>
              </a:rPr>
              <a:t>Памяти павших, будьте достойны, </a:t>
            </a:r>
            <a:endParaRPr lang="en-US" sz="2400" b="1">
              <a:latin typeface="Times New Roman" pitchFamily="18" charset="0"/>
            </a:endParaRPr>
          </a:p>
          <a:p>
            <a:r>
              <a:rPr lang="ru-RU" sz="2400" b="1">
                <a:latin typeface="Times New Roman" pitchFamily="18" charset="0"/>
              </a:rPr>
              <a:t>вечно достойны!</a:t>
            </a:r>
          </a:p>
          <a:p>
            <a:pPr>
              <a:spcBef>
                <a:spcPct val="50000"/>
              </a:spcBef>
            </a:pPr>
            <a:endParaRPr lang="ru-RU" sz="2400" b="1">
              <a:latin typeface="Times New Roman" pitchFamily="18" charset="0"/>
            </a:endParaRPr>
          </a:p>
        </p:txBody>
      </p:sp>
      <p:graphicFrame>
        <p:nvGraphicFramePr>
          <p:cNvPr id="41990" name="Object 6"/>
          <p:cNvGraphicFramePr>
            <a:graphicFrameLocks noChangeAspect="1"/>
          </p:cNvGraphicFramePr>
          <p:nvPr>
            <p:ph sz="half" idx="2"/>
          </p:nvPr>
        </p:nvGraphicFramePr>
        <p:xfrm>
          <a:off x="7694613" y="1901825"/>
          <a:ext cx="260350" cy="128588"/>
        </p:xfrm>
        <a:graphic>
          <a:graphicData uri="http://schemas.openxmlformats.org/presentationml/2006/ole">
            <p:oleObj spid="_x0000_s43010" name="Диаграмма" r:id="rId4" imgW="1524188" imgH="914588"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 descr="Архив 17.jpg"/>
          <p:cNvPicPr>
            <a:picLocks noChangeAspect="1"/>
          </p:cNvPicPr>
          <p:nvPr/>
        </p:nvPicPr>
        <p:blipFill>
          <a:blip r:embed="rId3"/>
          <a:srcRect l="11111"/>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571604" y="1140157"/>
            <a:ext cx="5929354" cy="443198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700" b="1" spc="50" dirty="0">
                <a:ln w="11430"/>
                <a:gradFill>
                  <a:gsLst>
                    <a:gs pos="25000">
                      <a:schemeClr val="accent2">
                        <a:satMod val="155000"/>
                      </a:schemeClr>
                    </a:gs>
                    <a:gs pos="100000">
                      <a:schemeClr val="accent2">
                        <a:shade val="45000"/>
                        <a:satMod val="165000"/>
                      </a:schemeClr>
                    </a:gs>
                  </a:gsLst>
                  <a:lin ang="5400000"/>
                </a:gradFill>
                <a:latin typeface="Arial" charset="0"/>
              </a:rPr>
              <a:t>Великая </a:t>
            </a:r>
          </a:p>
          <a:p>
            <a:pPr algn="ctr">
              <a:defRPr/>
            </a:pPr>
            <a:r>
              <a:rPr lang="ru-RU" sz="5700" b="1" spc="50" dirty="0">
                <a:ln w="11430"/>
                <a:gradFill>
                  <a:gsLst>
                    <a:gs pos="25000">
                      <a:schemeClr val="accent2">
                        <a:satMod val="155000"/>
                      </a:schemeClr>
                    </a:gs>
                    <a:gs pos="100000">
                      <a:schemeClr val="accent2">
                        <a:shade val="45000"/>
                        <a:satMod val="165000"/>
                      </a:schemeClr>
                    </a:gs>
                  </a:gsLst>
                  <a:lin ang="5400000"/>
                </a:gradFill>
                <a:latin typeface="Arial" charset="0"/>
              </a:rPr>
              <a:t>Отечественная </a:t>
            </a:r>
          </a:p>
          <a:p>
            <a:pPr algn="ctr">
              <a:defRPr/>
            </a:pPr>
            <a:r>
              <a:rPr lang="ru-RU" sz="5700" b="1" spc="50" dirty="0">
                <a:ln w="11430"/>
                <a:gradFill>
                  <a:gsLst>
                    <a:gs pos="25000">
                      <a:schemeClr val="accent2">
                        <a:satMod val="155000"/>
                      </a:schemeClr>
                    </a:gs>
                    <a:gs pos="100000">
                      <a:schemeClr val="accent2">
                        <a:shade val="45000"/>
                        <a:satMod val="165000"/>
                      </a:schemeClr>
                    </a:gs>
                  </a:gsLst>
                  <a:lin ang="5400000"/>
                </a:gradFill>
                <a:latin typeface="Arial" charset="0"/>
              </a:rPr>
              <a:t>война</a:t>
            </a:r>
          </a:p>
          <a:p>
            <a:pPr algn="ctr">
              <a:defRPr/>
            </a:pPr>
            <a:r>
              <a:rPr lang="ru-RU" sz="5700" b="1" spc="50" dirty="0">
                <a:ln w="11430"/>
                <a:gradFill>
                  <a:gsLst>
                    <a:gs pos="25000">
                      <a:schemeClr val="accent2">
                        <a:satMod val="155000"/>
                      </a:schemeClr>
                    </a:gs>
                    <a:gs pos="100000">
                      <a:schemeClr val="accent2">
                        <a:shade val="45000"/>
                        <a:satMod val="165000"/>
                      </a:schemeClr>
                    </a:gs>
                  </a:gsLst>
                  <a:lin ang="5400000"/>
                </a:gradFill>
                <a:latin typeface="Arial" charset="0"/>
              </a:rPr>
              <a:t>1941-1945 г.г.</a:t>
            </a: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001"/>
          <p:cNvPicPr>
            <a:picLocks noChangeAspect="1" noChangeArrowheads="1"/>
          </p:cNvPicPr>
          <p:nvPr/>
        </p:nvPicPr>
        <p:blipFill>
          <a:blip r:embed="rId3"/>
          <a:srcRect/>
          <a:stretch>
            <a:fillRect/>
          </a:stretch>
        </p:blipFill>
        <p:spPr bwMode="auto">
          <a:xfrm>
            <a:off x="1835150" y="0"/>
            <a:ext cx="5795963"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idx="4294967295"/>
          </p:nvPr>
        </p:nvSpPr>
        <p:spPr>
          <a:xfrm>
            <a:off x="742950" y="247650"/>
            <a:ext cx="8401050" cy="6381750"/>
          </a:xfrm>
        </p:spPr>
        <p:txBody>
          <a:bodyPr/>
          <a:lstStyle/>
          <a:p>
            <a:pPr>
              <a:buFont typeface="Arial" pitchFamily="34" charset="0"/>
              <a:buNone/>
            </a:pPr>
            <a:r>
              <a:rPr lang="ru-RU" sz="4000" b="1" i="1" dirty="0">
                <a:solidFill>
                  <a:srgbClr val="FFFF00"/>
                </a:solidFill>
                <a:latin typeface="Times New Roman" pitchFamily="18" charset="0"/>
              </a:rPr>
              <a:t>«Тот самый длинный день в году</a:t>
            </a:r>
          </a:p>
          <a:p>
            <a:pPr>
              <a:buFont typeface="Arial" pitchFamily="34" charset="0"/>
              <a:buNone/>
            </a:pPr>
            <a:r>
              <a:rPr lang="ru-RU" sz="4000" b="1" i="1" dirty="0">
                <a:solidFill>
                  <a:srgbClr val="FFFF00"/>
                </a:solidFill>
                <a:latin typeface="Times New Roman" pitchFamily="18" charset="0"/>
              </a:rPr>
              <a:t>С его безоблачной погодой</a:t>
            </a:r>
          </a:p>
          <a:p>
            <a:pPr>
              <a:buFont typeface="Arial" pitchFamily="34" charset="0"/>
              <a:buNone/>
            </a:pPr>
            <a:r>
              <a:rPr lang="ru-RU" sz="4000" b="1" i="1" dirty="0">
                <a:solidFill>
                  <a:srgbClr val="FFFF00"/>
                </a:solidFill>
                <a:latin typeface="Times New Roman" pitchFamily="18" charset="0"/>
              </a:rPr>
              <a:t>Нам выдал общую беду на всех,</a:t>
            </a:r>
          </a:p>
          <a:p>
            <a:pPr>
              <a:buFont typeface="Arial" pitchFamily="34" charset="0"/>
              <a:buNone/>
            </a:pPr>
            <a:r>
              <a:rPr lang="ru-RU" sz="4000" b="1" i="1" dirty="0">
                <a:solidFill>
                  <a:srgbClr val="FFFF00"/>
                </a:solidFill>
                <a:latin typeface="Times New Roman" pitchFamily="18" charset="0"/>
              </a:rPr>
              <a:t>На все 4 года.</a:t>
            </a:r>
          </a:p>
          <a:p>
            <a:pPr>
              <a:buFont typeface="Arial" pitchFamily="34" charset="0"/>
              <a:buNone/>
            </a:pPr>
            <a:r>
              <a:rPr lang="ru-RU" sz="4000" b="1" i="1" dirty="0">
                <a:solidFill>
                  <a:srgbClr val="FFFF00"/>
                </a:solidFill>
                <a:latin typeface="Times New Roman" pitchFamily="18" charset="0"/>
              </a:rPr>
              <a:t>Она такой вдавила след,</a:t>
            </a:r>
          </a:p>
          <a:p>
            <a:pPr>
              <a:buFont typeface="Arial" pitchFamily="34" charset="0"/>
              <a:buNone/>
            </a:pPr>
            <a:r>
              <a:rPr lang="ru-RU" sz="4000" b="1" i="1" dirty="0">
                <a:solidFill>
                  <a:srgbClr val="FFFF00"/>
                </a:solidFill>
                <a:latin typeface="Times New Roman" pitchFamily="18" charset="0"/>
              </a:rPr>
              <a:t>И стольких на </a:t>
            </a:r>
            <a:r>
              <a:rPr lang="ru-RU" sz="4000" b="1" i="1" dirty="0" err="1">
                <a:solidFill>
                  <a:srgbClr val="FFFF00"/>
                </a:solidFill>
                <a:latin typeface="Times New Roman" pitchFamily="18" charset="0"/>
              </a:rPr>
              <a:t>земь</a:t>
            </a:r>
            <a:r>
              <a:rPr lang="ru-RU" sz="4000" b="1" i="1" dirty="0">
                <a:solidFill>
                  <a:srgbClr val="FFFF00"/>
                </a:solidFill>
                <a:latin typeface="Times New Roman" pitchFamily="18" charset="0"/>
              </a:rPr>
              <a:t> положила.</a:t>
            </a:r>
          </a:p>
          <a:p>
            <a:pPr>
              <a:buFont typeface="Arial" pitchFamily="34" charset="0"/>
              <a:buNone/>
            </a:pPr>
            <a:r>
              <a:rPr lang="ru-RU" sz="4000" b="1" i="1" dirty="0">
                <a:solidFill>
                  <a:srgbClr val="FFFF00"/>
                </a:solidFill>
                <a:latin typeface="Times New Roman" pitchFamily="18" charset="0"/>
              </a:rPr>
              <a:t>Что тридцать лет, полсотни лет</a:t>
            </a:r>
          </a:p>
          <a:p>
            <a:pPr>
              <a:buFont typeface="Arial" pitchFamily="34" charset="0"/>
              <a:buNone/>
            </a:pPr>
            <a:r>
              <a:rPr lang="ru-RU" sz="4000" b="1" i="1" dirty="0">
                <a:solidFill>
                  <a:srgbClr val="FFFF00"/>
                </a:solidFill>
                <a:latin typeface="Times New Roman" pitchFamily="18" charset="0"/>
              </a:rPr>
              <a:t>Живым не верится- что живы…»</a:t>
            </a:r>
            <a:r>
              <a:rPr lang="ru-RU" dirty="0"/>
              <a:t>      </a:t>
            </a:r>
          </a:p>
          <a:p>
            <a:pPr algn="r">
              <a:buFont typeface="Arial" pitchFamily="34" charset="0"/>
              <a:buNone/>
            </a:pPr>
            <a:r>
              <a:rPr lang="ru-RU" sz="2000" b="1" dirty="0"/>
              <a:t>А.Твардовский.</a:t>
            </a:r>
          </a:p>
        </p:txBody>
      </p:sp>
    </p:spTree>
  </p:cSld>
  <p:clrMapOvr>
    <a:masterClrMapping/>
  </p:clrMapOvr>
  <p:transition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3" descr="Копия Архив 16.jpg"/>
          <p:cNvPicPr>
            <a:picLocks noChangeAspect="1"/>
          </p:cNvPicPr>
          <p:nvPr/>
        </p:nvPicPr>
        <p:blipFill>
          <a:blip r:embed="rId2"/>
          <a:srcRect l="8745"/>
          <a:stretch>
            <a:fillRect/>
          </a:stretch>
        </p:blipFill>
        <p:spPr bwMode="auto">
          <a:xfrm>
            <a:off x="0" y="0"/>
            <a:ext cx="4714875" cy="5165725"/>
          </a:xfrm>
          <a:prstGeom prst="rect">
            <a:avLst/>
          </a:prstGeom>
          <a:noFill/>
          <a:ln w="28575">
            <a:solidFill>
              <a:schemeClr val="bg1"/>
            </a:solidFill>
            <a:miter lim="800000"/>
            <a:headEnd/>
            <a:tailEnd/>
          </a:ln>
        </p:spPr>
      </p:pic>
      <p:pic>
        <p:nvPicPr>
          <p:cNvPr id="14339" name="Содержимое 4" descr="Копия Архив 2.jpg"/>
          <p:cNvPicPr>
            <a:picLocks noGrp="1" noChangeAspect="1"/>
          </p:cNvPicPr>
          <p:nvPr>
            <p:ph idx="4294967295"/>
          </p:nvPr>
        </p:nvPicPr>
        <p:blipFill>
          <a:blip r:embed="rId3"/>
          <a:srcRect l="2379" r="15494" b="8064"/>
          <a:stretch>
            <a:fillRect/>
          </a:stretch>
        </p:blipFill>
        <p:spPr>
          <a:xfrm>
            <a:off x="4714875" y="1785938"/>
            <a:ext cx="4421188" cy="5019675"/>
          </a:xfrm>
          <a:ln w="28575">
            <a:solidFill>
              <a:schemeClr val="bg1"/>
            </a:solid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лодия.mp3">
            <a:hlinkClick r:id="" action="ppaction://media"/>
          </p:cNvPr>
          <p:cNvPicPr>
            <a:picLocks noRot="1" noChangeAspect="1"/>
          </p:cNvPicPr>
          <p:nvPr>
            <a:audioFile r:link="rId1"/>
          </p:nvPr>
        </p:nvPicPr>
        <p:blipFill>
          <a:blip r:embed="rId3"/>
          <a:srcRect/>
          <a:stretch>
            <a:fillRect/>
          </a:stretch>
        </p:blipFill>
        <p:spPr bwMode="auto">
          <a:xfrm>
            <a:off x="9072563" y="6429375"/>
            <a:ext cx="71437" cy="71438"/>
          </a:xfrm>
          <a:prstGeom prst="rect">
            <a:avLst/>
          </a:prstGeom>
          <a:noFill/>
          <a:ln w="9525">
            <a:noFill/>
            <a:miter lim="800000"/>
            <a:headEnd/>
            <a:tailEnd/>
          </a:ln>
        </p:spPr>
      </p:pic>
      <p:sp>
        <p:nvSpPr>
          <p:cNvPr id="20483" name="WordArt 3"/>
          <p:cNvSpPr>
            <a:spLocks noChangeArrowheads="1" noChangeShapeType="1" noTextEdit="1"/>
          </p:cNvSpPr>
          <p:nvPr/>
        </p:nvSpPr>
        <p:spPr bwMode="auto">
          <a:xfrm>
            <a:off x="900113" y="765175"/>
            <a:ext cx="7056437" cy="3313113"/>
          </a:xfrm>
          <a:prstGeom prst="rect">
            <a:avLst/>
          </a:prstGeom>
        </p:spPr>
        <p:txBody>
          <a:bodyPr wrap="none" fromWordArt="1">
            <a:prstTxWarp prst="textPlain">
              <a:avLst>
                <a:gd name="adj" fmla="val 50009"/>
              </a:avLst>
            </a:prstTxWarp>
          </a:bodyPr>
          <a:lstStyle/>
          <a:p>
            <a:pPr algn="ctr"/>
            <a:r>
              <a:rPr lang="ru-RU" sz="7200" b="1" kern="10">
                <a:ln w="19050">
                  <a:solidFill>
                    <a:srgbClr val="00FFFF"/>
                  </a:solidFill>
                  <a:round/>
                  <a:headEnd/>
                  <a:tailEnd/>
                </a:ln>
                <a:solidFill>
                  <a:srgbClr val="FF0000"/>
                </a:solidFill>
                <a:effectLst>
                  <a:outerShdw dist="35921" dir="2700000" algn="ctr" rotWithShape="0">
                    <a:srgbClr val="990000"/>
                  </a:outerShdw>
                </a:effectLst>
                <a:latin typeface="Impact"/>
              </a:rPr>
              <a:t>блокада</a:t>
            </a:r>
          </a:p>
          <a:p>
            <a:pPr algn="ctr"/>
            <a:r>
              <a:rPr lang="ru-RU" sz="7200" b="1" kern="10">
                <a:ln w="19050">
                  <a:solidFill>
                    <a:srgbClr val="00FFFF"/>
                  </a:solidFill>
                  <a:round/>
                  <a:headEnd/>
                  <a:tailEnd/>
                </a:ln>
                <a:solidFill>
                  <a:srgbClr val="FF0000"/>
                </a:solidFill>
                <a:effectLst>
                  <a:outerShdw dist="35921" dir="2700000" algn="ctr" rotWithShape="0">
                    <a:srgbClr val="990000"/>
                  </a:outerShdw>
                </a:effectLst>
                <a:latin typeface="Impact"/>
              </a:rPr>
              <a:t> ЛЕНИНГРАДА</a:t>
            </a:r>
          </a:p>
        </p:txBody>
      </p:sp>
      <p:sp>
        <p:nvSpPr>
          <p:cNvPr id="20484" name="Text Box 4"/>
          <p:cNvSpPr txBox="1">
            <a:spLocks noChangeArrowheads="1"/>
          </p:cNvSpPr>
          <p:nvPr/>
        </p:nvSpPr>
        <p:spPr bwMode="auto">
          <a:xfrm>
            <a:off x="900113" y="4868863"/>
            <a:ext cx="6696075" cy="1311275"/>
          </a:xfrm>
          <a:prstGeom prst="rect">
            <a:avLst/>
          </a:prstGeom>
          <a:noFill/>
          <a:ln w="9525">
            <a:noFill/>
            <a:miter lim="800000"/>
            <a:headEnd/>
            <a:tailEnd/>
          </a:ln>
          <a:effectLst/>
        </p:spPr>
        <p:txBody>
          <a:bodyPr>
            <a:spAutoFit/>
          </a:bodyPr>
          <a:lstStyle/>
          <a:p>
            <a:pPr>
              <a:spcBef>
                <a:spcPct val="50000"/>
              </a:spcBef>
            </a:pPr>
            <a:r>
              <a:rPr lang="ru-RU" sz="4000" b="1">
                <a:solidFill>
                  <a:schemeClr val="bg1"/>
                </a:solidFill>
                <a:latin typeface="Arial" pitchFamily="34" charset="0"/>
              </a:rPr>
              <a:t>              </a:t>
            </a:r>
            <a:r>
              <a:rPr lang="ru-RU" sz="8000" b="1">
                <a:solidFill>
                  <a:schemeClr val="tx2"/>
                </a:solidFill>
                <a:latin typeface="Arial" pitchFamily="34" charset="0"/>
              </a:rPr>
              <a:t>872 дня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strips(downLeft)">
                                      <p:cBhvr>
                                        <p:cTn id="11"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12" fill="remove"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0483" grpId="0" animBg="1"/>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5.jpg"/>
          <p:cNvPicPr>
            <a:picLocks noChangeAspect="1"/>
          </p:cNvPicPr>
          <p:nvPr/>
        </p:nvPicPr>
        <p:blipFill>
          <a:blip r:embed="rId2"/>
          <a:srcRect l="3751"/>
          <a:stretch>
            <a:fillRect/>
          </a:stretch>
        </p:blipFill>
        <p:spPr bwMode="auto">
          <a:xfrm>
            <a:off x="0" y="0"/>
            <a:ext cx="5500688" cy="3800475"/>
          </a:xfrm>
          <a:prstGeom prst="rect">
            <a:avLst/>
          </a:prstGeom>
          <a:noFill/>
          <a:ln w="19050">
            <a:solidFill>
              <a:schemeClr val="tx1"/>
            </a:solidFill>
            <a:miter lim="800000"/>
            <a:headEnd/>
            <a:tailEnd/>
          </a:ln>
        </p:spPr>
      </p:pic>
      <p:pic>
        <p:nvPicPr>
          <p:cNvPr id="21507" name="Содержимое 3" descr="11.jpg"/>
          <p:cNvPicPr>
            <a:picLocks noGrp="1" noChangeAspect="1"/>
          </p:cNvPicPr>
          <p:nvPr>
            <p:ph idx="4294967295"/>
          </p:nvPr>
        </p:nvPicPr>
        <p:blipFill>
          <a:blip r:embed="rId3"/>
          <a:srcRect/>
          <a:stretch>
            <a:fillRect/>
          </a:stretch>
        </p:blipFill>
        <p:spPr>
          <a:xfrm>
            <a:off x="0" y="3589338"/>
            <a:ext cx="4714875" cy="3268662"/>
          </a:xfrm>
          <a:ln w="28575">
            <a:solidFill>
              <a:schemeClr val="tx1"/>
            </a:solidFill>
          </a:ln>
        </p:spPr>
      </p:pic>
      <p:pic>
        <p:nvPicPr>
          <p:cNvPr id="21508" name="Рисунок 4" descr="10.jpg"/>
          <p:cNvPicPr>
            <a:picLocks noChangeAspect="1"/>
          </p:cNvPicPr>
          <p:nvPr/>
        </p:nvPicPr>
        <p:blipFill>
          <a:blip r:embed="rId4"/>
          <a:srcRect/>
          <a:stretch>
            <a:fillRect/>
          </a:stretch>
        </p:blipFill>
        <p:spPr bwMode="auto">
          <a:xfrm>
            <a:off x="4606925" y="0"/>
            <a:ext cx="4537075" cy="6858000"/>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Содержимое 3" descr="4.jpg"/>
          <p:cNvPicPr>
            <a:picLocks noGrp="1" noChangeAspect="1"/>
          </p:cNvPicPr>
          <p:nvPr>
            <p:ph idx="4294967295"/>
          </p:nvPr>
        </p:nvPicPr>
        <p:blipFill>
          <a:blip r:embed="rId2"/>
          <a:srcRect r="8855"/>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346</TotalTime>
  <Words>1403</Words>
  <PresentationFormat>Экран (4:3)</PresentationFormat>
  <Paragraphs>57</Paragraphs>
  <Slides>28</Slides>
  <Notes>3</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Яркая</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Парад  Победы  в  1945 году</vt:lpstr>
      <vt:lpstr>Слайд 15</vt:lpstr>
      <vt:lpstr>Слайд 16</vt:lpstr>
      <vt:lpstr>Слайд 17</vt:lpstr>
      <vt:lpstr>Слайд 18</vt:lpstr>
      <vt:lpstr> </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26</cp:revision>
  <dcterms:modified xsi:type="dcterms:W3CDTF">2014-01-06T04:17:57Z</dcterms:modified>
</cp:coreProperties>
</file>