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423" r:id="rId2"/>
    <p:sldId id="424" r:id="rId3"/>
    <p:sldId id="425" r:id="rId4"/>
    <p:sldId id="426" r:id="rId5"/>
    <p:sldId id="428" r:id="rId6"/>
    <p:sldId id="429" r:id="rId7"/>
    <p:sldId id="432" r:id="rId8"/>
    <p:sldId id="433" r:id="rId9"/>
    <p:sldId id="434" r:id="rId10"/>
    <p:sldId id="435" r:id="rId11"/>
    <p:sldId id="43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schemeClr val="tx1"/>
    </p:penClr>
  </p:showPr>
  <p:clrMru>
    <a:srgbClr val="FFFFFF"/>
    <a:srgbClr val="CC3300"/>
    <a:srgbClr val="CCFFFF"/>
    <a:srgbClr val="000099"/>
    <a:srgbClr val="000066"/>
    <a:srgbClr val="777777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21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277" y="-8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endParaRPr lang="ru-RU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endParaRPr lang="ru-RU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endParaRPr lang="ru-RU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fld id="{7E804B3A-71DE-4DD5-AAC5-1D22D89AC5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Courier New" pitchFamily="49" charset="0"/>
              </a:defRPr>
            </a:lvl1pPr>
          </a:lstStyle>
          <a:p>
            <a:fld id="{80FB51D3-2F07-4145-94E8-33FB712A5D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986" name="Group 2"/>
          <p:cNvGrpSpPr>
            <a:grpSpLocks/>
          </p:cNvGrpSpPr>
          <p:nvPr/>
        </p:nvGrpSpPr>
        <p:grpSpPr bwMode="auto">
          <a:xfrm>
            <a:off x="0" y="-458788"/>
            <a:ext cx="9140825" cy="7316788"/>
            <a:chOff x="0" y="4"/>
            <a:chExt cx="5758" cy="4316"/>
          </a:xfrm>
        </p:grpSpPr>
        <p:grpSp>
          <p:nvGrpSpPr>
            <p:cNvPr id="42598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2598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98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2599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99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599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599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2599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99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99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99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99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99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60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60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2600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600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600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5EA73-C589-428F-8F04-EB87DEF1B63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26006" name="Group 22"/>
          <p:cNvGrpSpPr>
            <a:grpSpLocks/>
          </p:cNvGrpSpPr>
          <p:nvPr userDrawn="1"/>
        </p:nvGrpSpPr>
        <p:grpSpPr bwMode="auto">
          <a:xfrm>
            <a:off x="122238" y="333375"/>
            <a:ext cx="679450" cy="1012825"/>
            <a:chOff x="4704" y="1885"/>
            <a:chExt cx="843" cy="1379"/>
          </a:xfrm>
        </p:grpSpPr>
        <p:sp>
          <p:nvSpPr>
            <p:cNvPr id="426007" name="Oval 2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08" name="Oval 2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09" name="Oval 2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0" name="Oval 2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1" name="Oval 2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2" name="Oval 2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3" name="Oval 2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4" name="Oval 3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5" name="Oval 3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6" name="Oval 3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7" name="Oval 3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8" name="Oval 3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19" name="Oval 3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0" name="Oval 3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1" name="Oval 3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2" name="Oval 3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3" name="Oval 3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4" name="Oval 4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5" name="Oval 4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6" name="Oval 4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7" name="Oval 4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8" name="Oval 4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29" name="Oval 4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0" name="Oval 4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1" name="Oval 4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2" name="Oval 4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3" name="Oval 4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4" name="Oval 5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5" name="Oval 5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6" name="Oval 5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6037" name="Oval 5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 advTm="4000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FF171-6705-44EA-BC8F-E95001DAF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05F49-314D-45B8-A300-575E43F086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B72FE-F8BC-4979-8712-33AAB14603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50239-A2D7-432D-B34B-607D538A9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A919E-D2EA-4FDE-80C3-496F5AC5BF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FB838-C86F-4F59-AD48-84304CC6BD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0ADA6-2A43-47DF-B92F-5C922D6F7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D449D-E619-45C7-BE56-92A3FB7A0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1834-9F70-40C1-A03D-45EF603ED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68E1F-866E-4944-BE39-65C332693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96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2496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496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496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2496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6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6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6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7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7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7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9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49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49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49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249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249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070897-7651-4789-BE0F-765B98A3408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24980" name="Line 20"/>
          <p:cNvSpPr>
            <a:spLocks noChangeShapeType="1"/>
          </p:cNvSpPr>
          <p:nvPr userDrawn="1"/>
        </p:nvSpPr>
        <p:spPr bwMode="auto">
          <a:xfrm>
            <a:off x="179388" y="1557338"/>
            <a:ext cx="8763000" cy="0"/>
          </a:xfrm>
          <a:prstGeom prst="line">
            <a:avLst/>
          </a:prstGeom>
          <a:noFill/>
          <a:ln w="44450" cmpd="dbl">
            <a:solidFill>
              <a:srgbClr val="FF6600"/>
            </a:solidFill>
            <a:round/>
            <a:headEnd/>
            <a:tailEnd/>
          </a:ln>
          <a:effectLst>
            <a:outerShdw dist="45791" dir="2021404" algn="ctr" rotWithShape="0">
              <a:srgbClr val="333399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 spd="med" advClick="0" advTm="4000">
    <p:blinds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900113" y="4556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</p:txBody>
      </p:sp>
      <p:pic>
        <p:nvPicPr>
          <p:cNvPr id="440324" name="Picture 4" descr="J01782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7688"/>
            <a:ext cx="360362" cy="360362"/>
          </a:xfrm>
          <a:prstGeom prst="rect">
            <a:avLst/>
          </a:prstGeom>
          <a:noFill/>
        </p:spPr>
      </p:pic>
      <p:pic>
        <p:nvPicPr>
          <p:cNvPr id="440326" name="Picture 6" descr="table_children_20041117140143582_s"/>
          <p:cNvPicPr>
            <a:picLocks noChangeAspect="1" noChangeArrowheads="1"/>
          </p:cNvPicPr>
          <p:nvPr/>
        </p:nvPicPr>
        <p:blipFill>
          <a:blip r:embed="rId3"/>
          <a:srcRect l="6027" t="16893" r="8440" b="22804"/>
          <a:stretch>
            <a:fillRect/>
          </a:stretch>
        </p:blipFill>
        <p:spPr bwMode="auto">
          <a:xfrm>
            <a:off x="1357290" y="1857364"/>
            <a:ext cx="3810830" cy="3836997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5724525" y="1736725"/>
            <a:ext cx="30241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НЕ требуйте от ребенка платы за все, что вы для него сделали. Вы дали ему жизнь, как он может отблагодарить вас?.. Он даст жизнь другому… тот – третьему… и  это - необратимый закон благодарности…</a:t>
            </a:r>
          </a:p>
          <a:p>
            <a:pPr algn="ctr"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ChangeArrowheads="1"/>
          </p:cNvSpPr>
          <p:nvPr/>
        </p:nvSpPr>
        <p:spPr bwMode="auto">
          <a:xfrm>
            <a:off x="900113" y="257175"/>
            <a:ext cx="8064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  <a:p>
            <a:pPr algn="just"/>
            <a:endParaRPr lang="ru-RU" sz="800">
              <a:latin typeface="Times New Roman" pitchFamily="18" charset="0"/>
            </a:endParaRPr>
          </a:p>
          <a:p>
            <a:pPr algn="just"/>
            <a:r>
              <a:rPr lang="ru-RU"/>
              <a:t>	</a:t>
            </a:r>
            <a:endParaRPr lang="ru-RU" sz="1000"/>
          </a:p>
        </p:txBody>
      </p:sp>
      <p:grpSp>
        <p:nvGrpSpPr>
          <p:cNvPr id="470022" name="Group 6"/>
          <p:cNvGrpSpPr>
            <a:grpSpLocks/>
          </p:cNvGrpSpPr>
          <p:nvPr/>
        </p:nvGrpSpPr>
        <p:grpSpPr bwMode="auto">
          <a:xfrm>
            <a:off x="1042988" y="287338"/>
            <a:ext cx="433387" cy="333375"/>
            <a:chOff x="68" y="353"/>
            <a:chExt cx="428" cy="409"/>
          </a:xfrm>
        </p:grpSpPr>
        <p:pic>
          <p:nvPicPr>
            <p:cNvPr id="470020" name="Picture 4" descr="J0178296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9" y="353"/>
              <a:ext cx="257" cy="409"/>
            </a:xfrm>
            <a:prstGeom prst="rect">
              <a:avLst/>
            </a:prstGeom>
            <a:noFill/>
          </p:spPr>
        </p:pic>
        <p:pic>
          <p:nvPicPr>
            <p:cNvPr id="470019" name="Picture 3" descr="J017829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" y="353"/>
              <a:ext cx="257" cy="409"/>
            </a:xfrm>
            <a:prstGeom prst="rect">
              <a:avLst/>
            </a:prstGeom>
            <a:noFill/>
          </p:spPr>
        </p:pic>
      </p:grpSp>
      <p:pic>
        <p:nvPicPr>
          <p:cNvPr id="470026" name="Picture 10" descr="00019953"/>
          <p:cNvPicPr>
            <a:picLocks noChangeAspect="1" noChangeArrowheads="1"/>
          </p:cNvPicPr>
          <p:nvPr/>
        </p:nvPicPr>
        <p:blipFill>
          <a:blip r:embed="rId4"/>
          <a:srcRect l="6421" r="5336"/>
          <a:stretch>
            <a:fillRect/>
          </a:stretch>
        </p:blipFill>
        <p:spPr bwMode="auto">
          <a:xfrm>
            <a:off x="1531528" y="1557339"/>
            <a:ext cx="4040604" cy="3228984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70029" name="Text Box 13"/>
          <p:cNvSpPr txBox="1">
            <a:spLocks noChangeArrowheads="1"/>
          </p:cNvSpPr>
          <p:nvPr/>
        </p:nvSpPr>
        <p:spPr bwMode="auto">
          <a:xfrm>
            <a:off x="6072198" y="1857364"/>
            <a:ext cx="223202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dirty="0"/>
              <a:t>Ребенок больше всего нуждается в нашей любви тогда, когда он меньше всего ее заслуживает…                                            </a:t>
            </a:r>
            <a:r>
              <a:rPr lang="ru-RU" sz="1400" dirty="0"/>
              <a:t>(</a:t>
            </a:r>
            <a:r>
              <a:rPr lang="ru-RU" sz="1400" dirty="0" err="1"/>
              <a:t>Э.Бомбек</a:t>
            </a:r>
            <a:r>
              <a:rPr lang="ru-RU" sz="1400" dirty="0"/>
              <a:t>)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endParaRPr lang="ru-RU" sz="1400" dirty="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900113" y="352425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FFFF00"/>
                </a:solidFill>
              </a:rPr>
              <a:t>Лучший способ сделать детей хорошими – </a:t>
            </a:r>
          </a:p>
          <a:p>
            <a:pPr algn="ctr"/>
            <a:r>
              <a:rPr lang="ru-RU" b="1" i="1">
                <a:solidFill>
                  <a:srgbClr val="FFFF00"/>
                </a:solidFill>
              </a:rPr>
              <a:t>сделать их счастливыми.</a:t>
            </a:r>
          </a:p>
          <a:p>
            <a:pPr algn="ctr"/>
            <a:r>
              <a:rPr lang="ru-RU" b="1" i="1">
                <a:solidFill>
                  <a:srgbClr val="FFFF00"/>
                </a:solidFill>
              </a:rPr>
              <a:t>                                                                        </a:t>
            </a:r>
            <a:r>
              <a:rPr lang="ru-RU" sz="1000" b="1" i="1">
                <a:solidFill>
                  <a:srgbClr val="FFFF00"/>
                </a:solidFill>
                <a:latin typeface="Times New Roman" pitchFamily="18" charset="0"/>
              </a:rPr>
              <a:t>(О.Уайльд)</a:t>
            </a:r>
            <a:r>
              <a:rPr lang="ru-RU" b="1" i="1"/>
              <a:t>                             </a:t>
            </a:r>
            <a:endParaRPr lang="ru-RU"/>
          </a:p>
        </p:txBody>
      </p:sp>
      <p:pic>
        <p:nvPicPr>
          <p:cNvPr id="464899" name="Picture 3" descr="2377"/>
          <p:cNvPicPr>
            <a:picLocks noChangeAspect="1" noChangeArrowheads="1"/>
          </p:cNvPicPr>
          <p:nvPr/>
        </p:nvPicPr>
        <p:blipFill>
          <a:blip r:embed="rId2" cstate="print"/>
          <a:srcRect b="4338"/>
          <a:stretch>
            <a:fillRect/>
          </a:stretch>
        </p:blipFill>
        <p:spPr bwMode="auto">
          <a:xfrm>
            <a:off x="2143108" y="1714488"/>
            <a:ext cx="5898999" cy="37766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122238" y="333375"/>
            <a:ext cx="679450" cy="1012825"/>
            <a:chOff x="4704" y="1885"/>
            <a:chExt cx="843" cy="1379"/>
          </a:xfrm>
        </p:grpSpPr>
        <p:sp>
          <p:nvSpPr>
            <p:cNvPr id="464901" name="Oval 5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2" name="Oval 6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3" name="Oval 7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4" name="Oval 8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5" name="Oval 9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6" name="Oval 10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7" name="Oval 11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8" name="Oval 12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09" name="Oval 13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0" name="Oval 14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1" name="Oval 15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2" name="Oval 16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3" name="Oval 17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4" name="Oval 18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5" name="Oval 19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6" name="Oval 20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7" name="Oval 21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8" name="Oval 22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19" name="Oval 23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0" name="Oval 24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1" name="Oval 25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2" name="Oval 26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3" name="Oval 27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4" name="Oval 28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5" name="Oval 29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6" name="Oval 30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7" name="Oval 31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8" name="Oval 32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29" name="Oval 33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30" name="Oval 34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4931" name="Oval 35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900113" y="4540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</p:txBody>
      </p:sp>
      <p:pic>
        <p:nvPicPr>
          <p:cNvPr id="458755" name="Picture 3" descr="J017829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7688"/>
            <a:ext cx="360362" cy="360362"/>
          </a:xfrm>
          <a:prstGeom prst="rect">
            <a:avLst/>
          </a:prstGeom>
          <a:noFill/>
        </p:spPr>
      </p:pic>
      <p:pic>
        <p:nvPicPr>
          <p:cNvPr id="459119" name="Picture 367" descr="00026638"/>
          <p:cNvPicPr>
            <a:picLocks noChangeAspect="1" noChangeArrowheads="1"/>
          </p:cNvPicPr>
          <p:nvPr/>
        </p:nvPicPr>
        <p:blipFill>
          <a:blip r:embed="rId3"/>
          <a:srcRect l="13780" r="20270"/>
          <a:stretch>
            <a:fillRect/>
          </a:stretch>
        </p:blipFill>
        <p:spPr bwMode="auto">
          <a:xfrm>
            <a:off x="1285852" y="1928802"/>
            <a:ext cx="4084878" cy="4103696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59120" name="Text Box 368"/>
          <p:cNvSpPr txBox="1">
            <a:spLocks noChangeArrowheads="1"/>
          </p:cNvSpPr>
          <p:nvPr/>
        </p:nvSpPr>
        <p:spPr bwMode="auto">
          <a:xfrm>
            <a:off x="6156325" y="1844675"/>
            <a:ext cx="2663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endParaRPr lang="ru-RU" sz="2000"/>
          </a:p>
          <a:p>
            <a:pPr algn="ctr">
              <a:lnSpc>
                <a:spcPct val="130000"/>
              </a:lnSpc>
            </a:pPr>
            <a:endParaRPr lang="ru-RU" sz="2000"/>
          </a:p>
          <a:p>
            <a:pPr algn="ctr">
              <a:lnSpc>
                <a:spcPct val="130000"/>
              </a:lnSpc>
            </a:pPr>
            <a:r>
              <a:rPr lang="ru-RU" sz="2000"/>
              <a:t>Не вымещайте на ребенке свои обиды, чтобы в старости не есть горький хлеб. Ибо что посеешь, то и взойдет...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9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9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900113" y="4556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</p:txBody>
      </p:sp>
      <p:pic>
        <p:nvPicPr>
          <p:cNvPr id="459779" name="Picture 3" descr="J01782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7688"/>
            <a:ext cx="360362" cy="360362"/>
          </a:xfrm>
          <a:prstGeom prst="rect">
            <a:avLst/>
          </a:prstGeom>
          <a:noFill/>
        </p:spPr>
      </p:pic>
      <p:pic>
        <p:nvPicPr>
          <p:cNvPr id="459784" name="Picture 8" descr="J0316863"/>
          <p:cNvPicPr>
            <a:picLocks noChangeAspect="1" noChangeArrowheads="1"/>
          </p:cNvPicPr>
          <p:nvPr/>
        </p:nvPicPr>
        <p:blipFill>
          <a:blip r:embed="rId3"/>
          <a:srcRect b="8284"/>
          <a:stretch>
            <a:fillRect/>
          </a:stretch>
        </p:blipFill>
        <p:spPr bwMode="auto">
          <a:xfrm>
            <a:off x="1285852" y="1785926"/>
            <a:ext cx="3016833" cy="417159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5076825" y="2160588"/>
            <a:ext cx="35274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Чтобы ребенок «выжил», его необходимо, хотя бы восемь раз в день обнимать… Общайтесь с ребенком чаще, потому что ребенок - это праздник, который пока с вами.</a:t>
            </a:r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900113" y="4556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</p:txBody>
      </p:sp>
      <p:pic>
        <p:nvPicPr>
          <p:cNvPr id="460803" name="Picture 3" descr="J01783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9275"/>
            <a:ext cx="358775" cy="358775"/>
          </a:xfrm>
          <a:prstGeom prst="rect">
            <a:avLst/>
          </a:prstGeom>
          <a:noFill/>
        </p:spPr>
      </p:pic>
      <p:pic>
        <p:nvPicPr>
          <p:cNvPr id="460804" name="Picture 4" descr="00031961"/>
          <p:cNvPicPr>
            <a:picLocks noChangeAspect="1" noChangeArrowheads="1"/>
          </p:cNvPicPr>
          <p:nvPr/>
        </p:nvPicPr>
        <p:blipFill>
          <a:blip r:embed="rId3"/>
          <a:srcRect l="19719" t="10196" r="8958" b="36771"/>
          <a:stretch>
            <a:fillRect/>
          </a:stretch>
        </p:blipFill>
        <p:spPr bwMode="auto">
          <a:xfrm>
            <a:off x="1285852" y="1714488"/>
            <a:ext cx="4554245" cy="4237048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6156325" y="1781175"/>
            <a:ext cx="27717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Помните, </a:t>
            </a:r>
          </a:p>
          <a:p>
            <a:pPr algn="ctr">
              <a:lnSpc>
                <a:spcPct val="125000"/>
              </a:lnSpc>
            </a:pPr>
            <a:r>
              <a:rPr lang="ru-RU" sz="2000"/>
              <a:t>что ребенок живет в постоянном напряжении и неуверенности. </a:t>
            </a:r>
          </a:p>
          <a:p>
            <a:pPr algn="ctr">
              <a:lnSpc>
                <a:spcPct val="125000"/>
              </a:lnSpc>
            </a:pPr>
            <a:r>
              <a:rPr lang="ru-RU" sz="2000"/>
              <a:t>Ваше поведение должно говорить ему: «Я тебя люблю таким, каков ты есть»... «Я рядом с тобой всегда».</a:t>
            </a:r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900113" y="455613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</p:txBody>
      </p:sp>
      <p:pic>
        <p:nvPicPr>
          <p:cNvPr id="462851" name="Picture 3" descr="J01783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7688"/>
            <a:ext cx="360362" cy="360362"/>
          </a:xfrm>
          <a:prstGeom prst="rect">
            <a:avLst/>
          </a:prstGeom>
          <a:noFill/>
        </p:spPr>
      </p:pic>
      <p:pic>
        <p:nvPicPr>
          <p:cNvPr id="462852" name="Picture 4" descr="2028"/>
          <p:cNvPicPr>
            <a:picLocks noChangeAspect="1" noChangeArrowheads="1"/>
          </p:cNvPicPr>
          <p:nvPr/>
        </p:nvPicPr>
        <p:blipFill>
          <a:blip r:embed="rId3" cstate="print"/>
          <a:srcRect t="4979" b="12465"/>
          <a:stretch>
            <a:fillRect/>
          </a:stretch>
        </p:blipFill>
        <p:spPr bwMode="auto">
          <a:xfrm>
            <a:off x="928688" y="1857364"/>
            <a:ext cx="3725538" cy="4595824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5292725" y="1844675"/>
            <a:ext cx="33829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НЕ относитесь к его проблемам свысока. Жизнь дана каждому  по силам и, будьте уверены, ему она тяжела не меньше, чем вам, а может быть и больше, поскольку у него нет опыта.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900113" y="4540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endParaRPr lang="ru-RU"/>
          </a:p>
        </p:txBody>
      </p:sp>
      <p:pic>
        <p:nvPicPr>
          <p:cNvPr id="463875" name="Picture 3" descr="J01783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7688"/>
            <a:ext cx="360362" cy="360362"/>
          </a:xfrm>
          <a:prstGeom prst="rect">
            <a:avLst/>
          </a:prstGeom>
          <a:noFill/>
        </p:spPr>
      </p:pic>
      <p:pic>
        <p:nvPicPr>
          <p:cNvPr id="463876" name="Picture 4" descr="003-0e6d"/>
          <p:cNvPicPr>
            <a:picLocks noChangeAspect="1" noChangeArrowheads="1"/>
          </p:cNvPicPr>
          <p:nvPr/>
        </p:nvPicPr>
        <p:blipFill>
          <a:blip r:embed="rId3"/>
          <a:srcRect l="8546" r="25839" b="7549"/>
          <a:stretch>
            <a:fillRect/>
          </a:stretch>
        </p:blipFill>
        <p:spPr bwMode="auto">
          <a:xfrm>
            <a:off x="971550" y="1543050"/>
            <a:ext cx="4752975" cy="4551363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6084888" y="1844675"/>
            <a:ext cx="280828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Не отказывайте ребенку в помощи, если он  с чем-то не справляется,  </a:t>
            </a:r>
          </a:p>
          <a:p>
            <a:pPr algn="ctr">
              <a:lnSpc>
                <a:spcPct val="125000"/>
              </a:lnSpc>
            </a:pPr>
            <a:r>
              <a:rPr lang="ru-RU" sz="2000"/>
              <a:t>и просит помочь… Даже если и не просит - замечайте, когда ребенку плохо, и помогайте ему в этот момент.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50" name="Picture 6" descr="1e6c4d81c3314dfb43a7a0fcacaba35d"/>
          <p:cNvPicPr>
            <a:picLocks noChangeAspect="1" noChangeArrowheads="1"/>
          </p:cNvPicPr>
          <p:nvPr/>
        </p:nvPicPr>
        <p:blipFill>
          <a:blip r:embed="rId2"/>
          <a:srcRect l="3844" r="8955"/>
          <a:stretch>
            <a:fillRect/>
          </a:stretch>
        </p:blipFill>
        <p:spPr bwMode="auto">
          <a:xfrm>
            <a:off x="1428728" y="2000240"/>
            <a:ext cx="3804096" cy="3479793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900113" y="4540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	</a:t>
            </a:r>
          </a:p>
        </p:txBody>
      </p:sp>
      <p:pic>
        <p:nvPicPr>
          <p:cNvPr id="466947" name="Picture 3" descr="J01783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549275"/>
            <a:ext cx="358775" cy="358775"/>
          </a:xfrm>
          <a:prstGeom prst="rect">
            <a:avLst/>
          </a:prstGeom>
          <a:noFill/>
        </p:spPr>
      </p:pic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6011863" y="2198688"/>
            <a:ext cx="2916237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ru-RU" sz="2000"/>
              <a:t>Не наказывайте ребенка, не дав ему объясниться            (не ставьте сразу в угол, не ругайте)… Наказание назначенное в гневе, не достигает цели. 	</a:t>
            </a:r>
            <a:r>
              <a:rPr lang="ru-RU" sz="1400"/>
              <a:t>(И.Кант)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endParaRPr lang="ru-RU" sz="140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900113" y="4540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endParaRPr lang="ru-RU"/>
          </a:p>
        </p:txBody>
      </p:sp>
      <p:pic>
        <p:nvPicPr>
          <p:cNvPr id="467971" name="Picture 3" descr="J01783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47688"/>
            <a:ext cx="360362" cy="360362"/>
          </a:xfrm>
          <a:prstGeom prst="rect">
            <a:avLst/>
          </a:prstGeom>
          <a:noFill/>
        </p:spPr>
      </p:pic>
      <p:pic>
        <p:nvPicPr>
          <p:cNvPr id="467972" name="Picture 4" descr="2008"/>
          <p:cNvPicPr>
            <a:picLocks noChangeAspect="1" noChangeArrowheads="1"/>
          </p:cNvPicPr>
          <p:nvPr/>
        </p:nvPicPr>
        <p:blipFill>
          <a:blip r:embed="rId3" cstate="print"/>
          <a:srcRect l="27560" r="4514" b="4375"/>
          <a:stretch>
            <a:fillRect/>
          </a:stretch>
        </p:blipFill>
        <p:spPr bwMode="auto">
          <a:xfrm>
            <a:off x="1928794" y="1544639"/>
            <a:ext cx="4011631" cy="3779648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156325" y="1916113"/>
            <a:ext cx="27368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Учить на словах недостаточно. Только тогда,    когда наши слова совпадают с делами, мы достигаем цели… Ребенок учится тому, что видит у себя в дому…</a:t>
            </a:r>
          </a:p>
          <a:p>
            <a:pPr algn="ctr">
              <a:lnSpc>
                <a:spcPct val="125000"/>
              </a:lnSpc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900113" y="4540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/>
              <a:t> 	</a:t>
            </a:r>
            <a:r>
              <a:rPr lang="ru-RU" sz="2400" b="1" i="1">
                <a:solidFill>
                  <a:srgbClr val="FFFF66"/>
                </a:solidFill>
              </a:rPr>
              <a:t>Десять заповедей для родителей.</a:t>
            </a:r>
            <a:r>
              <a:rPr lang="ru-RU"/>
              <a:t> </a:t>
            </a:r>
          </a:p>
        </p:txBody>
      </p:sp>
      <p:pic>
        <p:nvPicPr>
          <p:cNvPr id="468995" name="Picture 3" descr="J01783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9275"/>
            <a:ext cx="360362" cy="360363"/>
          </a:xfrm>
          <a:prstGeom prst="rect">
            <a:avLst/>
          </a:prstGeom>
          <a:noFill/>
        </p:spPr>
      </p:pic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6300788" y="1831975"/>
            <a:ext cx="27003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/>
              <a:t>Помните – </a:t>
            </a:r>
          </a:p>
          <a:p>
            <a:pPr algn="ctr">
              <a:lnSpc>
                <a:spcPct val="125000"/>
              </a:lnSpc>
            </a:pPr>
            <a:r>
              <a:rPr lang="ru-RU" sz="2000"/>
              <a:t>взрослый, который «немножко психолог», умеет погладить ребенка по голове… сказать ему, что он хороший… просто сказать что-то доброе…</a:t>
            </a:r>
          </a:p>
        </p:txBody>
      </p:sp>
      <p:pic>
        <p:nvPicPr>
          <p:cNvPr id="469000" name="Picture 8" descr="00019586"/>
          <p:cNvPicPr>
            <a:picLocks noChangeAspect="1" noChangeArrowheads="1"/>
          </p:cNvPicPr>
          <p:nvPr/>
        </p:nvPicPr>
        <p:blipFill>
          <a:blip r:embed="rId3"/>
          <a:srcRect l="3224" r="18294" b="4210"/>
          <a:stretch>
            <a:fillRect/>
          </a:stretch>
        </p:blipFill>
        <p:spPr bwMode="auto">
          <a:xfrm>
            <a:off x="1699151" y="1558925"/>
            <a:ext cx="4500037" cy="365602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/>
    </p:bldLst>
  </p:timing>
</p:sld>
</file>

<file path=ppt/theme/theme1.xml><?xml version="1.0" encoding="utf-8"?>
<a:theme xmlns:a="http://schemas.openxmlformats.org/drawingml/2006/main" name="Сумерки">
  <a:themeElements>
    <a:clrScheme name="Сумерки 4">
      <a:dk1>
        <a:srgbClr val="55863C"/>
      </a:dk1>
      <a:lt1>
        <a:srgbClr val="FFFFFF"/>
      </a:lt1>
      <a:dk2>
        <a:srgbClr val="375F2F"/>
      </a:dk2>
      <a:lt2>
        <a:srgbClr val="D1EFB3"/>
      </a:lt2>
      <a:accent1>
        <a:srgbClr val="00CC66"/>
      </a:accent1>
      <a:accent2>
        <a:srgbClr val="8EAC66"/>
      </a:accent2>
      <a:accent3>
        <a:srgbClr val="AEB6AD"/>
      </a:accent3>
      <a:accent4>
        <a:srgbClr val="DADADA"/>
      </a:accent4>
      <a:accent5>
        <a:srgbClr val="AAE2B8"/>
      </a:accent5>
      <a:accent6>
        <a:srgbClr val="809B5C"/>
      </a:accent6>
      <a:hlink>
        <a:srgbClr val="B4EF7F"/>
      </a:hlink>
      <a:folHlink>
        <a:srgbClr val="F8F6AC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9859</TotalTime>
  <Words>332</Words>
  <Application>Microsoft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Сумерки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FAP(Erofeev)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1074</cp:revision>
  <dcterms:created xsi:type="dcterms:W3CDTF">2002-10-16T13:32:51Z</dcterms:created>
  <dcterms:modified xsi:type="dcterms:W3CDTF">2014-01-06T10:00:03Z</dcterms:modified>
</cp:coreProperties>
</file>