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CC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94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DEC-28FE-4615-B8F8-F1D933F0BFC9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4E7C6-FE0A-498D-89F6-76D5881E78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DEC-28FE-4615-B8F8-F1D933F0BFC9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4E7C6-FE0A-498D-89F6-76D5881E78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DEC-28FE-4615-B8F8-F1D933F0BFC9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4E7C6-FE0A-498D-89F6-76D5881E78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348DA-E506-47FC-8C2D-F1C041A88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DEC-28FE-4615-B8F8-F1D933F0BFC9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4E7C6-FE0A-498D-89F6-76D5881E78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DEC-28FE-4615-B8F8-F1D933F0BFC9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4E7C6-FE0A-498D-89F6-76D5881E78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DEC-28FE-4615-B8F8-F1D933F0BFC9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4E7C6-FE0A-498D-89F6-76D5881E78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DEC-28FE-4615-B8F8-F1D933F0BFC9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4E7C6-FE0A-498D-89F6-76D5881E78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DEC-28FE-4615-B8F8-F1D933F0BFC9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4E7C6-FE0A-498D-89F6-76D5881E78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DEC-28FE-4615-B8F8-F1D933F0BFC9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4E7C6-FE0A-498D-89F6-76D5881E78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DEC-28FE-4615-B8F8-F1D933F0BFC9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4E7C6-FE0A-498D-89F6-76D5881E78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FDEC-28FE-4615-B8F8-F1D933F0BFC9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4E7C6-FE0A-498D-89F6-76D5881E78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AFDEC-28FE-4615-B8F8-F1D933F0BFC9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4E7C6-FE0A-498D-89F6-76D5881E78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Click="0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6.xml"/><Relationship Id="rId18" Type="http://schemas.openxmlformats.org/officeDocument/2006/relationships/slide" Target="slide22.xml"/><Relationship Id="rId26" Type="http://schemas.openxmlformats.org/officeDocument/2006/relationships/slide" Target="slide31.xml"/><Relationship Id="rId3" Type="http://schemas.openxmlformats.org/officeDocument/2006/relationships/slide" Target="slide3.xml"/><Relationship Id="rId21" Type="http://schemas.openxmlformats.org/officeDocument/2006/relationships/slide" Target="slide25.xml"/><Relationship Id="rId7" Type="http://schemas.openxmlformats.org/officeDocument/2006/relationships/slide" Target="slide8.xml"/><Relationship Id="rId12" Type="http://schemas.openxmlformats.org/officeDocument/2006/relationships/slide" Target="slide14.xml"/><Relationship Id="rId17" Type="http://schemas.openxmlformats.org/officeDocument/2006/relationships/slide" Target="slide20.xml"/><Relationship Id="rId25" Type="http://schemas.openxmlformats.org/officeDocument/2006/relationships/slide" Target="slide30.xml"/><Relationship Id="rId2" Type="http://schemas.openxmlformats.org/officeDocument/2006/relationships/slide" Target="slide33.xml"/><Relationship Id="rId16" Type="http://schemas.openxmlformats.org/officeDocument/2006/relationships/slide" Target="slide19.xml"/><Relationship Id="rId20" Type="http://schemas.openxmlformats.org/officeDocument/2006/relationships/slide" Target="slide24.xml"/><Relationship Id="rId29" Type="http://schemas.openxmlformats.org/officeDocument/2006/relationships/slide" Target="slide9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7.xml"/><Relationship Id="rId11" Type="http://schemas.openxmlformats.org/officeDocument/2006/relationships/slide" Target="slide13.xml"/><Relationship Id="rId24" Type="http://schemas.openxmlformats.org/officeDocument/2006/relationships/slide" Target="slide29.xml"/><Relationship Id="rId32" Type="http://schemas.openxmlformats.org/officeDocument/2006/relationships/slide" Target="slide27.xml"/><Relationship Id="rId5" Type="http://schemas.openxmlformats.org/officeDocument/2006/relationships/slide" Target="slide6.xml"/><Relationship Id="rId15" Type="http://schemas.openxmlformats.org/officeDocument/2006/relationships/slide" Target="slide18.xml"/><Relationship Id="rId23" Type="http://schemas.openxmlformats.org/officeDocument/2006/relationships/slide" Target="slide28.xml"/><Relationship Id="rId28" Type="http://schemas.openxmlformats.org/officeDocument/2006/relationships/slide" Target="slide4.xml"/><Relationship Id="rId10" Type="http://schemas.openxmlformats.org/officeDocument/2006/relationships/slide" Target="slide12.xml"/><Relationship Id="rId19" Type="http://schemas.openxmlformats.org/officeDocument/2006/relationships/slide" Target="slide23.xml"/><Relationship Id="rId31" Type="http://schemas.openxmlformats.org/officeDocument/2006/relationships/slide" Target="slide21.xml"/><Relationship Id="rId4" Type="http://schemas.openxmlformats.org/officeDocument/2006/relationships/slide" Target="slide5.xml"/><Relationship Id="rId9" Type="http://schemas.openxmlformats.org/officeDocument/2006/relationships/slide" Target="slide11.xml"/><Relationship Id="rId14" Type="http://schemas.openxmlformats.org/officeDocument/2006/relationships/slide" Target="slide17.xml"/><Relationship Id="rId22" Type="http://schemas.openxmlformats.org/officeDocument/2006/relationships/slide" Target="slide26.xml"/><Relationship Id="rId27" Type="http://schemas.openxmlformats.org/officeDocument/2006/relationships/slide" Target="slide32.xml"/><Relationship Id="rId30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 descr="lines5"/>
          <p:cNvSpPr>
            <a:spLocks noChangeArrowheads="1" noChangeShapeType="1" noTextEdit="1"/>
          </p:cNvSpPr>
          <p:nvPr/>
        </p:nvSpPr>
        <p:spPr bwMode="auto">
          <a:xfrm>
            <a:off x="214282" y="1571612"/>
            <a:ext cx="8599525" cy="1508129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Твоя безопасность в твоих руках</a:t>
            </a:r>
            <a:r>
              <a:rPr lang="ru-RU" sz="36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1" name="WordArt 23"/>
          <p:cNvSpPr>
            <a:spLocks noChangeArrowheads="1" noChangeShapeType="1" noTextEdit="1"/>
          </p:cNvSpPr>
          <p:nvPr/>
        </p:nvSpPr>
        <p:spPr bwMode="auto">
          <a:xfrm>
            <a:off x="1835150" y="3933825"/>
            <a:ext cx="5616575" cy="360363"/>
          </a:xfrm>
          <a:prstGeom prst="rect">
            <a:avLst/>
          </a:prstGeom>
        </p:spPr>
        <p:txBody>
          <a:bodyPr wrap="none" fromWordArt="1">
            <a:prstTxWarp prst="textPlain">
              <a:avLst/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kern="10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/>
              </a:rPr>
              <a:t>Интелектуальная</a:t>
            </a:r>
            <a:r>
              <a:rPr lang="ru-RU" sz="3600" b="1" kern="1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/>
              </a:rPr>
              <a:t> игра</a:t>
            </a:r>
            <a:endParaRPr lang="ru-RU" sz="3600" b="1" kern="1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/>
            </a:endParaRPr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1472" y="2214554"/>
            <a:ext cx="8229600" cy="2373315"/>
          </a:xfrm>
        </p:spPr>
        <p:txBody>
          <a:bodyPr>
            <a:normAutofit lnSpcReduction="10000"/>
          </a:bodyPr>
          <a:lstStyle/>
          <a:p>
            <a:pPr algn="ctr">
              <a:buNone/>
              <a:defRPr/>
            </a:pPr>
            <a:r>
              <a:rPr lang="ru-RU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	</a:t>
            </a:r>
            <a:r>
              <a:rPr lang="ru-RU" b="1" dirty="0">
                <a:solidFill>
                  <a:srgbClr val="A7180D"/>
                </a:solidFill>
              </a:rPr>
              <a:t> </a:t>
            </a:r>
            <a:r>
              <a:rPr lang="ru-RU" sz="5400" b="1" dirty="0">
                <a:solidFill>
                  <a:srgbClr val="A7180D"/>
                </a:solidFill>
              </a:rPr>
              <a:t>По какой стороне тротуара должен идти пешеход?</a:t>
            </a:r>
            <a:endParaRPr lang="ru-RU" sz="5400" dirty="0" smtClean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571472" y="1714488"/>
            <a:ext cx="892150" cy="730241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</a:t>
            </a:r>
            <a:endParaRPr lang="ru-RU" sz="32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85852" y="857232"/>
            <a:ext cx="73581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Улица – территория</a:t>
            </a:r>
          </a:p>
          <a:p>
            <a:pPr algn="ctr">
              <a:defRPr/>
            </a:pPr>
            <a:r>
              <a:rPr lang="ru-RU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опасности</a:t>
            </a:r>
            <a:endParaRPr lang="ru-RU" sz="480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714480" y="5429264"/>
            <a:ext cx="30368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A7180D"/>
                </a:solidFill>
              </a:rPr>
              <a:t>по правой</a:t>
            </a:r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928662" y="1428736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  <a:endParaRPr lang="ru-RU" sz="32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928670"/>
            <a:ext cx="73581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Улица – территория</a:t>
            </a:r>
          </a:p>
          <a:p>
            <a:pPr algn="ctr">
              <a:defRPr/>
            </a:pPr>
            <a:r>
              <a:rPr lang="ru-RU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опасности</a:t>
            </a:r>
            <a:endParaRPr lang="ru-RU" sz="480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14348" y="2285992"/>
            <a:ext cx="792958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A7180D"/>
                </a:solidFill>
              </a:rPr>
              <a:t>Как </a:t>
            </a:r>
            <a:r>
              <a:rPr lang="ru-RU" sz="4800" b="1" dirty="0">
                <a:solidFill>
                  <a:srgbClr val="A7180D"/>
                </a:solidFill>
              </a:rPr>
              <a:t>называется часть           улицы, которая принадлежит только пешеходам?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714480" y="5643578"/>
            <a:ext cx="23764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A7180D"/>
                </a:solidFill>
              </a:rPr>
              <a:t>тротуар</a:t>
            </a: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7" name="AutoShape 11"/>
          <p:cNvSpPr>
            <a:spLocks noChangeArrowheads="1"/>
          </p:cNvSpPr>
          <p:nvPr/>
        </p:nvSpPr>
        <p:spPr bwMode="auto">
          <a:xfrm>
            <a:off x="500034" y="2143116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4</a:t>
            </a:r>
            <a:endParaRPr lang="ru-RU" sz="32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42976" y="857232"/>
            <a:ext cx="73581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Улица – территория</a:t>
            </a:r>
          </a:p>
          <a:p>
            <a:pPr algn="ctr">
              <a:defRPr/>
            </a:pPr>
            <a:r>
              <a:rPr lang="ru-RU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опасности</a:t>
            </a:r>
            <a:endParaRPr lang="ru-RU" sz="480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0" y="2214554"/>
            <a:ext cx="900714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342900" indent="-342900" algn="ctr"/>
            <a:r>
              <a:rPr lang="ru-RU" sz="4800" b="1" dirty="0">
                <a:solidFill>
                  <a:srgbClr val="A7180D"/>
                </a:solidFill>
              </a:rPr>
              <a:t>Как называются улицы,</a:t>
            </a:r>
          </a:p>
          <a:p>
            <a:pPr marL="342900" indent="-342900" algn="ctr"/>
            <a:r>
              <a:rPr lang="ru-RU" sz="4800" b="1" dirty="0">
                <a:solidFill>
                  <a:srgbClr val="A7180D"/>
                </a:solidFill>
              </a:rPr>
              <a:t>   пересекающие целые районы?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571604" y="5500702"/>
            <a:ext cx="33512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A7180D"/>
                </a:solidFill>
              </a:rPr>
              <a:t>проспекты </a:t>
            </a: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8229600" cy="10810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	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714348" y="2143116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5</a:t>
            </a:r>
            <a:endParaRPr lang="ru-RU" sz="32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85852" y="1000108"/>
            <a:ext cx="73581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Улица – территория</a:t>
            </a:r>
          </a:p>
          <a:p>
            <a:pPr algn="ctr">
              <a:defRPr/>
            </a:pPr>
            <a:r>
              <a:rPr lang="ru-RU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опасности</a:t>
            </a:r>
            <a:endParaRPr lang="ru-RU" sz="480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85852" y="2643182"/>
            <a:ext cx="71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A7180D"/>
                </a:solidFill>
              </a:rPr>
              <a:t>С какого возраста детям разрешается ездить по дороге на велосипеде?</a:t>
            </a:r>
            <a:endParaRPr lang="ru-RU" sz="4800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857356" y="5572140"/>
            <a:ext cx="2368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A7180D"/>
                </a:solidFill>
              </a:rPr>
              <a:t>с 14 лет</a:t>
            </a:r>
          </a:p>
        </p:txBody>
      </p:sp>
      <p:sp>
        <p:nvSpPr>
          <p:cNvPr id="18" name="Стрелка вправо 17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0034" y="2571744"/>
            <a:ext cx="8229600" cy="108108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A7180D"/>
                </a:solidFill>
              </a:rPr>
              <a:t>Как называется место,  где пересекаются две или несколько улиц?</a:t>
            </a:r>
            <a:endParaRPr lang="ru-RU" sz="4400" b="1" dirty="0">
              <a:solidFill>
                <a:srgbClr val="A7180D"/>
              </a:solidFill>
            </a:endParaRPr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500034" y="2143116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6</a:t>
            </a:r>
            <a:endParaRPr lang="ru-RU" sz="32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1538" y="857232"/>
            <a:ext cx="73581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Улица – территория</a:t>
            </a:r>
          </a:p>
          <a:p>
            <a:pPr algn="ctr">
              <a:defRPr/>
            </a:pPr>
            <a:r>
              <a:rPr lang="ru-RU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опасности</a:t>
            </a:r>
            <a:endParaRPr lang="ru-RU" sz="480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1571604" y="5572140"/>
            <a:ext cx="3622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A7180D"/>
                </a:solidFill>
              </a:rPr>
              <a:t>перекрёсток</a:t>
            </a:r>
          </a:p>
        </p:txBody>
      </p:sp>
      <p:sp>
        <p:nvSpPr>
          <p:cNvPr id="17" name="Стрелка вправо 16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357158" y="2000240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428728" y="857232"/>
            <a:ext cx="69331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>
                <a:solidFill>
                  <a:srgbClr val="FFFF00"/>
                </a:solidFill>
              </a:rPr>
              <a:t>Участники движения </a:t>
            </a:r>
            <a:endParaRPr lang="ru-RU" sz="5400" i="1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14348" y="1857364"/>
            <a:ext cx="84296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273A00"/>
                </a:solidFill>
              </a:rPr>
              <a:t>    </a:t>
            </a:r>
            <a:r>
              <a:rPr lang="ru-RU" sz="4000" b="1" dirty="0" smtClean="0">
                <a:solidFill>
                  <a:schemeClr val="tx2"/>
                </a:solidFill>
              </a:rPr>
              <a:t>Спозаранку за окошком</a:t>
            </a:r>
          </a:p>
          <a:p>
            <a:r>
              <a:rPr lang="ru-RU" sz="4000" b="1" dirty="0" smtClean="0">
                <a:solidFill>
                  <a:schemeClr val="tx2"/>
                </a:solidFill>
              </a:rPr>
              <a:t>    Стук и звон, и кутерьма.</a:t>
            </a:r>
          </a:p>
          <a:p>
            <a:r>
              <a:rPr lang="ru-RU" sz="4000" b="1" dirty="0" smtClean="0">
                <a:solidFill>
                  <a:schemeClr val="tx2"/>
                </a:solidFill>
              </a:rPr>
              <a:t>    По прямым стальным дорожкам</a:t>
            </a:r>
          </a:p>
          <a:p>
            <a:r>
              <a:rPr lang="ru-RU" sz="4000" b="1" dirty="0" smtClean="0">
                <a:solidFill>
                  <a:schemeClr val="tx2"/>
                </a:solidFill>
              </a:rPr>
              <a:t>    Ходят красные дома.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571604" y="5572140"/>
            <a:ext cx="238879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chemeClr val="tx2"/>
                </a:solidFill>
              </a:rPr>
              <a:t>трамвай</a:t>
            </a:r>
            <a:r>
              <a:rPr lang="ru-RU" sz="4400" b="1" dirty="0">
                <a:solidFill>
                  <a:srgbClr val="273A00"/>
                </a:solidFill>
              </a:rPr>
              <a:t> </a:t>
            </a: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282" y="1428736"/>
            <a:ext cx="8686800" cy="15113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3600" b="1" dirty="0" smtClean="0">
                <a:solidFill>
                  <a:srgbClr val="006600"/>
                </a:solidFill>
                <a:latin typeface="Comic Sans MS" pitchFamily="66" charset="0"/>
              </a:rPr>
              <a:t>	</a:t>
            </a:r>
            <a:endParaRPr lang="ru-RU" sz="3600" b="1" dirty="0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642910" y="2071678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428728" y="928670"/>
            <a:ext cx="69331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>
                <a:solidFill>
                  <a:srgbClr val="FFFF00"/>
                </a:solidFill>
              </a:rPr>
              <a:t>Участники движения</a:t>
            </a:r>
            <a:r>
              <a:rPr lang="ru-RU" sz="5400" b="1" i="1" dirty="0" smtClean="0">
                <a:solidFill>
                  <a:srgbClr val="669900"/>
                </a:solidFill>
              </a:rPr>
              <a:t> </a:t>
            </a:r>
            <a:endParaRPr lang="ru-RU" sz="5400" i="1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142976" y="1928802"/>
            <a:ext cx="7272338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600" b="1" dirty="0" smtClean="0"/>
              <a:t>    </a:t>
            </a:r>
            <a:r>
              <a:rPr lang="ru-RU" sz="4800" b="1" dirty="0" smtClean="0">
                <a:solidFill>
                  <a:schemeClr val="tx2"/>
                </a:solidFill>
              </a:rPr>
              <a:t>Не </a:t>
            </a:r>
            <a:r>
              <a:rPr lang="ru-RU" sz="4800" b="1" dirty="0">
                <a:solidFill>
                  <a:schemeClr val="tx2"/>
                </a:solidFill>
              </a:rPr>
              <a:t>летает, а жужжит-</a:t>
            </a:r>
          </a:p>
          <a:p>
            <a:r>
              <a:rPr lang="ru-RU" sz="4800" b="1" dirty="0">
                <a:solidFill>
                  <a:schemeClr val="tx2"/>
                </a:solidFill>
              </a:rPr>
              <a:t>    Жук по улице бежит,</a:t>
            </a:r>
          </a:p>
          <a:p>
            <a:r>
              <a:rPr lang="ru-RU" sz="4800" b="1" dirty="0">
                <a:solidFill>
                  <a:schemeClr val="tx2"/>
                </a:solidFill>
              </a:rPr>
              <a:t>    И горят в глазах жука</a:t>
            </a:r>
          </a:p>
          <a:p>
            <a:r>
              <a:rPr lang="ru-RU" sz="4800" b="1" dirty="0">
                <a:solidFill>
                  <a:schemeClr val="tx2"/>
                </a:solidFill>
              </a:rPr>
              <a:t>    Два блестящих огонька.</a:t>
            </a:r>
          </a:p>
          <a:p>
            <a:r>
              <a:rPr lang="ru-RU" sz="3600" b="1" dirty="0"/>
              <a:t>    	</a:t>
            </a:r>
            <a:r>
              <a:rPr lang="ru-RU" b="1" dirty="0"/>
              <a:t> 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643042" y="5715016"/>
            <a:ext cx="328339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chemeClr val="tx2"/>
                </a:solidFill>
              </a:rPr>
              <a:t>автомобиль </a:t>
            </a:r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686800" cy="1511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3600" b="1" smtClean="0">
                <a:solidFill>
                  <a:srgbClr val="006600"/>
                </a:solidFill>
                <a:latin typeface="Comic Sans MS" pitchFamily="66" charset="0"/>
              </a:rPr>
              <a:t>	</a:t>
            </a: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428596" y="2000240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214414" y="1000108"/>
            <a:ext cx="69331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>
                <a:solidFill>
                  <a:srgbClr val="FFFF00"/>
                </a:solidFill>
              </a:rPr>
              <a:t>Участники движения </a:t>
            </a:r>
            <a:endParaRPr lang="ru-RU" sz="5400" i="1" dirty="0">
              <a:solidFill>
                <a:srgbClr val="FFFF00"/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000100" y="1928802"/>
            <a:ext cx="745810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4400" b="1" dirty="0" smtClean="0">
                <a:solidFill>
                  <a:srgbClr val="273A00"/>
                </a:solidFill>
              </a:rPr>
              <a:t>   </a:t>
            </a:r>
            <a:r>
              <a:rPr lang="ru-RU" sz="4400" b="1" dirty="0" smtClean="0">
                <a:solidFill>
                  <a:schemeClr val="tx2"/>
                </a:solidFill>
              </a:rPr>
              <a:t>Удивительный </a:t>
            </a:r>
            <a:r>
              <a:rPr lang="ru-RU" sz="4400" b="1" dirty="0">
                <a:solidFill>
                  <a:schemeClr val="tx2"/>
                </a:solidFill>
              </a:rPr>
              <a:t>вагон!</a:t>
            </a:r>
          </a:p>
          <a:p>
            <a:r>
              <a:rPr lang="ru-RU" sz="4400" b="1" dirty="0">
                <a:solidFill>
                  <a:schemeClr val="tx2"/>
                </a:solidFill>
              </a:rPr>
              <a:t>    Посудите сами:</a:t>
            </a:r>
          </a:p>
          <a:p>
            <a:r>
              <a:rPr lang="ru-RU" sz="4400" b="1" dirty="0">
                <a:solidFill>
                  <a:schemeClr val="tx2"/>
                </a:solidFill>
              </a:rPr>
              <a:t>    Рельсы в воздухе, а он</a:t>
            </a:r>
          </a:p>
          <a:p>
            <a:r>
              <a:rPr lang="ru-RU" sz="4400" b="1" dirty="0">
                <a:solidFill>
                  <a:schemeClr val="tx2"/>
                </a:solidFill>
              </a:rPr>
              <a:t>    Держит их руками.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643042" y="5715016"/>
            <a:ext cx="311360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chemeClr val="tx2"/>
                </a:solidFill>
              </a:rPr>
              <a:t>троллейбус</a:t>
            </a:r>
            <a:r>
              <a:rPr lang="ru-RU" sz="4400" b="1" dirty="0">
                <a:solidFill>
                  <a:srgbClr val="273A00"/>
                </a:solidFill>
              </a:rPr>
              <a:t> </a:t>
            </a: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179388" y="1341438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428728" y="1071546"/>
            <a:ext cx="69331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>
                <a:solidFill>
                  <a:srgbClr val="FFFF00"/>
                </a:solidFill>
              </a:rPr>
              <a:t>Участники движения </a:t>
            </a:r>
            <a:endParaRPr lang="ru-RU" sz="5400" i="1" dirty="0">
              <a:solidFill>
                <a:srgbClr val="FFFF00"/>
              </a:solidFill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14348" y="2714620"/>
            <a:ext cx="8137525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273A00"/>
                </a:solidFill>
              </a:rPr>
              <a:t>   </a:t>
            </a:r>
            <a:r>
              <a:rPr lang="ru-RU" sz="3200" b="1" dirty="0" smtClean="0">
                <a:solidFill>
                  <a:schemeClr val="tx2"/>
                </a:solidFill>
              </a:rPr>
              <a:t>Встало </a:t>
            </a:r>
            <a:r>
              <a:rPr lang="ru-RU" sz="3200" b="1" dirty="0">
                <a:solidFill>
                  <a:schemeClr val="tx2"/>
                </a:solidFill>
              </a:rPr>
              <a:t>с краю улицы в длинном сапоге</a:t>
            </a:r>
          </a:p>
          <a:p>
            <a:r>
              <a:rPr lang="ru-RU" sz="3200" b="1" dirty="0">
                <a:solidFill>
                  <a:schemeClr val="tx2"/>
                </a:solidFill>
              </a:rPr>
              <a:t>    Чучело трёхглазое на одной ноге.</a:t>
            </a:r>
          </a:p>
          <a:p>
            <a:r>
              <a:rPr lang="ru-RU" sz="3200" b="1" dirty="0">
                <a:solidFill>
                  <a:schemeClr val="tx2"/>
                </a:solidFill>
              </a:rPr>
              <a:t>    Где машины движутся, где сошлись пути,</a:t>
            </a:r>
          </a:p>
          <a:p>
            <a:r>
              <a:rPr lang="ru-RU" sz="3200" b="1" dirty="0">
                <a:solidFill>
                  <a:schemeClr val="tx2"/>
                </a:solidFill>
              </a:rPr>
              <a:t>    Помогает улицу людям перейти.</a:t>
            </a:r>
          </a:p>
          <a:p>
            <a:endParaRPr lang="ru-RU" sz="2800" b="1" dirty="0">
              <a:solidFill>
                <a:srgbClr val="273A00"/>
              </a:solidFill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872275" y="5282668"/>
            <a:ext cx="295465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4400" b="1" dirty="0">
                <a:solidFill>
                  <a:schemeClr val="tx2"/>
                </a:solidFill>
              </a:rPr>
              <a:t>светофор</a:t>
            </a:r>
            <a:r>
              <a:rPr lang="ru-RU" sz="4400" b="1" dirty="0">
                <a:solidFill>
                  <a:srgbClr val="273A00"/>
                </a:solidFill>
              </a:rPr>
              <a:t> 	</a:t>
            </a:r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428596" y="1714488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5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14480" y="928670"/>
            <a:ext cx="69331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>
                <a:solidFill>
                  <a:srgbClr val="FFFF00"/>
                </a:solidFill>
              </a:rPr>
              <a:t>Участники движения </a:t>
            </a:r>
            <a:endParaRPr lang="ru-RU" sz="5400" i="1" dirty="0">
              <a:solidFill>
                <a:srgbClr val="FFFF00"/>
              </a:solidFill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071538" y="2214554"/>
            <a:ext cx="84978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 b="1" dirty="0" smtClean="0">
                <a:solidFill>
                  <a:srgbClr val="273A00"/>
                </a:solidFill>
              </a:rPr>
              <a:t> </a:t>
            </a:r>
            <a:r>
              <a:rPr lang="ru-RU" sz="4000" b="1" dirty="0">
                <a:solidFill>
                  <a:schemeClr val="tx2"/>
                </a:solidFill>
              </a:rPr>
              <a:t>Как называются люди, которые находятся на дороге, но не водят транспорт и не работают на ней?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714480" y="5572140"/>
            <a:ext cx="4248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>
                <a:solidFill>
                  <a:schemeClr val="tx2"/>
                </a:solidFill>
              </a:rPr>
              <a:t>пешеходы</a:t>
            </a: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12" name="AutoShape 40"/>
          <p:cNvSpPr>
            <a:spLocks noChangeArrowheads="1"/>
          </p:cNvSpPr>
          <p:nvPr/>
        </p:nvSpPr>
        <p:spPr bwMode="auto">
          <a:xfrm>
            <a:off x="177800" y="5372100"/>
            <a:ext cx="3117850" cy="1168400"/>
          </a:xfrm>
          <a:prstGeom prst="cube">
            <a:avLst>
              <a:gd name="adj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Дорожные знаки</a:t>
            </a:r>
            <a:endParaRPr lang="ru-RU" sz="2400" b="1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075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213225" y="1125538"/>
            <a:ext cx="936625" cy="936625"/>
          </a:xfrm>
          <a:prstGeom prst="cube">
            <a:avLst>
              <a:gd name="adj" fmla="val 25000"/>
            </a:avLst>
          </a:prstGeom>
          <a:solidFill>
            <a:srgbClr val="CC99FF">
              <a:alpha val="8509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2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76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148263" y="1125538"/>
            <a:ext cx="936625" cy="936625"/>
          </a:xfrm>
          <a:prstGeom prst="cube">
            <a:avLst>
              <a:gd name="adj" fmla="val 25000"/>
            </a:avLst>
          </a:prstGeom>
          <a:solidFill>
            <a:srgbClr val="CC99FF">
              <a:alpha val="8509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3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77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084888" y="1125538"/>
            <a:ext cx="936625" cy="936625"/>
          </a:xfrm>
          <a:prstGeom prst="cube">
            <a:avLst>
              <a:gd name="adj" fmla="val 25000"/>
            </a:avLst>
          </a:prstGeom>
          <a:solidFill>
            <a:srgbClr val="CC99FF">
              <a:alpha val="8509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4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78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021513" y="1125538"/>
            <a:ext cx="936625" cy="936625"/>
          </a:xfrm>
          <a:prstGeom prst="cube">
            <a:avLst>
              <a:gd name="adj" fmla="val 25000"/>
            </a:avLst>
          </a:prstGeom>
          <a:solidFill>
            <a:srgbClr val="CC99FF">
              <a:alpha val="8509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5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79" name="AutoShape 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956550" y="1125538"/>
            <a:ext cx="936625" cy="936625"/>
          </a:xfrm>
          <a:prstGeom prst="cube">
            <a:avLst>
              <a:gd name="adj" fmla="val 25000"/>
            </a:avLst>
          </a:prstGeom>
          <a:solidFill>
            <a:srgbClr val="CC99FF">
              <a:alpha val="8509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6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81" name="AutoShape 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213225" y="2206625"/>
            <a:ext cx="936625" cy="9366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9933"/>
              </a:gs>
              <a:gs pos="100000">
                <a:srgbClr val="FF3300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2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82" name="AutoShape 10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148263" y="2206625"/>
            <a:ext cx="936625" cy="9366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9933"/>
              </a:gs>
              <a:gs pos="100000">
                <a:srgbClr val="FF3300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3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83" name="AutoShape 1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6084888" y="2206625"/>
            <a:ext cx="936625" cy="9366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9933"/>
              </a:gs>
              <a:gs pos="100000">
                <a:srgbClr val="FF3300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4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84" name="AutoShape 12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7021513" y="2206625"/>
            <a:ext cx="936625" cy="9366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9933"/>
              </a:gs>
              <a:gs pos="100000">
                <a:srgbClr val="FF3300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5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85" name="AutoShape 13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7956550" y="2206625"/>
            <a:ext cx="936625" cy="9366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9933"/>
              </a:gs>
              <a:gs pos="100000">
                <a:srgbClr val="FF3300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6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87" name="AutoShape 15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211638" y="3357563"/>
            <a:ext cx="936625" cy="936625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2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88" name="AutoShape 16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148263" y="3357563"/>
            <a:ext cx="936625" cy="936625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3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89" name="AutoShape 1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084888" y="3357563"/>
            <a:ext cx="936625" cy="936625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4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90" name="AutoShape 18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19925" y="3357563"/>
            <a:ext cx="936625" cy="936625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5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91" name="AutoShape 1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956550" y="3357563"/>
            <a:ext cx="936625" cy="936625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6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93" name="AutoShap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4213225" y="4438650"/>
            <a:ext cx="936625" cy="936625"/>
          </a:xfrm>
          <a:prstGeom prst="cube">
            <a:avLst>
              <a:gd name="adj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2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94" name="AutoShape 22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5148263" y="4438650"/>
            <a:ext cx="936625" cy="936625"/>
          </a:xfrm>
          <a:prstGeom prst="cube">
            <a:avLst>
              <a:gd name="adj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3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95" name="AutoShape 23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6084888" y="4438650"/>
            <a:ext cx="936625" cy="936625"/>
          </a:xfrm>
          <a:prstGeom prst="cube">
            <a:avLst>
              <a:gd name="adj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4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96" name="AutoShape 24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7021513" y="4438650"/>
            <a:ext cx="936625" cy="936625"/>
          </a:xfrm>
          <a:prstGeom prst="cube">
            <a:avLst>
              <a:gd name="adj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5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97" name="AutoShape 25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7956550" y="4438650"/>
            <a:ext cx="936625" cy="936625"/>
          </a:xfrm>
          <a:prstGeom prst="cube">
            <a:avLst>
              <a:gd name="adj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6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103" name="AutoShape 31"/>
          <p:cNvSpPr>
            <a:spLocks noChangeArrowheads="1"/>
          </p:cNvSpPr>
          <p:nvPr/>
        </p:nvSpPr>
        <p:spPr bwMode="auto">
          <a:xfrm>
            <a:off x="179388" y="4294188"/>
            <a:ext cx="3117850" cy="1168400"/>
          </a:xfrm>
          <a:prstGeom prst="cube">
            <a:avLst>
              <a:gd name="adj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Здоровый образ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жизни</a:t>
            </a:r>
            <a:endParaRPr lang="ru-RU" sz="2400" b="1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107" name="AutoShape 35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4211638" y="5516563"/>
            <a:ext cx="936625" cy="936625"/>
          </a:xfrm>
          <a:prstGeom prst="cube">
            <a:avLst>
              <a:gd name="adj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2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108" name="AutoShape 36">
            <a:hlinkClick r:id="rId24" action="ppaction://hlinksldjump"/>
          </p:cNvPr>
          <p:cNvSpPr>
            <a:spLocks noChangeArrowheads="1"/>
          </p:cNvSpPr>
          <p:nvPr/>
        </p:nvSpPr>
        <p:spPr bwMode="auto">
          <a:xfrm>
            <a:off x="5146675" y="5516563"/>
            <a:ext cx="936625" cy="936625"/>
          </a:xfrm>
          <a:prstGeom prst="cube">
            <a:avLst>
              <a:gd name="adj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3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109" name="AutoShape 37">
            <a:hlinkClick r:id="rId25" action="ppaction://hlinksldjump"/>
          </p:cNvPr>
          <p:cNvSpPr>
            <a:spLocks noChangeArrowheads="1"/>
          </p:cNvSpPr>
          <p:nvPr/>
        </p:nvSpPr>
        <p:spPr bwMode="auto">
          <a:xfrm>
            <a:off x="6083300" y="5516563"/>
            <a:ext cx="936625" cy="936625"/>
          </a:xfrm>
          <a:prstGeom prst="cube">
            <a:avLst>
              <a:gd name="adj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4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110" name="AutoShape 38">
            <a:hlinkClick r:id="rId26" action="ppaction://hlinksldjump"/>
          </p:cNvPr>
          <p:cNvSpPr>
            <a:spLocks noChangeArrowheads="1"/>
          </p:cNvSpPr>
          <p:nvPr/>
        </p:nvSpPr>
        <p:spPr bwMode="auto">
          <a:xfrm>
            <a:off x="7019925" y="5516563"/>
            <a:ext cx="936625" cy="936625"/>
          </a:xfrm>
          <a:prstGeom prst="cube">
            <a:avLst>
              <a:gd name="adj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5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111" name="AutoShape 39">
            <a:hlinkClick r:id="rId27" action="ppaction://hlinksldjump"/>
          </p:cNvPr>
          <p:cNvSpPr>
            <a:spLocks noChangeArrowheads="1"/>
          </p:cNvSpPr>
          <p:nvPr/>
        </p:nvSpPr>
        <p:spPr bwMode="auto">
          <a:xfrm>
            <a:off x="7954963" y="5516563"/>
            <a:ext cx="936625" cy="936625"/>
          </a:xfrm>
          <a:prstGeom prst="cube">
            <a:avLst>
              <a:gd name="adj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6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102" name="AutoShape 30"/>
          <p:cNvSpPr>
            <a:spLocks noChangeArrowheads="1"/>
          </p:cNvSpPr>
          <p:nvPr/>
        </p:nvSpPr>
        <p:spPr bwMode="auto">
          <a:xfrm>
            <a:off x="179388" y="3214688"/>
            <a:ext cx="3117850" cy="1168400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Участники 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движения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101" name="AutoShape 29"/>
          <p:cNvSpPr>
            <a:spLocks noChangeArrowheads="1"/>
          </p:cNvSpPr>
          <p:nvPr/>
        </p:nvSpPr>
        <p:spPr bwMode="auto">
          <a:xfrm>
            <a:off x="179388" y="2133600"/>
            <a:ext cx="3117850" cy="1168400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Улица – территория</a:t>
            </a:r>
          </a:p>
          <a:p>
            <a:pPr algn="ctr">
              <a:defRPr/>
            </a:pPr>
            <a:r>
              <a:rPr lang="ru-RU" sz="24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опасности</a:t>
            </a:r>
            <a:endParaRPr lang="ru-RU" sz="2400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100" name="AutoShape 28"/>
          <p:cNvSpPr>
            <a:spLocks noChangeArrowheads="1"/>
          </p:cNvSpPr>
          <p:nvPr/>
        </p:nvSpPr>
        <p:spPr bwMode="auto">
          <a:xfrm>
            <a:off x="179388" y="1054100"/>
            <a:ext cx="3117850" cy="1168400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Пожарная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безопасность</a:t>
            </a:r>
            <a:endParaRPr lang="ru-RU" sz="2800" b="1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AutoShape 2">
            <a:hlinkClick r:id="rId28" action="ppaction://hlinksldjump"/>
          </p:cNvPr>
          <p:cNvSpPr>
            <a:spLocks noChangeArrowheads="1"/>
          </p:cNvSpPr>
          <p:nvPr/>
        </p:nvSpPr>
        <p:spPr bwMode="auto">
          <a:xfrm>
            <a:off x="3276600" y="1125538"/>
            <a:ext cx="936625" cy="936625"/>
          </a:xfrm>
          <a:prstGeom prst="cube">
            <a:avLst>
              <a:gd name="adj" fmla="val 25000"/>
            </a:avLst>
          </a:prstGeom>
          <a:solidFill>
            <a:srgbClr val="CC99FF">
              <a:alpha val="8509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1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80" name="AutoShape 8">
            <a:hlinkClick r:id="rId29" action="ppaction://hlinksldjump"/>
          </p:cNvPr>
          <p:cNvSpPr>
            <a:spLocks noChangeArrowheads="1"/>
          </p:cNvSpPr>
          <p:nvPr/>
        </p:nvSpPr>
        <p:spPr bwMode="auto">
          <a:xfrm>
            <a:off x="3275013" y="2206625"/>
            <a:ext cx="936625" cy="9366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9933"/>
              </a:gs>
              <a:gs pos="100000">
                <a:srgbClr val="FF3300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1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86" name="AutoShape 14">
            <a:hlinkClick r:id="rId30" action="ppaction://hlinksldjump"/>
          </p:cNvPr>
          <p:cNvSpPr>
            <a:spLocks noChangeArrowheads="1"/>
          </p:cNvSpPr>
          <p:nvPr/>
        </p:nvSpPr>
        <p:spPr bwMode="auto">
          <a:xfrm>
            <a:off x="3276600" y="3357563"/>
            <a:ext cx="936625" cy="936625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1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92" name="AutoShape 20">
            <a:hlinkClick r:id="rId31" action="ppaction://hlinksldjump"/>
          </p:cNvPr>
          <p:cNvSpPr>
            <a:spLocks noChangeArrowheads="1"/>
          </p:cNvSpPr>
          <p:nvPr/>
        </p:nvSpPr>
        <p:spPr bwMode="auto">
          <a:xfrm>
            <a:off x="3276600" y="4438650"/>
            <a:ext cx="936625" cy="936625"/>
          </a:xfrm>
          <a:prstGeom prst="cube">
            <a:avLst>
              <a:gd name="adj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1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106" name="AutoShape 34">
            <a:hlinkClick r:id="rId32" action="ppaction://hlinksldjump"/>
          </p:cNvPr>
          <p:cNvSpPr>
            <a:spLocks noChangeArrowheads="1"/>
          </p:cNvSpPr>
          <p:nvPr/>
        </p:nvSpPr>
        <p:spPr bwMode="auto">
          <a:xfrm>
            <a:off x="3275013" y="5516563"/>
            <a:ext cx="936625" cy="936625"/>
          </a:xfrm>
          <a:prstGeom prst="cube">
            <a:avLst>
              <a:gd name="adj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Comic Sans MS" pitchFamily="66" charset="0"/>
              </a:rPr>
              <a:t>1</a:t>
            </a:r>
            <a:endParaRPr lang="ru-RU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0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autoRev="1" fill="hold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autoRev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autoRev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autoRev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7" dur="500" autoRev="1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autoRev="1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autoRev="1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0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autoRev="1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autoRev="1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autoRev="1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0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1" dur="500" autoRev="1" fill="hold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autoRev="1" fill="hold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autoRev="1" fill="hold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0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autoRev="1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autoRev="1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autoRev="1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0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5" dur="500" autoRev="1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autoRev="1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autoRev="1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0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2" dur="500" autoRev="1" fill="hold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autoRev="1" fill="hold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autoRev="1" fill="hold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0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9" dur="500" autoRev="1" fill="hold"/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" dur="500" autoRev="1" fill="hold"/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" dur="500" autoRev="1" fill="hold"/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0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6" dur="500" autoRev="1" fill="hold"/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500" autoRev="1" fill="hold"/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500" autoRev="1" fill="hold"/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0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3" dur="500" autoRev="1" fill="hold"/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" dur="500" autoRev="1" fill="hold"/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500" autoRev="1" fill="hold"/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0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0" dur="500" autoRev="1" fill="hold"/>
                                        <p:tgtEl>
                                          <p:spTgt spid="3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" dur="500" autoRev="1" fill="hold"/>
                                        <p:tgtEl>
                                          <p:spTgt spid="3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500" autoRev="1" fill="hold"/>
                                        <p:tgtEl>
                                          <p:spTgt spid="3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30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7" dur="500" autoRev="1" fill="hold"/>
                                        <p:tgtEl>
                                          <p:spTgt spid="3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autoRev="1" fill="hold"/>
                                        <p:tgtEl>
                                          <p:spTgt spid="3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" dur="500" autoRev="1" fill="hold"/>
                                        <p:tgtEl>
                                          <p:spTgt spid="3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30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4" dur="500" autoRev="1" fill="hold"/>
                                        <p:tgtEl>
                                          <p:spTgt spid="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500" autoRev="1" fill="hold"/>
                                        <p:tgtEl>
                                          <p:spTgt spid="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500" autoRev="1" fill="hold"/>
                                        <p:tgtEl>
                                          <p:spTgt spid="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0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1" dur="500" autoRev="1" fill="hold"/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2" dur="500" autoRev="1" fill="hold"/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autoRev="1" fill="hold"/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0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8" dur="500" autoRev="1" fill="hold"/>
                                        <p:tgtEl>
                                          <p:spTgt spid="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500" autoRev="1" fill="hold"/>
                                        <p:tgtEl>
                                          <p:spTgt spid="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0" dur="500" autoRev="1" fill="hold"/>
                                        <p:tgtEl>
                                          <p:spTgt spid="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1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0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5" dur="500" autoRev="1" fill="hold"/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" dur="500" autoRev="1" fill="hold"/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7" dur="500" autoRev="1" fill="hold"/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0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2" dur="500" autoRev="1" fill="hold"/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" dur="500" autoRev="1" fill="hold"/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4" dur="500" autoRev="1" fill="hold"/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3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0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9" dur="500" autoRev="1" fill="hold"/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0" dur="500" autoRev="1" fill="hold"/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1" dur="500" autoRev="1" fill="hold"/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4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0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6" dur="500" autoRev="1" fill="hold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7" dur="500" autoRev="1" fill="hold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8" dur="500" autoRev="1" fill="hold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5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30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53" dur="500" autoRev="1" fill="hold"/>
                                        <p:tgtEl>
                                          <p:spTgt spid="3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4" dur="500" autoRev="1" fill="hold"/>
                                        <p:tgtEl>
                                          <p:spTgt spid="3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5" dur="500" autoRev="1" fill="hold"/>
                                        <p:tgtEl>
                                          <p:spTgt spid="3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6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0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60" dur="500" autoRev="1" fill="hold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1" dur="500" autoRev="1" fill="hold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2" dur="500" autoRev="1" fill="hold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7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67" dur="500" autoRev="1" fill="hold"/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8" dur="500" autoRev="1" fill="hold"/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9" dur="500" autoRev="1" fill="hold"/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4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74" dur="500" autoRev="1" fill="hold"/>
                                        <p:tgtEl>
                                          <p:spTgt spid="3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5" dur="500" autoRev="1" fill="hold"/>
                                        <p:tgtEl>
                                          <p:spTgt spid="3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6" dur="500" autoRev="1" fill="hold"/>
                                        <p:tgtEl>
                                          <p:spTgt spid="3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6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3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1" dur="500" autoRev="1" fill="hold"/>
                                        <p:tgtEl>
                                          <p:spTgt spid="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2" dur="500" autoRev="1" fill="hold"/>
                                        <p:tgtEl>
                                          <p:spTgt spid="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3" dur="500" autoRev="1" fill="hold"/>
                                        <p:tgtEl>
                                          <p:spTgt spid="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7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3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8" dur="500" autoRev="1" fill="hold"/>
                                        <p:tgtEl>
                                          <p:spTgt spid="3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9" dur="500" autoRev="1" fill="hold"/>
                                        <p:tgtEl>
                                          <p:spTgt spid="3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0" dur="500" autoRev="1" fill="hold"/>
                                        <p:tgtEl>
                                          <p:spTgt spid="3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8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3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95" dur="500" autoRev="1" fill="hold"/>
                                        <p:tgtEl>
                                          <p:spTgt spid="3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6" dur="500" autoRev="1" fill="hold"/>
                                        <p:tgtEl>
                                          <p:spTgt spid="3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7" dur="500" autoRev="1" fill="hold"/>
                                        <p:tgtEl>
                                          <p:spTgt spid="3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9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3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02" dur="500" autoRev="1" fill="hold"/>
                                        <p:tgtEl>
                                          <p:spTgt spid="3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3" dur="500" autoRev="1" fill="hold"/>
                                        <p:tgtEl>
                                          <p:spTgt spid="3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4" dur="500" autoRev="1" fill="hold"/>
                                        <p:tgtEl>
                                          <p:spTgt spid="3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0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3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09" dur="500" autoRev="1" fill="hold"/>
                                        <p:tgtEl>
                                          <p:spTgt spid="3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0" dur="500" autoRev="1" fill="hold"/>
                                        <p:tgtEl>
                                          <p:spTgt spid="3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1" dur="500" autoRev="1" fill="hold"/>
                                        <p:tgtEl>
                                          <p:spTgt spid="3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1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428596" y="2000240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6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500166" y="928670"/>
            <a:ext cx="69331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>
                <a:solidFill>
                  <a:srgbClr val="FFFF00"/>
                </a:solidFill>
              </a:rPr>
              <a:t>Участники движения </a:t>
            </a:r>
            <a:endParaRPr lang="ru-RU" sz="5400" i="1" dirty="0">
              <a:solidFill>
                <a:srgbClr val="FFFF00"/>
              </a:solidFill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1258888" y="1844675"/>
            <a:ext cx="748823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800" b="1" dirty="0" smtClean="0">
                <a:solidFill>
                  <a:schemeClr val="tx2"/>
                </a:solidFill>
              </a:rPr>
              <a:t>    Посмотри</a:t>
            </a:r>
            <a:r>
              <a:rPr lang="ru-RU" sz="4800" b="1" dirty="0">
                <a:solidFill>
                  <a:schemeClr val="tx2"/>
                </a:solidFill>
              </a:rPr>
              <a:t>, силач какой:</a:t>
            </a:r>
          </a:p>
          <a:p>
            <a:r>
              <a:rPr lang="ru-RU" sz="4800" b="1" dirty="0">
                <a:solidFill>
                  <a:schemeClr val="tx2"/>
                </a:solidFill>
              </a:rPr>
              <a:t>    На ходу одной рукой</a:t>
            </a:r>
          </a:p>
          <a:p>
            <a:r>
              <a:rPr lang="ru-RU" sz="4800" b="1" dirty="0">
                <a:solidFill>
                  <a:schemeClr val="tx2"/>
                </a:solidFill>
              </a:rPr>
              <a:t>    Останавливать привык</a:t>
            </a:r>
          </a:p>
          <a:p>
            <a:r>
              <a:rPr lang="ru-RU" sz="4800" b="1" dirty="0">
                <a:solidFill>
                  <a:schemeClr val="tx2"/>
                </a:solidFill>
              </a:rPr>
              <a:t>    Пятитонный грузовик.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785918" y="5643578"/>
            <a:ext cx="388221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chemeClr val="tx2"/>
                </a:solidFill>
              </a:rPr>
              <a:t>регулировщик </a:t>
            </a:r>
          </a:p>
        </p:txBody>
      </p:sp>
      <p:sp>
        <p:nvSpPr>
          <p:cNvPr id="17" name="Стрелка вправо 16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8686800" cy="15113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4000" b="1" dirty="0" smtClean="0">
                <a:solidFill>
                  <a:srgbClr val="006600"/>
                </a:solidFill>
                <a:latin typeface="Comic Sans MS" pitchFamily="66" charset="0"/>
              </a:rPr>
              <a:t>	</a:t>
            </a:r>
            <a:endParaRPr lang="ru-RU" sz="4000" b="1" dirty="0" smtClean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30723" name="WordArt 3" descr="lines5"/>
          <p:cNvSpPr>
            <a:spLocks noChangeArrowheads="1" noChangeShapeType="1" noTextEdit="1"/>
          </p:cNvSpPr>
          <p:nvPr/>
        </p:nvSpPr>
        <p:spPr bwMode="auto">
          <a:xfrm>
            <a:off x="428596" y="857232"/>
            <a:ext cx="822960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Здоровый образ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жизни</a:t>
            </a:r>
            <a:endParaRPr lang="ru-RU" sz="3600" b="1" dirty="0">
              <a:solidFill>
                <a:srgbClr val="FF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571472" y="2143116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2214554"/>
            <a:ext cx="72866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accent2"/>
                </a:solidFill>
              </a:rPr>
              <a:t>Правда ли, что зарядка-это источник здоровья?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85918" y="5214950"/>
            <a:ext cx="17145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b="1" dirty="0" smtClean="0">
                <a:solidFill>
                  <a:schemeClr val="accent2"/>
                </a:solidFill>
              </a:rPr>
              <a:t>да</a:t>
            </a:r>
            <a:endParaRPr lang="ru-RU" sz="8800" b="1" dirty="0">
              <a:solidFill>
                <a:schemeClr val="accent2"/>
              </a:solidFill>
            </a:endParaRPr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nimBg="1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642910" y="1928802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</a:t>
            </a:r>
          </a:p>
        </p:txBody>
      </p:sp>
      <p:sp>
        <p:nvSpPr>
          <p:cNvPr id="12" name="WordArt 3" descr="lines5"/>
          <p:cNvSpPr>
            <a:spLocks noChangeArrowheads="1" noChangeShapeType="1" noTextEdit="1"/>
          </p:cNvSpPr>
          <p:nvPr/>
        </p:nvSpPr>
        <p:spPr bwMode="auto">
          <a:xfrm>
            <a:off x="642910" y="785794"/>
            <a:ext cx="822960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Здоровый образ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жизни</a:t>
            </a:r>
            <a:endParaRPr lang="ru-RU" sz="3600" b="1" dirty="0">
              <a:solidFill>
                <a:srgbClr val="FF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1785926"/>
            <a:ext cx="835821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solidFill>
                  <a:schemeClr val="accent2"/>
                </a:solidFill>
              </a:rPr>
              <a:t>Верно ли, что жевательная резинка сохраняет зубы?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14480" y="5143512"/>
            <a:ext cx="178164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dirty="0" smtClean="0">
                <a:solidFill>
                  <a:schemeClr val="accent2"/>
                </a:solidFill>
              </a:rPr>
              <a:t>нет</a:t>
            </a:r>
            <a:endParaRPr lang="ru-RU" sz="8800" dirty="0">
              <a:solidFill>
                <a:schemeClr val="accent2"/>
              </a:solidFill>
            </a:endParaRP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714348" y="2071678"/>
            <a:ext cx="857256" cy="790575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</a:p>
        </p:txBody>
      </p:sp>
      <p:sp>
        <p:nvSpPr>
          <p:cNvPr id="12" name="WordArt 3" descr="lines5"/>
          <p:cNvSpPr>
            <a:spLocks noChangeArrowheads="1" noChangeShapeType="1" noTextEdit="1"/>
          </p:cNvSpPr>
          <p:nvPr/>
        </p:nvSpPr>
        <p:spPr bwMode="auto">
          <a:xfrm>
            <a:off x="571472" y="928670"/>
            <a:ext cx="822960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Здоровый образ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жизни</a:t>
            </a:r>
            <a:endParaRPr lang="ru-RU" sz="3600" b="1" dirty="0">
              <a:solidFill>
                <a:srgbClr val="FF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14414" y="2000240"/>
            <a:ext cx="72152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accent2"/>
                </a:solidFill>
              </a:rPr>
              <a:t>Правда ли, что ребенку достаточно спать 8 часов?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643042" y="5288340"/>
            <a:ext cx="192713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dirty="0" smtClean="0">
                <a:solidFill>
                  <a:schemeClr val="accent2"/>
                </a:solidFill>
              </a:rPr>
              <a:t>нет</a:t>
            </a:r>
            <a:endParaRPr lang="ru-RU" sz="9600" dirty="0">
              <a:solidFill>
                <a:schemeClr val="accent2"/>
              </a:solidFill>
            </a:endParaRP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571472" y="2071678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4</a:t>
            </a:r>
          </a:p>
        </p:txBody>
      </p:sp>
      <p:sp>
        <p:nvSpPr>
          <p:cNvPr id="12" name="WordArt 3" descr="lines5"/>
          <p:cNvSpPr>
            <a:spLocks noChangeArrowheads="1" noChangeShapeType="1" noTextEdit="1"/>
          </p:cNvSpPr>
          <p:nvPr/>
        </p:nvSpPr>
        <p:spPr bwMode="auto">
          <a:xfrm>
            <a:off x="642910" y="928670"/>
            <a:ext cx="822960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Здоровый образ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жизни</a:t>
            </a:r>
            <a:endParaRPr lang="ru-RU" sz="3600" b="1" dirty="0">
              <a:solidFill>
                <a:srgbClr val="FF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4414" y="1928802"/>
            <a:ext cx="7143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chemeClr val="accent2"/>
                </a:solidFill>
              </a:rPr>
              <a:t>Правда ли, что в России курение было запрещено Петром 1 из-за частых пожаров?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5411450"/>
            <a:ext cx="264320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dirty="0" smtClean="0">
                <a:solidFill>
                  <a:schemeClr val="accent2"/>
                </a:solidFill>
              </a:rPr>
              <a:t>да</a:t>
            </a:r>
            <a:endParaRPr lang="ru-RU" sz="8800" dirty="0">
              <a:solidFill>
                <a:schemeClr val="accent2"/>
              </a:solidFill>
            </a:endParaRPr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714348" y="2071678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5</a:t>
            </a:r>
          </a:p>
        </p:txBody>
      </p:sp>
      <p:sp>
        <p:nvSpPr>
          <p:cNvPr id="13" name="WordArt 3" descr="lines5"/>
          <p:cNvSpPr>
            <a:spLocks noChangeArrowheads="1" noChangeShapeType="1" noTextEdit="1"/>
          </p:cNvSpPr>
          <p:nvPr/>
        </p:nvSpPr>
        <p:spPr bwMode="auto">
          <a:xfrm>
            <a:off x="571472" y="857232"/>
            <a:ext cx="822960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Здоровый образ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жизни</a:t>
            </a:r>
            <a:endParaRPr lang="ru-RU" sz="3600" b="1" dirty="0">
              <a:solidFill>
                <a:srgbClr val="FF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14414" y="2214554"/>
            <a:ext cx="70009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2"/>
                </a:solidFill>
              </a:rPr>
              <a:t>С какого возраста детям разрешено ездить на переднем сиденье автомобиля?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71604" y="5534561"/>
            <a:ext cx="35501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>
                <a:solidFill>
                  <a:schemeClr val="accent2"/>
                </a:solidFill>
              </a:rPr>
              <a:t>с 12 лет</a:t>
            </a:r>
            <a:endParaRPr lang="ru-RU" sz="8000" dirty="0">
              <a:solidFill>
                <a:schemeClr val="accent2"/>
              </a:solidFill>
            </a:endParaRP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6" name="AutoShape 10"/>
          <p:cNvSpPr>
            <a:spLocks noChangeArrowheads="1"/>
          </p:cNvSpPr>
          <p:nvPr/>
        </p:nvSpPr>
        <p:spPr bwMode="auto">
          <a:xfrm>
            <a:off x="714348" y="2143116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6</a:t>
            </a:r>
          </a:p>
        </p:txBody>
      </p:sp>
      <p:sp>
        <p:nvSpPr>
          <p:cNvPr id="13" name="WordArt 3" descr="lines5"/>
          <p:cNvSpPr>
            <a:spLocks noChangeArrowheads="1" noChangeShapeType="1" noTextEdit="1"/>
          </p:cNvSpPr>
          <p:nvPr/>
        </p:nvSpPr>
        <p:spPr bwMode="auto">
          <a:xfrm>
            <a:off x="642910" y="928670"/>
            <a:ext cx="822960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Здоровый образ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жизни</a:t>
            </a:r>
            <a:endParaRPr lang="ru-RU" sz="3600" b="1" dirty="0">
              <a:solidFill>
                <a:srgbClr val="FF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14414" y="2214554"/>
            <a:ext cx="728666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</a:rPr>
              <a:t>Верно ли, что если зимой ходить без шапки, волосы будут закаливаться и выглядеть красиво?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14480" y="5214950"/>
            <a:ext cx="58579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</a:rPr>
              <a:t>нет, от мороза сосуды сужаются, нарушается кровоснабжение волос, они становятся ломкими, выпадают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8" name="AutoShape 10"/>
          <p:cNvSpPr>
            <a:spLocks noChangeArrowheads="1"/>
          </p:cNvSpPr>
          <p:nvPr/>
        </p:nvSpPr>
        <p:spPr bwMode="auto">
          <a:xfrm>
            <a:off x="714348" y="2285992"/>
            <a:ext cx="682625" cy="719137"/>
          </a:xfrm>
          <a:prstGeom prst="cube">
            <a:avLst>
              <a:gd name="adj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71538" y="928670"/>
            <a:ext cx="775084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72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Дорожные знаки</a:t>
            </a:r>
            <a:endParaRPr lang="ru-RU" sz="7200" b="1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57356" y="2357430"/>
            <a:ext cx="70723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rgbClr val="000066"/>
                </a:solidFill>
              </a:rPr>
              <a:t>Какие два столовых прибора изображены на дорожном знаке «Пункт питания»?</a:t>
            </a:r>
            <a:endParaRPr lang="ru-RU" sz="5400" dirty="0"/>
          </a:p>
        </p:txBody>
      </p:sp>
      <p:pic>
        <p:nvPicPr>
          <p:cNvPr id="15" name="Picture 7" descr="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857760"/>
            <a:ext cx="1785926" cy="1785926"/>
          </a:xfrm>
          <a:prstGeom prst="rect">
            <a:avLst/>
          </a:prstGeom>
          <a:noFill/>
        </p:spPr>
      </p:pic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643042" y="5786454"/>
            <a:ext cx="37020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4400" b="1" dirty="0">
                <a:solidFill>
                  <a:srgbClr val="000066"/>
                </a:solidFill>
              </a:rPr>
              <a:t>вилка и нож </a:t>
            </a:r>
          </a:p>
        </p:txBody>
      </p:sp>
      <p:sp>
        <p:nvSpPr>
          <p:cNvPr id="17" name="Стрелка вправо 16">
            <a:hlinkClick r:id="rId3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" name="AutoShape 10"/>
          <p:cNvSpPr>
            <a:spLocks noChangeArrowheads="1"/>
          </p:cNvSpPr>
          <p:nvPr/>
        </p:nvSpPr>
        <p:spPr bwMode="auto">
          <a:xfrm>
            <a:off x="642910" y="2428868"/>
            <a:ext cx="682625" cy="719137"/>
          </a:xfrm>
          <a:prstGeom prst="cube">
            <a:avLst>
              <a:gd name="adj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57224" y="928670"/>
            <a:ext cx="775084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72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Дорожные знаки</a:t>
            </a:r>
            <a:endParaRPr lang="ru-RU" sz="7200" b="1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214414" y="2285992"/>
            <a:ext cx="752160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0066"/>
                </a:solidFill>
              </a:rPr>
              <a:t>Что </a:t>
            </a:r>
            <a:r>
              <a:rPr lang="ru-RU" sz="4800" b="1" dirty="0">
                <a:solidFill>
                  <a:srgbClr val="000066"/>
                </a:solidFill>
              </a:rPr>
              <a:t>означает дорожный знак, широко известный под названием «кирпич»?</a:t>
            </a:r>
          </a:p>
        </p:txBody>
      </p:sp>
      <p:pic>
        <p:nvPicPr>
          <p:cNvPr id="15" name="Picture 7" descr="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429132"/>
            <a:ext cx="2127280" cy="2127280"/>
          </a:xfrm>
          <a:prstGeom prst="rect">
            <a:avLst/>
          </a:prstGeom>
          <a:noFill/>
        </p:spPr>
      </p:pic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428860" y="5214950"/>
            <a:ext cx="5003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4400" b="1" dirty="0">
                <a:solidFill>
                  <a:srgbClr val="000066"/>
                </a:solidFill>
              </a:rPr>
              <a:t>проезд запрещён</a:t>
            </a:r>
          </a:p>
        </p:txBody>
      </p:sp>
      <p:sp>
        <p:nvSpPr>
          <p:cNvPr id="17" name="Стрелка вправо 16">
            <a:hlinkClick r:id="rId3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642910" y="2000240"/>
            <a:ext cx="682625" cy="719137"/>
          </a:xfrm>
          <a:prstGeom prst="cube">
            <a:avLst>
              <a:gd name="adj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857232"/>
            <a:ext cx="775084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72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Дорожные знаки</a:t>
            </a:r>
            <a:endParaRPr lang="ru-RU" sz="7200" b="1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857356" y="1785926"/>
            <a:ext cx="592431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600" b="1" dirty="0" smtClean="0">
                <a:solidFill>
                  <a:srgbClr val="000066"/>
                </a:solidFill>
              </a:rPr>
              <a:t>    На </a:t>
            </a:r>
            <a:r>
              <a:rPr lang="ru-RU" sz="3600" b="1" dirty="0">
                <a:solidFill>
                  <a:srgbClr val="000066"/>
                </a:solidFill>
              </a:rPr>
              <a:t>дорожном знаке том</a:t>
            </a:r>
          </a:p>
          <a:p>
            <a:r>
              <a:rPr lang="ru-RU" sz="3600" b="1" dirty="0">
                <a:solidFill>
                  <a:srgbClr val="000066"/>
                </a:solidFill>
              </a:rPr>
              <a:t>    Человек идёт пешком.</a:t>
            </a:r>
          </a:p>
          <a:p>
            <a:r>
              <a:rPr lang="ru-RU" sz="3600" b="1" dirty="0">
                <a:solidFill>
                  <a:srgbClr val="000066"/>
                </a:solidFill>
              </a:rPr>
              <a:t>    Полосатые дорожки</a:t>
            </a:r>
          </a:p>
          <a:p>
            <a:r>
              <a:rPr lang="ru-RU" sz="3600" b="1" dirty="0">
                <a:solidFill>
                  <a:srgbClr val="000066"/>
                </a:solidFill>
              </a:rPr>
              <a:t>    Постелили нам под ножки</a:t>
            </a:r>
          </a:p>
          <a:p>
            <a:r>
              <a:rPr lang="ru-RU" sz="3600" b="1" dirty="0">
                <a:solidFill>
                  <a:srgbClr val="000066"/>
                </a:solidFill>
              </a:rPr>
              <a:t>    Чтобы мы забот не знали</a:t>
            </a:r>
          </a:p>
          <a:p>
            <a:r>
              <a:rPr lang="ru-RU" sz="3600" b="1" dirty="0">
                <a:solidFill>
                  <a:srgbClr val="000066"/>
                </a:solidFill>
              </a:rPr>
              <a:t>    И по ним вперёд шагали.</a:t>
            </a:r>
          </a:p>
          <a:p>
            <a:endParaRPr lang="ru-RU" sz="3600" b="1" dirty="0">
              <a:solidFill>
                <a:srgbClr val="000066"/>
              </a:solidFill>
            </a:endParaRPr>
          </a:p>
        </p:txBody>
      </p:sp>
      <p:pic>
        <p:nvPicPr>
          <p:cNvPr id="15" name="Picture 7" descr="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786322"/>
            <a:ext cx="1714512" cy="1833801"/>
          </a:xfrm>
          <a:prstGeom prst="rect">
            <a:avLst/>
          </a:prstGeom>
          <a:noFill/>
        </p:spPr>
      </p:pic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428860" y="5929330"/>
            <a:ext cx="518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66"/>
                </a:solidFill>
              </a:rPr>
              <a:t>Пешеходный переход</a:t>
            </a:r>
          </a:p>
        </p:txBody>
      </p:sp>
      <p:sp>
        <p:nvSpPr>
          <p:cNvPr id="17" name="Стрелка вправо 16">
            <a:hlinkClick r:id="rId3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357158" y="1928802"/>
            <a:ext cx="682625" cy="719137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</a:t>
            </a:r>
            <a:endParaRPr lang="ru-RU" sz="32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214378" y="1142984"/>
            <a:ext cx="93583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Пожарная безопасность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1472" y="2428868"/>
            <a:ext cx="81439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 называется профессия людей, борющихся с огнем ?</a:t>
            </a:r>
            <a:endParaRPr lang="ru-RU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5786" y="4214818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пожарные</a:t>
            </a:r>
            <a:endParaRPr lang="ru-RU" sz="7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право 19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285720" y="1785926"/>
            <a:ext cx="682625" cy="719137"/>
          </a:xfrm>
          <a:prstGeom prst="cube">
            <a:avLst>
              <a:gd name="adj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4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928670"/>
            <a:ext cx="775084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72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Дорожные знаки</a:t>
            </a:r>
            <a:endParaRPr lang="ru-RU" sz="7200" b="1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2428868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0066"/>
                </a:solidFill>
              </a:rPr>
              <a:t>Что </a:t>
            </a:r>
            <a:r>
              <a:rPr lang="ru-RU" sz="4800" b="1" dirty="0">
                <a:solidFill>
                  <a:srgbClr val="000066"/>
                </a:solidFill>
              </a:rPr>
              <a:t>означает дорожный знак – </a:t>
            </a:r>
          </a:p>
          <a:p>
            <a:pPr algn="ctr"/>
            <a:r>
              <a:rPr lang="ru-RU" sz="4800" b="1" dirty="0">
                <a:solidFill>
                  <a:srgbClr val="000066"/>
                </a:solidFill>
              </a:rPr>
              <a:t>Перечёркнутый музыкальный рожок?</a:t>
            </a:r>
            <a:endParaRPr lang="ru-RU" sz="4800" dirty="0"/>
          </a:p>
        </p:txBody>
      </p:sp>
      <p:pic>
        <p:nvPicPr>
          <p:cNvPr id="15" name="Picture 7" descr="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143380"/>
            <a:ext cx="2416204" cy="2416203"/>
          </a:xfrm>
          <a:prstGeom prst="rect">
            <a:avLst/>
          </a:prstGeom>
          <a:noFill/>
        </p:spPr>
      </p:pic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928926" y="5214950"/>
            <a:ext cx="43245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000066"/>
                </a:solidFill>
              </a:rPr>
              <a:t>Подача звуковых </a:t>
            </a:r>
          </a:p>
          <a:p>
            <a:pPr algn="ctr"/>
            <a:r>
              <a:rPr lang="ru-RU" sz="3600" b="1" dirty="0">
                <a:solidFill>
                  <a:srgbClr val="000066"/>
                </a:solidFill>
              </a:rPr>
              <a:t>сигналов запрещена</a:t>
            </a:r>
          </a:p>
        </p:txBody>
      </p:sp>
      <p:sp>
        <p:nvSpPr>
          <p:cNvPr id="17" name="Стрелка вправо 16">
            <a:hlinkClick r:id="rId3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428596" y="2643182"/>
            <a:ext cx="682625" cy="719137"/>
          </a:xfrm>
          <a:prstGeom prst="cube">
            <a:avLst>
              <a:gd name="adj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5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348" y="928670"/>
            <a:ext cx="775084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72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Дорожные знаки</a:t>
            </a:r>
            <a:endParaRPr lang="ru-RU" sz="7200" b="1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642910" y="1989138"/>
            <a:ext cx="8215369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66"/>
                </a:solidFill>
              </a:rPr>
              <a:t>Что </a:t>
            </a:r>
            <a:r>
              <a:rPr lang="ru-RU" sz="4400" b="1" dirty="0">
                <a:solidFill>
                  <a:srgbClr val="000066"/>
                </a:solidFill>
              </a:rPr>
              <a:t>запрещает дорожный знак, на котором изображены силуэты красного и чёрного автомобилей?</a:t>
            </a:r>
          </a:p>
        </p:txBody>
      </p:sp>
      <p:pic>
        <p:nvPicPr>
          <p:cNvPr id="16" name="Picture 27" descr="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500570"/>
            <a:ext cx="2127280" cy="2127280"/>
          </a:xfrm>
          <a:prstGeom prst="rect">
            <a:avLst/>
          </a:prstGeom>
          <a:noFill/>
        </p:spPr>
      </p:pic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1000100" y="5500702"/>
            <a:ext cx="56880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4400" b="1" dirty="0">
                <a:solidFill>
                  <a:srgbClr val="000066"/>
                </a:solidFill>
              </a:rPr>
              <a:t>обгон </a:t>
            </a:r>
          </a:p>
        </p:txBody>
      </p:sp>
      <p:sp>
        <p:nvSpPr>
          <p:cNvPr id="18" name="Стрелка вправо 17">
            <a:hlinkClick r:id="rId3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8686800" cy="15113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4000" b="1" dirty="0" smtClean="0">
                <a:solidFill>
                  <a:srgbClr val="3333FF"/>
                </a:solidFill>
                <a:latin typeface="Comic Sans MS" pitchFamily="66" charset="0"/>
              </a:rPr>
              <a:t>	</a:t>
            </a:r>
            <a:endParaRPr lang="ru-RU" sz="4000" b="1" dirty="0" smtClean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179388" y="1341438"/>
            <a:ext cx="682625" cy="719137"/>
          </a:xfrm>
          <a:prstGeom prst="cube">
            <a:avLst>
              <a:gd name="adj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6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57224" y="571480"/>
            <a:ext cx="775084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72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Дорожные знаки</a:t>
            </a:r>
            <a:endParaRPr lang="ru-RU" sz="7200" b="1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142976" y="1857364"/>
            <a:ext cx="76676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0066"/>
                </a:solidFill>
              </a:rPr>
              <a:t>Как </a:t>
            </a:r>
            <a:r>
              <a:rPr lang="ru-RU" sz="4800" b="1" dirty="0">
                <a:solidFill>
                  <a:srgbClr val="000066"/>
                </a:solidFill>
              </a:rPr>
              <a:t>называется предупреждающий знак с изображением лося?</a:t>
            </a:r>
          </a:p>
        </p:txBody>
      </p:sp>
      <p:pic>
        <p:nvPicPr>
          <p:cNvPr id="14" name="Picture 7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071942"/>
            <a:ext cx="2528879" cy="2528879"/>
          </a:xfrm>
          <a:prstGeom prst="rect">
            <a:avLst/>
          </a:prstGeom>
          <a:noFill/>
        </p:spPr>
      </p:pic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928926" y="5643578"/>
            <a:ext cx="4794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4400" b="1" dirty="0">
                <a:solidFill>
                  <a:srgbClr val="000066"/>
                </a:solidFill>
              </a:rPr>
              <a:t>дикие животные</a:t>
            </a:r>
          </a:p>
        </p:txBody>
      </p:sp>
      <p:sp>
        <p:nvSpPr>
          <p:cNvPr id="16" name="Стрелка вправо 15">
            <a:hlinkClick r:id="rId3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4" descr="lines5"/>
          <p:cNvSpPr>
            <a:spLocks noChangeArrowheads="1" noChangeShapeType="1" noTextEdit="1"/>
          </p:cNvSpPr>
          <p:nvPr/>
        </p:nvSpPr>
        <p:spPr bwMode="auto">
          <a:xfrm>
            <a:off x="395288" y="1989138"/>
            <a:ext cx="8280400" cy="29432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МОЛОДЦЫ!!!</a:t>
            </a:r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642910" y="2071678"/>
            <a:ext cx="814393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dirty="0" smtClean="0">
                <a:solidFill>
                  <a:srgbClr val="7030A0"/>
                </a:solidFill>
                <a:latin typeface="Comic Sans MS" pitchFamily="66" charset="0"/>
              </a:rPr>
              <a:t>Как одеваются пожарные?</a:t>
            </a:r>
            <a:endParaRPr lang="ru-RU" sz="54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>
            <a:off x="500034" y="2000240"/>
            <a:ext cx="720725" cy="647700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</a:t>
            </a:r>
            <a:endParaRPr lang="ru-RU" sz="32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214378" y="928670"/>
            <a:ext cx="93583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Пожарная безопасность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1472" y="4000504"/>
            <a:ext cx="74295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 Пожарные надевают брезентовый костюм. Он не горит не намокает. Голову от ударов защищает каска, на руках рукавицы, на ногах сапоги. Для работы в огне и дыму, пожарным необходим аппарат для дыхания).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857364"/>
            <a:ext cx="7072362" cy="2000264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Назовите произведения в которых упоминается о пожаре?</a:t>
            </a:r>
            <a:endParaRPr lang="ru-RU" sz="40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357158" y="2000240"/>
            <a:ext cx="720725" cy="647700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  <a:endParaRPr lang="ru-RU" sz="32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214378" y="1000108"/>
            <a:ext cx="93583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Пожарная безопасность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728" y="3857628"/>
            <a:ext cx="6490879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С.Я.Маршак «Кошкин дом», «Пожар».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Паустовский "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Зайчи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лапы»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"Путаница" Корней Чуковский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"Рассказ о неизвестном герое"</a:t>
            </a:r>
          </a:p>
          <a:p>
            <a:endParaRPr lang="ru-RU" dirty="0"/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00100" y="2071678"/>
            <a:ext cx="7747026" cy="2228852"/>
          </a:xfrm>
        </p:spPr>
        <p:txBody>
          <a:bodyPr>
            <a:normAutofit fontScale="700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ru-RU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	</a:t>
            </a:r>
            <a:r>
              <a:rPr lang="ru-RU" sz="6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Почему без разрешения взрослых нельзя трогать печную заслонку?</a:t>
            </a:r>
            <a:endParaRPr lang="ru-RU" sz="62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500034" y="1785926"/>
            <a:ext cx="720725" cy="647700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4</a:t>
            </a:r>
            <a:endParaRPr lang="ru-RU" sz="32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857232"/>
            <a:ext cx="93583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Пожарная безопасность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224" y="3929066"/>
            <a:ext cx="75009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7030A0"/>
                </a:solidFill>
              </a:rPr>
              <a:t>В отсутствие взрослых нельзя подходить к печке и открывать печную дверцу. От выскочившего уголька может загореться дом</a:t>
            </a:r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48" y="1714488"/>
            <a:ext cx="7931150" cy="2873380"/>
          </a:xfrm>
        </p:spPr>
        <p:txBody>
          <a:bodyPr/>
          <a:lstStyle/>
          <a:p>
            <a:pPr algn="ctr">
              <a:buNone/>
              <a:defRPr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sz="4800" b="1" i="1" dirty="0">
                <a:solidFill>
                  <a:srgbClr val="7030A0"/>
                </a:solidFill>
              </a:rPr>
              <a:t>Почему в старые времена пожар мог уничтожить целый </a:t>
            </a:r>
            <a:r>
              <a:rPr lang="ru-RU" sz="4800" b="1" i="1" dirty="0" smtClean="0">
                <a:solidFill>
                  <a:srgbClr val="7030A0"/>
                </a:solidFill>
              </a:rPr>
              <a:t>город </a:t>
            </a:r>
            <a:r>
              <a:rPr lang="ru-RU" sz="4800" b="1" dirty="0" smtClean="0">
                <a:solidFill>
                  <a:srgbClr val="7030A0"/>
                </a:solidFill>
                <a:latin typeface="Comic Sans MS" pitchFamily="66" charset="0"/>
              </a:rPr>
              <a:t>?</a:t>
            </a:r>
            <a:endParaRPr lang="ru-RU" sz="48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endParaRPr lang="ru-RU" dirty="0" smtClean="0">
              <a:solidFill>
                <a:srgbClr val="0099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285720" y="1571612"/>
            <a:ext cx="720725" cy="647700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5</a:t>
            </a:r>
            <a:endParaRPr lang="ru-RU" sz="32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214378" y="785794"/>
            <a:ext cx="93583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Пожарная безопасность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85852" y="4214818"/>
            <a:ext cx="69294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Раньше все дома строились из дерева, строили их близко друг к другу</a:t>
            </a:r>
            <a:endParaRPr lang="ru-RU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412875"/>
            <a:ext cx="8316912" cy="4525963"/>
          </a:xfrm>
        </p:spPr>
        <p:txBody>
          <a:bodyPr/>
          <a:lstStyle/>
          <a:p>
            <a:pPr algn="ctr">
              <a:buNone/>
              <a:defRPr/>
            </a:pPr>
            <a:r>
              <a:rPr lang="ru-RU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	</a:t>
            </a:r>
            <a:r>
              <a:rPr lang="ru-RU" dirty="0"/>
              <a:t> </a:t>
            </a:r>
            <a:r>
              <a:rPr lang="ru-RU" sz="4400" b="1" i="1" dirty="0">
                <a:solidFill>
                  <a:srgbClr val="7030A0"/>
                </a:solidFill>
              </a:rPr>
              <a:t>Что вы станете делать, если увидели, что нижние этажи дома охвачены пламенем</a:t>
            </a:r>
            <a:r>
              <a:rPr lang="ru-RU" sz="4400" b="1" i="1" dirty="0" smtClean="0">
                <a:solidFill>
                  <a:srgbClr val="7030A0"/>
                </a:solidFill>
              </a:rPr>
              <a:t>?</a:t>
            </a:r>
            <a:endParaRPr lang="ru-RU" sz="44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>
            <a:off x="285720" y="1714488"/>
            <a:ext cx="720725" cy="647700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6</a:t>
            </a:r>
            <a:endParaRPr lang="ru-RU" sz="32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214378" y="785794"/>
            <a:ext cx="93583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Пожарная безопасность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2976" y="3857628"/>
            <a:ext cx="72152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7030A0"/>
                </a:solidFill>
              </a:rPr>
              <a:t>Нельзя пытаться выбежать из дома, если живешь на верхних этажах. Пройдя два – три этажа, можно отравиться продуктами горения</a:t>
            </a:r>
          </a:p>
        </p:txBody>
      </p:sp>
      <p:sp>
        <p:nvSpPr>
          <p:cNvPr id="17" name="Стрелка вправо 16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785786" y="1643050"/>
            <a:ext cx="682625" cy="719137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714356"/>
            <a:ext cx="73581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Улица – территория</a:t>
            </a:r>
          </a:p>
          <a:p>
            <a:pPr algn="ctr">
              <a:defRPr/>
            </a:pPr>
            <a:r>
              <a:rPr lang="ru-RU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опасности</a:t>
            </a:r>
            <a:endParaRPr lang="ru-RU" sz="480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428728" y="2214554"/>
            <a:ext cx="67691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5400" b="1" dirty="0" smtClean="0">
                <a:solidFill>
                  <a:srgbClr val="A7180D"/>
                </a:solidFill>
              </a:rPr>
              <a:t>Как </a:t>
            </a:r>
            <a:r>
              <a:rPr lang="ru-RU" sz="5400" b="1" dirty="0">
                <a:solidFill>
                  <a:srgbClr val="A7180D"/>
                </a:solidFill>
              </a:rPr>
              <a:t>называются узенькие и короткие улицы? 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857356" y="5643578"/>
            <a:ext cx="2774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A7180D"/>
                </a:solidFill>
              </a:rPr>
              <a:t>переулки</a:t>
            </a: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 rot="10800000">
            <a:off x="8072462" y="142852"/>
            <a:ext cx="714380" cy="571504"/>
          </a:xfrm>
          <a:prstGeom prst="rightArrow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690</Words>
  <Application>Microsoft Office PowerPoint</Application>
  <PresentationFormat>Экран (4:3)</PresentationFormat>
  <Paragraphs>206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</dc:creator>
  <cp:lastModifiedBy>11</cp:lastModifiedBy>
  <cp:revision>69</cp:revision>
  <dcterms:created xsi:type="dcterms:W3CDTF">2013-09-28T13:13:41Z</dcterms:created>
  <dcterms:modified xsi:type="dcterms:W3CDTF">2013-09-28T16:36:33Z</dcterms:modified>
</cp:coreProperties>
</file>