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sldIdLst>
    <p:sldId id="257" r:id="rId12"/>
    <p:sldId id="258" r:id="rId13"/>
    <p:sldId id="259" r:id="rId14"/>
    <p:sldId id="260" r:id="rId15"/>
    <p:sldId id="261" r:id="rId16"/>
    <p:sldId id="262" r:id="rId17"/>
    <p:sldId id="263" r:id="rId18"/>
    <p:sldId id="264" r:id="rId19"/>
    <p:sldId id="265" r:id="rId20"/>
    <p:sldId id="266" r:id="rId21"/>
    <p:sldId id="26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36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082200396"/>
      </p:ext>
    </p:extLst>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10298151"/>
      </p:ext>
    </p:extLst>
  </p:cSld>
  <p:clrMapOvr>
    <a:masterClrMapping/>
  </p:clrMapOvr>
  <p:transition spd="med">
    <p:comb/>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21862746"/>
      </p:ext>
    </p:extLst>
  </p:cSld>
  <p:clrMapOvr>
    <a:masterClrMapping/>
  </p:clrMapOvr>
  <p:transition spd="med">
    <p:comb/>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0282420"/>
      </p:ext>
    </p:extLst>
  </p:cSld>
  <p:clrMapOvr>
    <a:masterClrMapping/>
  </p:clrMapOvr>
  <p:transition spd="med">
    <p:comb/>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76182805"/>
      </p:ext>
    </p:extLst>
  </p:cSld>
  <p:clrMapOvr>
    <a:masterClrMapping/>
  </p:clrMapOvr>
  <p:transition spd="med">
    <p:comb/>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386695126"/>
      </p:ext>
    </p:extLst>
  </p:cSld>
  <p:clrMapOvr>
    <a:masterClrMapping/>
  </p:clrMapOvr>
  <p:transition spd="med">
    <p:comb/>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53883009"/>
      </p:ext>
    </p:extLst>
  </p:cSld>
  <p:clrMapOvr>
    <a:masterClrMapping/>
  </p:clrMapOvr>
  <p:transition spd="med">
    <p:comb/>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253182990"/>
      </p:ext>
    </p:extLst>
  </p:cSld>
  <p:clrMapOvr>
    <a:masterClrMapping/>
  </p:clrMapOvr>
  <p:transition spd="med">
    <p:comb/>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092582462"/>
      </p:ext>
    </p:extLst>
  </p:cSld>
  <p:clrMapOvr>
    <a:masterClrMapping/>
  </p:clrMapOvr>
  <p:transition spd="med">
    <p:comb/>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137526549"/>
      </p:ext>
    </p:extLst>
  </p:cSld>
  <p:clrMapOvr>
    <a:masterClrMapping/>
  </p:clrMapOvr>
  <p:transition spd="med">
    <p:comb/>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380081248"/>
      </p:ext>
    </p:extLst>
  </p:cSld>
  <p:clrMapOvr>
    <a:masterClrMapping/>
  </p:clrMapOvr>
  <p:transition spd="med">
    <p:comb/>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181720904"/>
      </p:ext>
    </p:extLst>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99261131"/>
      </p:ext>
    </p:extLst>
  </p:cSld>
  <p:clrMapOvr>
    <a:masterClrMapping/>
  </p:clrMapOvr>
  <p:transition spd="med">
    <p:comb/>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98320057"/>
      </p:ext>
    </p:extLst>
  </p:cSld>
  <p:clrMapOvr>
    <a:masterClrMapping/>
  </p:clrMapOvr>
  <p:transition spd="med">
    <p:comb/>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486063024"/>
      </p:ext>
    </p:extLst>
  </p:cSld>
  <p:clrMapOvr>
    <a:masterClrMapping/>
  </p:clrMapOvr>
  <p:transition spd="med">
    <p:comb/>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132299841"/>
      </p:ext>
    </p:extLst>
  </p:cSld>
  <p:clrMapOvr>
    <a:masterClrMapping/>
  </p:clrMapOvr>
  <p:transition spd="med">
    <p:comb/>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73052106"/>
      </p:ext>
    </p:extLst>
  </p:cSld>
  <p:clrMapOvr>
    <a:masterClrMapping/>
  </p:clrMapOvr>
  <p:transition spd="med">
    <p:comb/>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908820479"/>
      </p:ext>
    </p:extLst>
  </p:cSld>
  <p:clrMapOvr>
    <a:masterClrMapping/>
  </p:clrMapOvr>
  <p:transition spd="med">
    <p:comb/>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67830370"/>
      </p:ext>
    </p:extLst>
  </p:cSld>
  <p:clrMapOvr>
    <a:masterClrMapping/>
  </p:clrMapOvr>
  <p:transition spd="med">
    <p:comb/>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97875103"/>
      </p:ext>
    </p:extLst>
  </p:cSld>
  <p:clrMapOvr>
    <a:masterClrMapping/>
  </p:clrMapOvr>
  <p:transition spd="med">
    <p:comb/>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27484754"/>
      </p:ext>
    </p:extLst>
  </p:cSld>
  <p:clrMapOvr>
    <a:masterClrMapping/>
  </p:clrMapOvr>
  <p:transition spd="med">
    <p:comb/>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73391405"/>
      </p:ext>
    </p:extLst>
  </p:cSld>
  <p:clrMapOvr>
    <a:masterClrMapping/>
  </p:clrMapOvr>
  <p:transition spd="med">
    <p:comb/>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814652914"/>
      </p:ext>
    </p:extLst>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258311370"/>
      </p:ext>
    </p:extLst>
  </p:cSld>
  <p:clrMapOvr>
    <a:masterClrMapping/>
  </p:clrMapOvr>
  <p:transition spd="med">
    <p:comb/>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893453021"/>
      </p:ext>
    </p:extLst>
  </p:cSld>
  <p:clrMapOvr>
    <a:masterClrMapping/>
  </p:clrMapOvr>
  <p:transition spd="med">
    <p:comb/>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018735462"/>
      </p:ext>
    </p:extLst>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739560139"/>
      </p:ext>
    </p:extLst>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972072041"/>
      </p:ext>
    </p:extLst>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51756003"/>
      </p:ext>
    </p:extLst>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636851206"/>
      </p:ext>
    </p:extLst>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991693558"/>
      </p:ext>
    </p:extLst>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682157637"/>
      </p:ext>
    </p:extLst>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688767275"/>
      </p:ext>
    </p:extLst>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46010398"/>
      </p:ext>
    </p:extLst>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360761872"/>
      </p:ext>
    </p:extLst>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931502110"/>
      </p:ext>
    </p:extLst>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38315428"/>
      </p:ext>
    </p:extLst>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404104334"/>
      </p:ext>
    </p:extLst>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444415104"/>
      </p:ext>
    </p:extLst>
  </p:cSld>
  <p:clrMapOvr>
    <a:masterClrMapping/>
  </p:clrMapOvr>
  <p:transition spd="med">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70226869"/>
      </p:ext>
    </p:extLst>
  </p:cSld>
  <p:clrMapOvr>
    <a:masterClrMapping/>
  </p:clrMapOvr>
  <p:transition spd="med">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935776578"/>
      </p:ext>
    </p:extLst>
  </p:cSld>
  <p:clrMapOvr>
    <a:masterClrMapping/>
  </p:clrMapOvr>
  <p:transition spd="med">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001055074"/>
      </p:ext>
    </p:extLst>
  </p:cSld>
  <p:clrMapOvr>
    <a:masterClrMapping/>
  </p:clrMapOvr>
  <p:transition spd="med">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909966596"/>
      </p:ext>
    </p:extLst>
  </p:cSld>
  <p:clrMapOvr>
    <a:masterClrMapping/>
  </p:clrMapOvr>
  <p:transition spd="med">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956210926"/>
      </p:ext>
    </p:extLst>
  </p:cSld>
  <p:clrMapOvr>
    <a:masterClrMapping/>
  </p:clrMapOvr>
  <p:transition spd="med">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992392076"/>
      </p:ext>
    </p:extLst>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28191768"/>
      </p:ext>
    </p:extLst>
  </p:cSld>
  <p:clrMapOvr>
    <a:masterClrMapping/>
  </p:clrMapOvr>
  <p:transition spd="med">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170457292"/>
      </p:ext>
    </p:extLst>
  </p:cSld>
  <p:clrMapOvr>
    <a:masterClrMapping/>
  </p:clrMapOvr>
  <p:transition spd="med">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21591120"/>
      </p:ext>
    </p:extLst>
  </p:cSld>
  <p:clrMapOvr>
    <a:masterClrMapping/>
  </p:clrMapOvr>
  <p:transition spd="med">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73106253"/>
      </p:ext>
    </p:extLst>
  </p:cSld>
  <p:clrMapOvr>
    <a:masterClrMapping/>
  </p:clrMapOvr>
  <p:transition spd="med">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36528003"/>
      </p:ext>
    </p:extLst>
  </p:cSld>
  <p:clrMapOvr>
    <a:masterClrMapping/>
  </p:clrMapOvr>
  <p:transition spd="med">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71211906"/>
      </p:ext>
    </p:extLst>
  </p:cSld>
  <p:clrMapOvr>
    <a:masterClrMapping/>
  </p:clrMapOvr>
  <p:transition spd="med">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446851170"/>
      </p:ext>
    </p:extLst>
  </p:cSld>
  <p:clrMapOvr>
    <a:masterClrMapping/>
  </p:clrMapOvr>
  <p:transition spd="med">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77202644"/>
      </p:ext>
    </p:extLst>
  </p:cSld>
  <p:clrMapOvr>
    <a:masterClrMapping/>
  </p:clrMapOvr>
  <p:transition spd="med">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243197900"/>
      </p:ext>
    </p:extLst>
  </p:cSld>
  <p:clrMapOvr>
    <a:masterClrMapping/>
  </p:clrMapOvr>
  <p:transition spd="med">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761778823"/>
      </p:ext>
    </p:extLst>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30036670"/>
      </p:ext>
    </p:extLst>
  </p:cSld>
  <p:clrMapOvr>
    <a:masterClrMapping/>
  </p:clrMapOvr>
  <p:transition spd="med">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973084710"/>
      </p:ext>
    </p:extLst>
  </p:cSld>
  <p:clrMapOvr>
    <a:masterClrMapping/>
  </p:clrMapOvr>
  <p:transition spd="med">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001134301"/>
      </p:ext>
    </p:extLst>
  </p:cSld>
  <p:clrMapOvr>
    <a:masterClrMapping/>
  </p:clrMapOvr>
  <p:transition spd="med">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577041977"/>
      </p:ext>
    </p:extLst>
  </p:cSld>
  <p:clrMapOvr>
    <a:masterClrMapping/>
  </p:clrMapOvr>
  <p:transition spd="med">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87056625"/>
      </p:ext>
    </p:extLst>
  </p:cSld>
  <p:clrMapOvr>
    <a:masterClrMapping/>
  </p:clrMapOvr>
  <p:transition spd="med">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645760376"/>
      </p:ext>
    </p:extLst>
  </p:cSld>
  <p:clrMapOvr>
    <a:masterClrMapping/>
  </p:clrMapOvr>
  <p:transition spd="med">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67473098"/>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934329542"/>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68936090"/>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45095466"/>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9110229"/>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879702653"/>
      </p:ext>
    </p:extLst>
  </p:cSld>
  <p:clrMapOvr>
    <a:masterClrMapping/>
  </p:clrMapOvr>
  <p:transition spd="med">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653117197"/>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579435279"/>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408689279"/>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992655626"/>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667619614"/>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886578577"/>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84728370"/>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739819314"/>
      </p:ext>
    </p:extLst>
  </p:cSld>
  <p:clrMapOvr>
    <a:masterClrMapping/>
  </p:clrMapOvr>
  <p:transition spd="med">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57981500"/>
      </p:ext>
    </p:extLst>
  </p:cSld>
  <p:clrMapOvr>
    <a:masterClrMapping/>
  </p:clrMapOvr>
  <p:transition spd="med">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65690117"/>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893341945"/>
      </p:ext>
    </p:extLst>
  </p:cSld>
  <p:clrMapOvr>
    <a:masterClrMapping/>
  </p:clrMapOvr>
  <p:transition spd="med">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949385334"/>
      </p:ext>
    </p:extLst>
  </p:cSld>
  <p:clrMapOvr>
    <a:masterClrMapping/>
  </p:clrMapOvr>
  <p:transition spd="med">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36630137"/>
      </p:ext>
    </p:extLst>
  </p:cSld>
  <p:clrMapOvr>
    <a:masterClrMapping/>
  </p:clrMapOvr>
  <p:transition spd="med">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84274514"/>
      </p:ext>
    </p:extLst>
  </p:cSld>
  <p:clrMapOvr>
    <a:masterClrMapping/>
  </p:clrMapOvr>
  <p:transition spd="med">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72068891"/>
      </p:ext>
    </p:extLst>
  </p:cSld>
  <p:clrMapOvr>
    <a:masterClrMapping/>
  </p:clrMapOvr>
  <p:transition spd="med">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531580258"/>
      </p:ext>
    </p:extLst>
  </p:cSld>
  <p:clrMapOvr>
    <a:masterClrMapping/>
  </p:clrMapOvr>
  <p:transition spd="med">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103604478"/>
      </p:ext>
    </p:extLst>
  </p:cSld>
  <p:clrMapOvr>
    <a:masterClrMapping/>
  </p:clrMapOvr>
  <p:transition spd="med">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15035352"/>
      </p:ext>
    </p:extLst>
  </p:cSld>
  <p:clrMapOvr>
    <a:masterClrMapping/>
  </p:clrMapOvr>
  <p:transition spd="med">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63031924"/>
      </p:ext>
    </p:extLst>
  </p:cSld>
  <p:clrMapOvr>
    <a:masterClrMapping/>
  </p:clrMapOvr>
  <p:transition spd="med">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411066764"/>
      </p:ext>
    </p:extLst>
  </p:cSld>
  <p:clrMapOvr>
    <a:masterClrMapping/>
  </p:clrMapOvr>
  <p:transition spd="med">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73030118"/>
      </p:ext>
    </p:extLst>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133541039"/>
      </p:ext>
    </p:extLst>
  </p:cSld>
  <p:clrMapOvr>
    <a:masterClrMapping/>
  </p:clrMapOvr>
  <p:transition spd="med">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63147343"/>
      </p:ext>
    </p:extLst>
  </p:cSld>
  <p:clrMapOvr>
    <a:masterClrMapping/>
  </p:clrMapOvr>
  <p:transition spd="med">
    <p:comb/>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144261791"/>
      </p:ext>
    </p:extLst>
  </p:cSld>
  <p:clrMapOvr>
    <a:masterClrMapping/>
  </p:clrMapOvr>
  <p:transition spd="med">
    <p:comb/>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752129467"/>
      </p:ext>
    </p:extLst>
  </p:cSld>
  <p:clrMapOvr>
    <a:masterClrMapping/>
  </p:clrMapOvr>
  <p:transition spd="med">
    <p:comb/>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366548674"/>
      </p:ext>
    </p:extLst>
  </p:cSld>
  <p:clrMapOvr>
    <a:masterClrMapping/>
  </p:clrMapOvr>
  <p:transition spd="med">
    <p:comb/>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624792805"/>
      </p:ext>
    </p:extLst>
  </p:cSld>
  <p:clrMapOvr>
    <a:masterClrMapping/>
  </p:clrMapOvr>
  <p:transition spd="med">
    <p:comb/>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60775415"/>
      </p:ext>
    </p:extLst>
  </p:cSld>
  <p:clrMapOvr>
    <a:masterClrMapping/>
  </p:clrMapOvr>
  <p:transition spd="med">
    <p:comb/>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073039529"/>
      </p:ext>
    </p:extLst>
  </p:cSld>
  <p:clrMapOvr>
    <a:masterClrMapping/>
  </p:clrMapOvr>
  <p:transition spd="med">
    <p:comb/>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810423374"/>
      </p:ext>
    </p:extLst>
  </p:cSld>
  <p:clrMapOvr>
    <a:masterClrMapping/>
  </p:clrMapOvr>
  <p:transition spd="med">
    <p:comb/>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265898550"/>
      </p:ext>
    </p:extLst>
  </p:cSld>
  <p:clrMapOvr>
    <a:masterClrMapping/>
  </p:clrMapOvr>
  <p:transition spd="med">
    <p:comb/>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214518151"/>
      </p:ext>
    </p:extLst>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076290316"/>
      </p:ext>
    </p:extLst>
  </p:cSld>
  <p:clrMapOvr>
    <a:masterClrMapping/>
  </p:clrMapOvr>
  <p:transition spd="med">
    <p:comb/>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60149950"/>
      </p:ext>
    </p:extLst>
  </p:cSld>
  <p:clrMapOvr>
    <a:masterClrMapping/>
  </p:clrMapOvr>
  <p:transition spd="med">
    <p:comb/>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109722684"/>
      </p:ext>
    </p:extLst>
  </p:cSld>
  <p:clrMapOvr>
    <a:masterClrMapping/>
  </p:clrMapOvr>
  <p:transition spd="med">
    <p:comb/>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746007486"/>
      </p:ext>
    </p:extLst>
  </p:cSld>
  <p:clrMapOvr>
    <a:masterClrMapping/>
  </p:clrMapOvr>
  <p:transition spd="med">
    <p:comb/>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005537"/>
      </p:ext>
    </p:extLst>
  </p:cSld>
  <p:clrMapOvr>
    <a:masterClrMapping/>
  </p:clrMapOvr>
  <p:transition spd="med">
    <p:comb/>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28779893"/>
      </p:ext>
    </p:extLst>
  </p:cSld>
  <p:clrMapOvr>
    <a:masterClrMapping/>
  </p:clrMapOvr>
  <p:transition spd="med">
    <p:comb/>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089859377"/>
      </p:ext>
    </p:extLst>
  </p:cSld>
  <p:clrMapOvr>
    <a:masterClrMapping/>
  </p:clrMapOvr>
  <p:transition spd="med">
    <p:comb/>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253548936"/>
      </p:ext>
    </p:extLst>
  </p:cSld>
  <p:clrMapOvr>
    <a:masterClrMapping/>
  </p:clrMapOvr>
  <p:transition spd="med">
    <p:comb/>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395422538"/>
      </p:ext>
    </p:extLst>
  </p:cSld>
  <p:clrMapOvr>
    <a:masterClrMapping/>
  </p:clrMapOvr>
  <p:transition spd="med">
    <p:comb/>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933258294"/>
      </p:ext>
    </p:extLst>
  </p:cSld>
  <p:clrMapOvr>
    <a:masterClrMapping/>
  </p:clrMapOvr>
  <p:transition spd="med">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2"/>
              <a:ext cx="1856" cy="3627"/>
              <a:chOff x="3010" y="776"/>
              <a:chExt cx="1856" cy="3627"/>
            </a:xfrm>
          </p:grpSpPr>
          <p:sp>
            <p:nvSpPr>
              <p:cNvPr id="39" name="Freeform 4"/>
              <p:cNvSpPr>
                <a:spLocks/>
              </p:cNvSpPr>
              <p:nvPr userDrawn="1"/>
            </p:nvSpPr>
            <p:spPr bwMode="ltGray">
              <a:xfrm rot="12185230" flipV="1">
                <a:off x="3533" y="77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1" name="Freeform 6"/>
              <p:cNvSpPr>
                <a:spLocks/>
              </p:cNvSpPr>
              <p:nvPr userDrawn="1"/>
            </p:nvSpPr>
            <p:spPr bwMode="ltGray">
              <a:xfrm rot="12185230" flipV="1">
                <a:off x="3636" y="216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2" name="Freeform 7"/>
              <p:cNvSpPr>
                <a:spLocks/>
              </p:cNvSpPr>
              <p:nvPr userDrawn="1"/>
            </p:nvSpPr>
            <p:spPr bwMode="ltGray">
              <a:xfrm rot="12185230" flipV="1">
                <a:off x="3977" y="97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3" name="Freeform 8"/>
              <p:cNvSpPr>
                <a:spLocks/>
              </p:cNvSpPr>
              <p:nvPr userDrawn="1"/>
            </p:nvSpPr>
            <p:spPr bwMode="ltGray">
              <a:xfrm rot="12185230" flipV="1">
                <a:off x="3841"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4" name="Freeform 9"/>
              <p:cNvSpPr>
                <a:spLocks/>
              </p:cNvSpPr>
              <p:nvPr userDrawn="1"/>
            </p:nvSpPr>
            <p:spPr bwMode="ltGray">
              <a:xfrm rot="12185230" flipV="1">
                <a:off x="3891" y="132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45" name="Freeform 10"/>
              <p:cNvSpPr>
                <a:spLocks/>
              </p:cNvSpPr>
              <p:nvPr userDrawn="1"/>
            </p:nvSpPr>
            <p:spPr bwMode="ltGray">
              <a:xfrm rot="12185230" flipV="1">
                <a:off x="3008"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3" name="Group 21"/>
            <p:cNvGrpSpPr>
              <a:grpSpLocks/>
            </p:cNvGrpSpPr>
            <p:nvPr userDrawn="1"/>
          </p:nvGrpSpPr>
          <p:grpSpPr bwMode="auto">
            <a:xfrm rot="-6691250">
              <a:off x="3641" y="125"/>
              <a:ext cx="356" cy="608"/>
              <a:chOff x="1729" y="866"/>
              <a:chExt cx="129" cy="157"/>
            </a:xfrm>
          </p:grpSpPr>
          <p:sp>
            <p:nvSpPr>
              <p:cNvPr id="33" name="Freeform 22"/>
              <p:cNvSpPr>
                <a:spLocks/>
              </p:cNvSpPr>
              <p:nvPr userDrawn="1"/>
            </p:nvSpPr>
            <p:spPr bwMode="ltGray">
              <a:xfrm>
                <a:off x="1731"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4" name="Freeform 23"/>
              <p:cNvSpPr>
                <a:spLocks/>
              </p:cNvSpPr>
              <p:nvPr userDrawn="1"/>
            </p:nvSpPr>
            <p:spPr bwMode="ltGray">
              <a:xfrm>
                <a:off x="1790"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5" name="Freeform 24"/>
              <p:cNvSpPr>
                <a:spLocks/>
              </p:cNvSpPr>
              <p:nvPr userDrawn="1"/>
            </p:nvSpPr>
            <p:spPr bwMode="ltGray">
              <a:xfrm>
                <a:off x="1773"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4" name="Group 25"/>
            <p:cNvGrpSpPr>
              <a:grpSpLocks/>
            </p:cNvGrpSpPr>
            <p:nvPr userDrawn="1"/>
          </p:nvGrpSpPr>
          <p:grpSpPr bwMode="auto">
            <a:xfrm rot="8524840">
              <a:off x="677" y="3307"/>
              <a:ext cx="500" cy="500"/>
              <a:chOff x="1727" y="868"/>
              <a:chExt cx="129" cy="156"/>
            </a:xfrm>
          </p:grpSpPr>
          <p:sp>
            <p:nvSpPr>
              <p:cNvPr id="30" name="Freeform 26"/>
              <p:cNvSpPr>
                <a:spLocks/>
              </p:cNvSpPr>
              <p:nvPr userDrawn="1"/>
            </p:nvSpPr>
            <p:spPr bwMode="ltGray">
              <a:xfrm>
                <a:off x="1727" y="870"/>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1" name="Freeform 27"/>
              <p:cNvSpPr>
                <a:spLocks/>
              </p:cNvSpPr>
              <p:nvPr userDrawn="1"/>
            </p:nvSpPr>
            <p:spPr bwMode="ltGray">
              <a:xfrm>
                <a:off x="1786" y="897"/>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32" name="Freeform 28"/>
              <p:cNvSpPr>
                <a:spLocks/>
              </p:cNvSpPr>
              <p:nvPr userDrawn="1"/>
            </p:nvSpPr>
            <p:spPr bwMode="ltGray">
              <a:xfrm>
                <a:off x="1772" y="1000"/>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5" name="Group 29"/>
            <p:cNvGrpSpPr>
              <a:grpSpLocks/>
            </p:cNvGrpSpPr>
            <p:nvPr userDrawn="1"/>
          </p:nvGrpSpPr>
          <p:grpSpPr bwMode="auto">
            <a:xfrm rot="4106450" flipH="1">
              <a:off x="404" y="268"/>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6" name="Group 33"/>
            <p:cNvGrpSpPr>
              <a:grpSpLocks/>
            </p:cNvGrpSpPr>
            <p:nvPr userDrawn="1"/>
          </p:nvGrpSpPr>
          <p:grpSpPr bwMode="auto">
            <a:xfrm rot="10015322" flipH="1">
              <a:off x="4618"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2575"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225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ru-RU">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1C091524-D85F-4810-A3EA-BCAC05BAF52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12686788"/>
      </p:ext>
    </p:extLst>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535407975"/>
      </p:ext>
    </p:extLst>
  </p:cSld>
  <p:clrMapOvr>
    <a:masterClrMapping/>
  </p:clrMapOvr>
  <p:transition spd="med">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BDCE8B2-E23E-4CE7-B6B0-9D71FAE3445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4279355948"/>
      </p:ext>
    </p:extLst>
  </p:cSld>
  <p:clrMapOvr>
    <a:masterClrMapping/>
  </p:clrMapOvr>
  <p:transition spd="med">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251E61-0ABA-4CC5-BC2D-B60C832B6CF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804731936"/>
      </p:ext>
    </p:extLst>
  </p:cSld>
  <p:clrMapOvr>
    <a:masterClrMapping/>
  </p:clrMapOvr>
  <p:transition spd="med">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682AE8D-3863-42AF-9796-6F860120FEF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3437348624"/>
      </p:ext>
    </p:extLst>
  </p:cSld>
  <p:clrMapOvr>
    <a:masterClrMapping/>
  </p:clrMapOvr>
  <p:transition spd="med">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D2764A1-8F88-4CF7-A2E1-D826DEE80DE3}"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710203223"/>
      </p:ext>
    </p:extLst>
  </p:cSld>
  <p:clrMapOvr>
    <a:masterClrMapping/>
  </p:clrMapOvr>
  <p:transition spd="med">
    <p:comb/>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859945BB-41AC-43CE-BADF-01D8B5F65A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445214902"/>
      </p:ext>
    </p:extLst>
  </p:cSld>
  <p:clrMapOvr>
    <a:masterClrMapping/>
  </p:clrMapOvr>
  <p:transition spd="med">
    <p:comb/>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D35AEC12-20CC-463E-BA35-A38664DE679E}"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081233058"/>
      </p:ext>
    </p:extLst>
  </p:cSld>
  <p:clrMapOvr>
    <a:masterClrMapping/>
  </p:clrMapOvr>
  <p:transition spd="med">
    <p:comb/>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2CCDFF35-27AD-43ED-A34E-70B02C436E11}"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290519820"/>
      </p:ext>
    </p:extLst>
  </p:cSld>
  <p:clrMapOvr>
    <a:masterClrMapping/>
  </p:clrMapOvr>
  <p:transition spd="med">
    <p:comb/>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4AE4B9A-912D-455E-9A76-1E63C548F90C}"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385314358"/>
      </p:ext>
    </p:extLst>
  </p:cSld>
  <p:clrMapOvr>
    <a:masterClrMapping/>
  </p:clrMapOvr>
  <p:transition spd="med">
    <p:comb/>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05EBCF7D-C28B-4AD2-B447-88EA28F651C2}"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1576590395"/>
      </p:ext>
    </p:extLst>
  </p:cSld>
  <p:clrMapOvr>
    <a:masterClrMapping/>
  </p:clrMapOvr>
  <p:transition spd="med">
    <p:comb/>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ru-RU">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9CB04B8E-5AE9-4330-BCD8-5D7B1C31364B}" type="slidenum">
              <a:rPr lang="ru-RU">
                <a:solidFill>
                  <a:srgbClr val="006699"/>
                </a:solidFill>
              </a:rPr>
              <a:pPr>
                <a:defRPr/>
              </a:pPr>
              <a:t>‹#›</a:t>
            </a:fld>
            <a:endParaRPr lang="ru-RU">
              <a:solidFill>
                <a:srgbClr val="006699"/>
              </a:solidFill>
            </a:endParaRPr>
          </a:p>
        </p:txBody>
      </p:sp>
    </p:spTree>
    <p:extLst>
      <p:ext uri="{BB962C8B-B14F-4D97-AF65-F5344CB8AC3E}">
        <p14:creationId xmlns:p14="http://schemas.microsoft.com/office/powerpoint/2010/main" val="2774036049"/>
      </p:ext>
    </p:extLst>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759422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35995690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6826015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2703179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3900296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37293608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36861296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34494250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6261401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7534843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70" name="Freeform 18"/>
                <p:cNvSpPr>
                  <a:spLocks/>
                </p:cNvSpPr>
                <p:nvPr userDrawn="1"/>
              </p:nvSpPr>
              <p:spPr bwMode="ltGray">
                <a:xfrm rot="4200091">
                  <a:off x="193" y="1722"/>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6699"/>
                </a:solidFill>
              </a:endParaRPr>
            </a:p>
          </p:txBody>
        </p:sp>
      </p:grpSp>
      <p:sp>
        <p:nvSpPr>
          <p:cNvPr id="215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6699"/>
              </a:solidFill>
            </a:endParaRPr>
          </a:p>
        </p:txBody>
      </p:sp>
      <p:sp>
        <p:nvSpPr>
          <p:cNvPr id="215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6699"/>
              </a:solidFill>
            </a:endParaRPr>
          </a:p>
        </p:txBody>
      </p:sp>
      <p:sp>
        <p:nvSpPr>
          <p:cNvPr id="2155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1992431-E97A-48BF-86FD-3EEB80DE0502}" type="slidenum">
              <a:rPr lang="ru-RU">
                <a:solidFill>
                  <a:srgbClr val="006699"/>
                </a:solidFill>
              </a:rPr>
              <a:pPr fontAlgn="base">
                <a:spcBef>
                  <a:spcPct val="0"/>
                </a:spcBef>
                <a:spcAft>
                  <a:spcPct val="0"/>
                </a:spcAft>
                <a:defRPr/>
              </a:pPr>
              <a:t>‹#›</a:t>
            </a:fld>
            <a:endParaRPr lang="ru-RU">
              <a:solidFill>
                <a:srgbClr val="006699"/>
              </a:solidFill>
            </a:endParaRPr>
          </a:p>
        </p:txBody>
      </p:sp>
    </p:spTree>
    <p:extLst>
      <p:ext uri="{BB962C8B-B14F-4D97-AF65-F5344CB8AC3E}">
        <p14:creationId xmlns:p14="http://schemas.microsoft.com/office/powerpoint/2010/main" val="2861673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comb/>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mobilewallpapers.narod.ru/cartoon/images/buratino.gif" TargetMode="External"/><Relationship Id="rId1" Type="http://schemas.openxmlformats.org/officeDocument/2006/relationships/slideLayout" Target="../slideLayouts/slideLayout35.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57.xml"/><Relationship Id="rId5" Type="http://schemas.openxmlformats.org/officeDocument/2006/relationships/image" Target="../media/image11.gif"/><Relationship Id="rId4" Type="http://schemas.openxmlformats.org/officeDocument/2006/relationships/hyperlink" Target="http://anime.toppik.ru/photo/sport/sportivnaja_animacija_skejt/39-0-94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большие гонки"/>
          <p:cNvPicPr>
            <a:picLocks noChangeAspect="1" noChangeArrowheads="1"/>
          </p:cNvPicPr>
          <p:nvPr/>
        </p:nvPicPr>
        <p:blipFill>
          <a:blip r:embed="rId2" cstate="print"/>
          <a:srcRect/>
          <a:stretch>
            <a:fillRect/>
          </a:stretch>
        </p:blipFill>
        <p:spPr bwMode="auto">
          <a:xfrm>
            <a:off x="228600" y="381000"/>
            <a:ext cx="3276600" cy="2457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148" name="WordArt 4"/>
          <p:cNvSpPr>
            <a:spLocks noChangeArrowheads="1" noChangeShapeType="1" noTextEdit="1"/>
          </p:cNvSpPr>
          <p:nvPr/>
        </p:nvSpPr>
        <p:spPr bwMode="auto">
          <a:xfrm>
            <a:off x="3352800" y="609600"/>
            <a:ext cx="5486400" cy="2209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b="1" kern="10" smtClean="0">
                <a:ln w="19050">
                  <a:solidFill>
                    <a:srgbClr val="3333FF"/>
                  </a:solidFill>
                  <a:round/>
                  <a:headEnd/>
                  <a:tailEnd/>
                </a:ln>
                <a:solidFill>
                  <a:srgbClr val="FF7C80"/>
                </a:solidFill>
                <a:effectLst>
                  <a:outerShdw dist="35921" dir="2700000" algn="ctr" rotWithShape="0">
                    <a:srgbClr val="990000"/>
                  </a:outerShdw>
                </a:effectLst>
                <a:latin typeface="Impact"/>
              </a:rPr>
              <a:t>"Большие гонки"</a:t>
            </a:r>
          </a:p>
          <a:p>
            <a:pPr algn="ctr" fontAlgn="base">
              <a:spcBef>
                <a:spcPct val="0"/>
              </a:spcBef>
              <a:spcAft>
                <a:spcPct val="0"/>
              </a:spcAft>
            </a:pPr>
            <a:r>
              <a:rPr lang="ru-RU" sz="3600" b="1" kern="10" smtClean="0">
                <a:ln w="19050">
                  <a:solidFill>
                    <a:srgbClr val="3333FF"/>
                  </a:solidFill>
                  <a:round/>
                  <a:headEnd/>
                  <a:tailEnd/>
                </a:ln>
                <a:solidFill>
                  <a:srgbClr val="FF7C80"/>
                </a:solidFill>
                <a:effectLst>
                  <a:outerShdw dist="35921" dir="2700000" algn="ctr" rotWithShape="0">
                    <a:srgbClr val="990000"/>
                  </a:outerShdw>
                </a:effectLst>
                <a:latin typeface="Impact"/>
              </a:rPr>
              <a:t>в кадрах</a:t>
            </a:r>
          </a:p>
        </p:txBody>
      </p:sp>
      <p:pic>
        <p:nvPicPr>
          <p:cNvPr id="3078" name="Picture 6" descr="лестница"/>
          <p:cNvPicPr>
            <a:picLocks noChangeAspect="1" noChangeArrowheads="1"/>
          </p:cNvPicPr>
          <p:nvPr/>
        </p:nvPicPr>
        <p:blipFill>
          <a:blip r:embed="rId3" cstate="print"/>
          <a:srcRect l="37198" r="4773" b="42857"/>
          <a:stretch>
            <a:fillRect/>
          </a:stretch>
        </p:blipFill>
        <p:spPr bwMode="auto">
          <a:xfrm>
            <a:off x="2069477" y="3212977"/>
            <a:ext cx="5310835" cy="3268206"/>
          </a:xfrm>
          <a:prstGeom prst="rect">
            <a:avLst/>
          </a:prstGeom>
          <a:ln>
            <a:noFill/>
          </a:ln>
          <a:effectLst>
            <a:softEdge rad="112500"/>
          </a:effectLst>
        </p:spPr>
      </p:pic>
    </p:spTree>
    <p:extLst>
      <p:ext uri="{BB962C8B-B14F-4D97-AF65-F5344CB8AC3E}">
        <p14:creationId xmlns:p14="http://schemas.microsoft.com/office/powerpoint/2010/main" val="28285719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Horizontal)">
                                      <p:cBhvr>
                                        <p:cTn id="7" dur="1000"/>
                                        <p:tgtEl>
                                          <p:spTgt spid="3077"/>
                                        </p:tgtEl>
                                      </p:cBhvr>
                                    </p:animEffect>
                                  </p:childTnLst>
                                </p:cTn>
                              </p:par>
                              <p:par>
                                <p:cTn id="8" presetID="17" presetClass="entr" presetSubtype="1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 calcmode="lin" valueType="num">
                                      <p:cBhvr>
                                        <p:cTn id="10" dur="1000" fill="hold"/>
                                        <p:tgtEl>
                                          <p:spTgt spid="3078"/>
                                        </p:tgtEl>
                                        <p:attrNameLst>
                                          <p:attrName>ppt_w</p:attrName>
                                        </p:attrNameLst>
                                      </p:cBhvr>
                                      <p:tavLst>
                                        <p:tav tm="0">
                                          <p:val>
                                            <p:fltVal val="0"/>
                                          </p:val>
                                        </p:tav>
                                        <p:tav tm="100000">
                                          <p:val>
                                            <p:strVal val="#ppt_w"/>
                                          </p:val>
                                        </p:tav>
                                      </p:tavLst>
                                    </p:anim>
                                    <p:anim calcmode="lin" valueType="num">
                                      <p:cBhvr>
                                        <p:cTn id="11" dur="1000" fill="hold"/>
                                        <p:tgtEl>
                                          <p:spTgt spid="3078"/>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ox(in)">
                                      <p:cBhvr>
                                        <p:cTn id="1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8EC148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3358">
            <a:off x="473159" y="715165"/>
            <a:ext cx="1882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49E7F8B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1877">
            <a:off x="3329652" y="1556479"/>
            <a:ext cx="1663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BA6940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7160">
            <a:off x="6019290" y="2492599"/>
            <a:ext cx="13906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WordArt 9"/>
          <p:cNvSpPr>
            <a:spLocks noChangeArrowheads="1" noChangeShapeType="1" noTextEdit="1"/>
          </p:cNvSpPr>
          <p:nvPr/>
        </p:nvSpPr>
        <p:spPr bwMode="auto">
          <a:xfrm>
            <a:off x="609600" y="4876800"/>
            <a:ext cx="74676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i="1" kern="10" smtClean="0">
                <a:ln w="28575">
                  <a:solidFill>
                    <a:srgbClr val="FF00FF"/>
                  </a:solidFill>
                  <a:round/>
                  <a:headEnd/>
                  <a:tailEnd/>
                </a:ln>
                <a:solidFill>
                  <a:srgbClr val="0000FF"/>
                </a:solidFill>
                <a:effectLst>
                  <a:outerShdw dist="35921" dir="2700000" algn="ctr" rotWithShape="0">
                    <a:srgbClr val="808080">
                      <a:alpha val="79999"/>
                    </a:srgbClr>
                  </a:outerShdw>
                </a:effectLst>
                <a:latin typeface="Arial"/>
                <a:cs typeface="Arial"/>
              </a:rPr>
              <a:t>Победа - это хорошо, </a:t>
            </a:r>
          </a:p>
          <a:p>
            <a:pPr algn="ctr" fontAlgn="base">
              <a:spcBef>
                <a:spcPct val="0"/>
              </a:spcBef>
              <a:spcAft>
                <a:spcPct val="0"/>
              </a:spcAft>
            </a:pPr>
            <a:r>
              <a:rPr lang="ru-RU" sz="3600" i="1" kern="10" smtClean="0">
                <a:ln w="28575">
                  <a:solidFill>
                    <a:srgbClr val="FF00FF"/>
                  </a:solidFill>
                  <a:round/>
                  <a:headEnd/>
                  <a:tailEnd/>
                </a:ln>
                <a:solidFill>
                  <a:srgbClr val="0000FF"/>
                </a:solidFill>
                <a:effectLst>
                  <a:outerShdw dist="35921" dir="2700000" algn="ctr" rotWithShape="0">
                    <a:srgbClr val="808080">
                      <a:alpha val="79999"/>
                    </a:srgbClr>
                  </a:outerShdw>
                </a:effectLst>
                <a:latin typeface="Arial"/>
                <a:cs typeface="Arial"/>
              </a:rPr>
              <a:t>а здоровье - лучше!</a:t>
            </a:r>
          </a:p>
        </p:txBody>
      </p:sp>
    </p:spTree>
    <p:extLst>
      <p:ext uri="{BB962C8B-B14F-4D97-AF65-F5344CB8AC3E}">
        <p14:creationId xmlns:p14="http://schemas.microsoft.com/office/powerpoint/2010/main" val="399552575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Effect transition="in" filter="fade">
                                      <p:cBhvr>
                                        <p:cTn id="9" dur="1000"/>
                                        <p:tgtEl>
                                          <p:spTgt spid="38916"/>
                                        </p:tgtEl>
                                      </p:cBhvr>
                                    </p:animEffect>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wedge">
                                      <p:cBhvr>
                                        <p:cTn id="13" dur="1000"/>
                                        <p:tgtEl>
                                          <p:spTgt spid="38918"/>
                                        </p:tgtEl>
                                      </p:cBhvr>
                                    </p:animEffect>
                                  </p:childTnLst>
                                </p:cTn>
                              </p:par>
                            </p:childTnLst>
                          </p:cTn>
                        </p:par>
                        <p:par>
                          <p:cTn id="14" fill="hold" nodeType="afterGroup">
                            <p:stCondLst>
                              <p:cond delay="2000"/>
                            </p:stCondLst>
                            <p:childTnLst>
                              <p:par>
                                <p:cTn id="15" presetID="18" presetClass="entr" presetSubtype="12" fill="hold" nodeType="afterEffect">
                                  <p:stCondLst>
                                    <p:cond delay="0"/>
                                  </p:stCondLst>
                                  <p:childTnLst>
                                    <p:set>
                                      <p:cBhvr>
                                        <p:cTn id="16" dur="1" fill="hold">
                                          <p:stCondLst>
                                            <p:cond delay="0"/>
                                          </p:stCondLst>
                                        </p:cTn>
                                        <p:tgtEl>
                                          <p:spTgt spid="38919"/>
                                        </p:tgtEl>
                                        <p:attrNameLst>
                                          <p:attrName>style.visibility</p:attrName>
                                        </p:attrNameLst>
                                      </p:cBhvr>
                                      <p:to>
                                        <p:strVal val="visible"/>
                                      </p:to>
                                    </p:set>
                                    <p:animEffect transition="in" filter="strips(downLeft)">
                                      <p:cBhvr>
                                        <p:cTn id="17" dur="1000"/>
                                        <p:tgtEl>
                                          <p:spTgt spid="38919"/>
                                        </p:tgtEl>
                                      </p:cBhvr>
                                    </p:animEffect>
                                  </p:childTnLst>
                                </p:cTn>
                              </p:par>
                            </p:childTnLst>
                          </p:cTn>
                        </p:par>
                        <p:par>
                          <p:cTn id="18" fill="hold" nodeType="afterGroup">
                            <p:stCondLst>
                              <p:cond delay="3000"/>
                            </p:stCondLst>
                            <p:childTnLst>
                              <p:par>
                                <p:cTn id="19" presetID="49" presetClass="entr" presetSubtype="0" decel="100000" fill="hold" grpId="0" nodeType="afterEffect">
                                  <p:stCondLst>
                                    <p:cond delay="0"/>
                                  </p:stCondLst>
                                  <p:childTnLst>
                                    <p:set>
                                      <p:cBhvr>
                                        <p:cTn id="20" dur="1" fill="hold">
                                          <p:stCondLst>
                                            <p:cond delay="0"/>
                                          </p:stCondLst>
                                        </p:cTn>
                                        <p:tgtEl>
                                          <p:spTgt spid="20486"/>
                                        </p:tgtEl>
                                        <p:attrNameLst>
                                          <p:attrName>style.visibility</p:attrName>
                                        </p:attrNameLst>
                                      </p:cBhvr>
                                      <p:to>
                                        <p:strVal val="visible"/>
                                      </p:to>
                                    </p:set>
                                    <p:anim calcmode="lin" valueType="num">
                                      <p:cBhvr>
                                        <p:cTn id="21" dur="1000" fill="hold"/>
                                        <p:tgtEl>
                                          <p:spTgt spid="20486"/>
                                        </p:tgtEl>
                                        <p:attrNameLst>
                                          <p:attrName>ppt_w</p:attrName>
                                        </p:attrNameLst>
                                      </p:cBhvr>
                                      <p:tavLst>
                                        <p:tav tm="0">
                                          <p:val>
                                            <p:fltVal val="0"/>
                                          </p:val>
                                        </p:tav>
                                        <p:tav tm="100000">
                                          <p:val>
                                            <p:strVal val="#ppt_w"/>
                                          </p:val>
                                        </p:tav>
                                      </p:tavLst>
                                    </p:anim>
                                    <p:anim calcmode="lin" valueType="num">
                                      <p:cBhvr>
                                        <p:cTn id="22" dur="1000" fill="hold"/>
                                        <p:tgtEl>
                                          <p:spTgt spid="20486"/>
                                        </p:tgtEl>
                                        <p:attrNameLst>
                                          <p:attrName>ppt_h</p:attrName>
                                        </p:attrNameLst>
                                      </p:cBhvr>
                                      <p:tavLst>
                                        <p:tav tm="0">
                                          <p:val>
                                            <p:fltVal val="0"/>
                                          </p:val>
                                        </p:tav>
                                        <p:tav tm="100000">
                                          <p:val>
                                            <p:strVal val="#ppt_h"/>
                                          </p:val>
                                        </p:tav>
                                      </p:tavLst>
                                    </p:anim>
                                    <p:anim calcmode="lin" valueType="num">
                                      <p:cBhvr>
                                        <p:cTn id="23" dur="1000" fill="hold"/>
                                        <p:tgtEl>
                                          <p:spTgt spid="20486"/>
                                        </p:tgtEl>
                                        <p:attrNameLst>
                                          <p:attrName>style.rotation</p:attrName>
                                        </p:attrNameLst>
                                      </p:cBhvr>
                                      <p:tavLst>
                                        <p:tav tm="0">
                                          <p:val>
                                            <p:fltVal val="360"/>
                                          </p:val>
                                        </p:tav>
                                        <p:tav tm="100000">
                                          <p:val>
                                            <p:fltVal val="0"/>
                                          </p:val>
                                        </p:tav>
                                      </p:tavLst>
                                    </p:anim>
                                    <p:animEffect transition="in" filter="fade">
                                      <p:cBhvr>
                                        <p:cTn id="24"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717" y="1295400"/>
            <a:ext cx="8605275" cy="34163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ase">
              <a:spcBef>
                <a:spcPct val="0"/>
              </a:spcBef>
              <a:spcAft>
                <a:spcPct val="0"/>
              </a:spcAft>
              <a:defRPr/>
            </a:pPr>
            <a:r>
              <a:rPr lang="ru-RU" sz="3600" b="1" cap="all" dirty="0">
                <a:ln w="9000" cmpd="sng">
                  <a:solidFill>
                    <a:srgbClr val="005682">
                      <a:shade val="50000"/>
                      <a:satMod val="120000"/>
                    </a:srgbClr>
                  </a:solidFill>
                  <a:prstDash val="solid"/>
                </a:ln>
                <a:gradFill>
                  <a:gsLst>
                    <a:gs pos="0">
                      <a:srgbClr val="005682">
                        <a:shade val="20000"/>
                        <a:satMod val="245000"/>
                      </a:srgbClr>
                    </a:gs>
                    <a:gs pos="43000">
                      <a:srgbClr val="005682">
                        <a:satMod val="255000"/>
                      </a:srgbClr>
                    </a:gs>
                    <a:gs pos="48000">
                      <a:srgbClr val="005682">
                        <a:shade val="85000"/>
                        <a:satMod val="255000"/>
                      </a:srgbClr>
                    </a:gs>
                    <a:gs pos="100000">
                      <a:srgbClr val="005682">
                        <a:shade val="20000"/>
                        <a:satMod val="245000"/>
                      </a:srgbClr>
                    </a:gs>
                  </a:gsLst>
                  <a:lin ang="5400000"/>
                </a:gradFill>
                <a:effectLst>
                  <a:reflection blurRad="12700" stA="28000" endPos="45000" dist="1000" dir="5400000" sy="-100000" algn="bl" rotWithShape="0"/>
                </a:effectLst>
              </a:rPr>
              <a:t>Игру подготовила и провела</a:t>
            </a:r>
          </a:p>
          <a:p>
            <a:pPr algn="ctr" fontAlgn="base">
              <a:spcBef>
                <a:spcPct val="0"/>
              </a:spcBef>
              <a:spcAft>
                <a:spcPct val="0"/>
              </a:spcAft>
              <a:defRPr/>
            </a:pPr>
            <a:r>
              <a:rPr lang="ru-RU" sz="3600" b="1" cap="all" dirty="0">
                <a:ln w="9000" cmpd="sng">
                  <a:solidFill>
                    <a:srgbClr val="005682">
                      <a:shade val="50000"/>
                      <a:satMod val="120000"/>
                    </a:srgbClr>
                  </a:solidFill>
                  <a:prstDash val="solid"/>
                </a:ln>
                <a:gradFill>
                  <a:gsLst>
                    <a:gs pos="0">
                      <a:srgbClr val="005682">
                        <a:shade val="20000"/>
                        <a:satMod val="245000"/>
                      </a:srgbClr>
                    </a:gs>
                    <a:gs pos="43000">
                      <a:srgbClr val="005682">
                        <a:satMod val="255000"/>
                      </a:srgbClr>
                    </a:gs>
                    <a:gs pos="48000">
                      <a:srgbClr val="005682">
                        <a:shade val="85000"/>
                        <a:satMod val="255000"/>
                      </a:srgbClr>
                    </a:gs>
                    <a:gs pos="100000">
                      <a:srgbClr val="005682">
                        <a:shade val="20000"/>
                        <a:satMod val="245000"/>
                      </a:srgbClr>
                    </a:gs>
                  </a:gsLst>
                  <a:lin ang="5400000"/>
                </a:gradFill>
                <a:effectLst>
                  <a:reflection blurRad="12700" stA="28000" endPos="45000" dist="1000" dir="5400000" sy="-100000" algn="bl" rotWithShape="0"/>
                </a:effectLst>
              </a:rPr>
              <a:t>Учитель высшей категории</a:t>
            </a:r>
          </a:p>
          <a:p>
            <a:pPr algn="ctr" fontAlgn="base">
              <a:spcBef>
                <a:spcPct val="0"/>
              </a:spcBef>
              <a:spcAft>
                <a:spcPct val="0"/>
              </a:spcAft>
              <a:defRPr/>
            </a:pPr>
            <a:r>
              <a:rPr lang="ru-RU" sz="3600" b="1" cap="all" dirty="0">
                <a:ln w="9000" cmpd="sng">
                  <a:solidFill>
                    <a:srgbClr val="005682">
                      <a:shade val="50000"/>
                      <a:satMod val="120000"/>
                    </a:srgbClr>
                  </a:solidFill>
                  <a:prstDash val="solid"/>
                </a:ln>
                <a:gradFill>
                  <a:gsLst>
                    <a:gs pos="0">
                      <a:srgbClr val="005682">
                        <a:shade val="20000"/>
                        <a:satMod val="245000"/>
                      </a:srgbClr>
                    </a:gs>
                    <a:gs pos="43000">
                      <a:srgbClr val="005682">
                        <a:satMod val="255000"/>
                      </a:srgbClr>
                    </a:gs>
                    <a:gs pos="48000">
                      <a:srgbClr val="005682">
                        <a:shade val="85000"/>
                        <a:satMod val="255000"/>
                      </a:srgbClr>
                    </a:gs>
                    <a:gs pos="100000">
                      <a:srgbClr val="005682">
                        <a:shade val="20000"/>
                        <a:satMod val="245000"/>
                      </a:srgbClr>
                    </a:gs>
                  </a:gsLst>
                  <a:lin ang="5400000"/>
                </a:gradFill>
                <a:effectLst>
                  <a:reflection blurRad="12700" stA="28000" endPos="45000" dist="1000" dir="5400000" sy="-100000" algn="bl" rotWithShape="0"/>
                </a:effectLst>
              </a:rPr>
              <a:t>МБОУ  «Соколовская СОШ»</a:t>
            </a:r>
          </a:p>
          <a:p>
            <a:pPr algn="ctr" fontAlgn="base">
              <a:spcBef>
                <a:spcPct val="0"/>
              </a:spcBef>
              <a:spcAft>
                <a:spcPct val="0"/>
              </a:spcAft>
              <a:defRPr/>
            </a:pPr>
            <a:r>
              <a:rPr lang="ru-RU" sz="3600" b="1" cap="all" dirty="0">
                <a:ln w="9000" cmpd="sng">
                  <a:solidFill>
                    <a:srgbClr val="005682">
                      <a:shade val="50000"/>
                      <a:satMod val="120000"/>
                    </a:srgbClr>
                  </a:solidFill>
                  <a:prstDash val="solid"/>
                </a:ln>
                <a:gradFill>
                  <a:gsLst>
                    <a:gs pos="0">
                      <a:srgbClr val="005682">
                        <a:shade val="20000"/>
                        <a:satMod val="245000"/>
                      </a:srgbClr>
                    </a:gs>
                    <a:gs pos="43000">
                      <a:srgbClr val="005682">
                        <a:satMod val="255000"/>
                      </a:srgbClr>
                    </a:gs>
                    <a:gs pos="48000">
                      <a:srgbClr val="005682">
                        <a:shade val="85000"/>
                        <a:satMod val="255000"/>
                      </a:srgbClr>
                    </a:gs>
                    <a:gs pos="100000">
                      <a:srgbClr val="005682">
                        <a:shade val="20000"/>
                        <a:satMod val="245000"/>
                      </a:srgbClr>
                    </a:gs>
                  </a:gsLst>
                  <a:lin ang="5400000"/>
                </a:gradFill>
                <a:effectLst>
                  <a:reflection blurRad="12700" stA="28000" endPos="45000" dist="1000" dir="5400000" sy="-100000" algn="bl" rotWithShape="0"/>
                </a:effectLst>
              </a:rPr>
              <a:t>Рубцова С. М.</a:t>
            </a:r>
          </a:p>
          <a:p>
            <a:pPr algn="ctr" fontAlgn="base">
              <a:spcBef>
                <a:spcPct val="0"/>
              </a:spcBef>
              <a:spcAft>
                <a:spcPct val="0"/>
              </a:spcAft>
              <a:defRPr/>
            </a:pPr>
            <a:endParaRPr lang="ru-RU" sz="3600" b="1" cap="all" dirty="0">
              <a:ln w="9000" cmpd="sng">
                <a:solidFill>
                  <a:srgbClr val="005682">
                    <a:shade val="50000"/>
                    <a:satMod val="120000"/>
                  </a:srgbClr>
                </a:solidFill>
                <a:prstDash val="solid"/>
              </a:ln>
              <a:gradFill>
                <a:gsLst>
                  <a:gs pos="0">
                    <a:srgbClr val="005682">
                      <a:shade val="20000"/>
                      <a:satMod val="245000"/>
                    </a:srgbClr>
                  </a:gs>
                  <a:gs pos="43000">
                    <a:srgbClr val="005682">
                      <a:satMod val="255000"/>
                    </a:srgbClr>
                  </a:gs>
                  <a:gs pos="48000">
                    <a:srgbClr val="005682">
                      <a:shade val="85000"/>
                      <a:satMod val="255000"/>
                    </a:srgbClr>
                  </a:gs>
                  <a:gs pos="100000">
                    <a:srgbClr val="005682">
                      <a:shade val="20000"/>
                      <a:satMod val="245000"/>
                    </a:srgb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1371600" y="6172200"/>
            <a:ext cx="5952271" cy="461665"/>
          </a:xfrm>
          <a:prstGeom prst="rect">
            <a:avLst/>
          </a:prstGeom>
          <a:noFill/>
        </p:spPr>
        <p:txBody>
          <a:bodyPr>
            <a:spAutoFit/>
          </a:bodyPr>
          <a:lstStyle/>
          <a:p>
            <a:pPr algn="ctr" fontAlgn="base">
              <a:spcBef>
                <a:spcPct val="0"/>
              </a:spcBef>
              <a:spcAft>
                <a:spcPct val="0"/>
              </a:spcAft>
              <a:defRPr/>
            </a:pPr>
            <a:r>
              <a:rPr lang="ru-RU" sz="2400" b="1" dirty="0">
                <a:ln w="12700">
                  <a:solidFill>
                    <a:srgbClr val="006666">
                      <a:satMod val="155000"/>
                    </a:srgbClr>
                  </a:solidFill>
                  <a:prstDash val="solid"/>
                </a:ln>
                <a:solidFill>
                  <a:srgbClr val="006699">
                    <a:lumMod val="75000"/>
                  </a:srgbClr>
                </a:solidFill>
                <a:effectLst>
                  <a:outerShdw blurRad="41275" dist="20320" dir="1800000" algn="tl" rotWithShape="0">
                    <a:srgbClr val="000000">
                      <a:alpha val="40000"/>
                    </a:srgbClr>
                  </a:outerShdw>
                </a:effectLst>
              </a:rPr>
              <a:t>2011 год</a:t>
            </a:r>
          </a:p>
        </p:txBody>
      </p:sp>
    </p:spTree>
    <p:extLst>
      <p:ext uri="{BB962C8B-B14F-4D97-AF65-F5344CB8AC3E}">
        <p14:creationId xmlns:p14="http://schemas.microsoft.com/office/powerpoint/2010/main" val="1751714145"/>
      </p:ext>
    </p:extLst>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914400" y="762000"/>
            <a:ext cx="762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i="1" smtClean="0">
                <a:solidFill>
                  <a:srgbClr val="3333FF"/>
                </a:solidFill>
                <a:latin typeface="Cooper Black" pitchFamily="18" charset="0"/>
              </a:rPr>
              <a:t>В природе все взаимосвязано. Вот и мы – часть природы. Каждый из нас хочет быть сильным, энергичным, бодрым, веселым и, конечно, здоровым. Здоровый человек редко задумывается над тем, что такое здоровье.</a:t>
            </a:r>
          </a:p>
          <a:p>
            <a:pPr eaLnBrk="1" fontAlgn="base" hangingPunct="1">
              <a:spcBef>
                <a:spcPct val="0"/>
              </a:spcBef>
              <a:spcAft>
                <a:spcPct val="0"/>
              </a:spcAft>
            </a:pPr>
            <a:r>
              <a:rPr lang="ru-RU" b="1" i="1" smtClean="0">
                <a:solidFill>
                  <a:srgbClr val="3333FF"/>
                </a:solidFill>
                <a:latin typeface="Cooper Black" pitchFamily="18" charset="0"/>
              </a:rPr>
              <a:t>Между тем здоровье  - одна из главных ценностей человеческой жизни, источник вдохновения и радости.</a:t>
            </a:r>
          </a:p>
        </p:txBody>
      </p:sp>
      <p:sp>
        <p:nvSpPr>
          <p:cNvPr id="40965" name="WordArt 5"/>
          <p:cNvSpPr>
            <a:spLocks noChangeArrowheads="1" noChangeShapeType="1" noTextEdit="1"/>
          </p:cNvSpPr>
          <p:nvPr/>
        </p:nvSpPr>
        <p:spPr bwMode="auto">
          <a:xfrm>
            <a:off x="914400" y="2667000"/>
            <a:ext cx="7239000"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ru-RU" sz="3600" kern="10" smtClean="0">
                <a:solidFill>
                  <a:srgbClr val="FF33CC"/>
                </a:solidFill>
                <a:effectLst>
                  <a:outerShdw dist="53882" dir="2700000" algn="ctr" rotWithShape="0">
                    <a:srgbClr val="C0C0C0">
                      <a:alpha val="79999"/>
                    </a:srgbClr>
                  </a:outerShdw>
                </a:effectLst>
                <a:latin typeface="Times New Roman"/>
                <a:cs typeface="Times New Roman"/>
              </a:rPr>
              <a:t>Со здоровьем дружен спорт:</a:t>
            </a:r>
          </a:p>
          <a:p>
            <a:pPr algn="ctr" fontAlgn="base">
              <a:spcBef>
                <a:spcPct val="0"/>
              </a:spcBef>
              <a:spcAft>
                <a:spcPct val="0"/>
              </a:spcAft>
            </a:pPr>
            <a:r>
              <a:rPr lang="ru-RU" sz="3600" kern="10" smtClean="0">
                <a:solidFill>
                  <a:srgbClr val="FF33CC"/>
                </a:solidFill>
                <a:effectLst>
                  <a:outerShdw dist="53882" dir="2700000" algn="ctr" rotWithShape="0">
                    <a:srgbClr val="C0C0C0">
                      <a:alpha val="79999"/>
                    </a:srgbClr>
                  </a:outerShdw>
                </a:effectLst>
                <a:latin typeface="Times New Roman"/>
                <a:cs typeface="Times New Roman"/>
              </a:rPr>
              <a:t>Стадион, бассейны, корт,</a:t>
            </a:r>
          </a:p>
          <a:p>
            <a:pPr algn="ctr" fontAlgn="base">
              <a:spcBef>
                <a:spcPct val="0"/>
              </a:spcBef>
              <a:spcAft>
                <a:spcPct val="0"/>
              </a:spcAft>
            </a:pPr>
            <a:r>
              <a:rPr lang="ru-RU" sz="3600" kern="10" smtClean="0">
                <a:solidFill>
                  <a:srgbClr val="FF33CC"/>
                </a:solidFill>
                <a:effectLst>
                  <a:outerShdw dist="53882" dir="2700000" algn="ctr" rotWithShape="0">
                    <a:srgbClr val="C0C0C0">
                      <a:alpha val="79999"/>
                    </a:srgbClr>
                  </a:outerShdw>
                </a:effectLst>
                <a:latin typeface="Times New Roman"/>
                <a:cs typeface="Times New Roman"/>
              </a:rPr>
              <a:t>Зал, каток - везде нам рады...</a:t>
            </a:r>
          </a:p>
        </p:txBody>
      </p:sp>
      <p:sp>
        <p:nvSpPr>
          <p:cNvPr id="40967" name="WordArt 7"/>
          <p:cNvSpPr>
            <a:spLocks noChangeArrowheads="1" noChangeShapeType="1" noTextEdit="1"/>
          </p:cNvSpPr>
          <p:nvPr/>
        </p:nvSpPr>
        <p:spPr bwMode="auto">
          <a:xfrm>
            <a:off x="685800" y="5867400"/>
            <a:ext cx="7839075"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i="1" kern="10" smtClean="0">
                <a:ln w="9525">
                  <a:solidFill>
                    <a:srgbClr val="FF0000"/>
                  </a:solidFill>
                  <a:round/>
                  <a:headEnd/>
                  <a:tailEnd/>
                </a:ln>
                <a:solidFill>
                  <a:srgbClr val="3333FF"/>
                </a:solidFill>
                <a:effectLst>
                  <a:outerShdw dist="35921" dir="2700000" algn="ctr" rotWithShape="0">
                    <a:srgbClr val="808080">
                      <a:alpha val="79999"/>
                    </a:srgbClr>
                  </a:outerShdw>
                </a:effectLst>
                <a:latin typeface="Arial"/>
                <a:cs typeface="Arial"/>
              </a:rPr>
              <a:t>Эта игра предназначена для детей</a:t>
            </a:r>
          </a:p>
          <a:p>
            <a:pPr algn="ctr" fontAlgn="base">
              <a:spcBef>
                <a:spcPct val="0"/>
              </a:spcBef>
              <a:spcAft>
                <a:spcPct val="0"/>
              </a:spcAft>
            </a:pPr>
            <a:r>
              <a:rPr lang="ru-RU" sz="3600" i="1" kern="10" smtClean="0">
                <a:ln w="9525">
                  <a:solidFill>
                    <a:srgbClr val="FF0000"/>
                  </a:solidFill>
                  <a:round/>
                  <a:headEnd/>
                  <a:tailEnd/>
                </a:ln>
                <a:solidFill>
                  <a:srgbClr val="3333FF"/>
                </a:solidFill>
                <a:effectLst>
                  <a:outerShdw dist="35921" dir="2700000" algn="ctr" rotWithShape="0">
                    <a:srgbClr val="808080">
                      <a:alpha val="79999"/>
                    </a:srgbClr>
                  </a:outerShdw>
                </a:effectLst>
                <a:latin typeface="Arial"/>
                <a:cs typeface="Arial"/>
              </a:rPr>
              <a:t>начальных классов</a:t>
            </a:r>
          </a:p>
        </p:txBody>
      </p:sp>
      <p:pic>
        <p:nvPicPr>
          <p:cNvPr id="40968" name="Picture 8" descr="11954357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48150"/>
            <a:ext cx="19812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81597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barn(inHorizontal)">
                                      <p:cBhvr>
                                        <p:cTn id="7" dur="1000"/>
                                        <p:tgtEl>
                                          <p:spTgt spid="40968"/>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diamond(in)">
                                      <p:cBhvr>
                                        <p:cTn id="11" dur="1000"/>
                                        <p:tgtEl>
                                          <p:spTgt spid="40964"/>
                                        </p:tgtEl>
                                      </p:cBhvr>
                                    </p:animEffect>
                                  </p:childTnLst>
                                </p:cTn>
                              </p:par>
                            </p:childTnLst>
                          </p:cTn>
                        </p:par>
                        <p:par>
                          <p:cTn id="12" fill="hold" nodeType="afterGroup">
                            <p:stCondLst>
                              <p:cond delay="2000"/>
                            </p:stCondLst>
                            <p:childTnLst>
                              <p:par>
                                <p:cTn id="13" presetID="15" presetClass="entr" presetSubtype="0" fill="hold" grpId="0" nodeType="afterEffect">
                                  <p:stCondLst>
                                    <p:cond delay="0"/>
                                  </p:stCondLst>
                                  <p:childTnLst>
                                    <p:set>
                                      <p:cBhvr>
                                        <p:cTn id="14" dur="1" fill="hold">
                                          <p:stCondLst>
                                            <p:cond delay="0"/>
                                          </p:stCondLst>
                                        </p:cTn>
                                        <p:tgtEl>
                                          <p:spTgt spid="40965"/>
                                        </p:tgtEl>
                                        <p:attrNameLst>
                                          <p:attrName>style.visibility</p:attrName>
                                        </p:attrNameLst>
                                      </p:cBhvr>
                                      <p:to>
                                        <p:strVal val="visible"/>
                                      </p:to>
                                    </p:set>
                                    <p:anim calcmode="lin" valueType="num">
                                      <p:cBhvr>
                                        <p:cTn id="15" dur="1000" fill="hold"/>
                                        <p:tgtEl>
                                          <p:spTgt spid="40965"/>
                                        </p:tgtEl>
                                        <p:attrNameLst>
                                          <p:attrName>ppt_w</p:attrName>
                                        </p:attrNameLst>
                                      </p:cBhvr>
                                      <p:tavLst>
                                        <p:tav tm="0">
                                          <p:val>
                                            <p:fltVal val="0"/>
                                          </p:val>
                                        </p:tav>
                                        <p:tav tm="100000">
                                          <p:val>
                                            <p:strVal val="#ppt_w"/>
                                          </p:val>
                                        </p:tav>
                                      </p:tavLst>
                                    </p:anim>
                                    <p:anim calcmode="lin" valueType="num">
                                      <p:cBhvr>
                                        <p:cTn id="16" dur="1000" fill="hold"/>
                                        <p:tgtEl>
                                          <p:spTgt spid="40965"/>
                                        </p:tgtEl>
                                        <p:attrNameLst>
                                          <p:attrName>ppt_h</p:attrName>
                                        </p:attrNameLst>
                                      </p:cBhvr>
                                      <p:tavLst>
                                        <p:tav tm="0">
                                          <p:val>
                                            <p:fltVal val="0"/>
                                          </p:val>
                                        </p:tav>
                                        <p:tav tm="100000">
                                          <p:val>
                                            <p:strVal val="#ppt_h"/>
                                          </p:val>
                                        </p:tav>
                                      </p:tavLst>
                                    </p:anim>
                                    <p:anim calcmode="lin" valueType="num">
                                      <p:cBhvr>
                                        <p:cTn id="17"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3000"/>
                            </p:stCondLst>
                            <p:childTnLst>
                              <p:par>
                                <p:cTn id="20" presetID="55" presetClass="entr" presetSubtype="0" fill="hold" grpId="0" nodeType="afterEffect">
                                  <p:stCondLst>
                                    <p:cond delay="0"/>
                                  </p:stCondLst>
                                  <p:childTnLst>
                                    <p:set>
                                      <p:cBhvr>
                                        <p:cTn id="21" dur="1" fill="hold">
                                          <p:stCondLst>
                                            <p:cond delay="0"/>
                                          </p:stCondLst>
                                        </p:cTn>
                                        <p:tgtEl>
                                          <p:spTgt spid="40967"/>
                                        </p:tgtEl>
                                        <p:attrNameLst>
                                          <p:attrName>style.visibility</p:attrName>
                                        </p:attrNameLst>
                                      </p:cBhvr>
                                      <p:to>
                                        <p:strVal val="visible"/>
                                      </p:to>
                                    </p:set>
                                    <p:anim calcmode="lin" valueType="num">
                                      <p:cBhvr>
                                        <p:cTn id="22" dur="1000" fill="hold"/>
                                        <p:tgtEl>
                                          <p:spTgt spid="40967"/>
                                        </p:tgtEl>
                                        <p:attrNameLst>
                                          <p:attrName>ppt_w</p:attrName>
                                        </p:attrNameLst>
                                      </p:cBhvr>
                                      <p:tavLst>
                                        <p:tav tm="0">
                                          <p:val>
                                            <p:strVal val="#ppt_w*0.70"/>
                                          </p:val>
                                        </p:tav>
                                        <p:tav tm="100000">
                                          <p:val>
                                            <p:strVal val="#ppt_w"/>
                                          </p:val>
                                        </p:tav>
                                      </p:tavLst>
                                    </p:anim>
                                    <p:anim calcmode="lin" valueType="num">
                                      <p:cBhvr>
                                        <p:cTn id="23" dur="1000" fill="hold"/>
                                        <p:tgtEl>
                                          <p:spTgt spid="40967"/>
                                        </p:tgtEl>
                                        <p:attrNameLst>
                                          <p:attrName>ppt_h</p:attrName>
                                        </p:attrNameLst>
                                      </p:cBhvr>
                                      <p:tavLst>
                                        <p:tav tm="0">
                                          <p:val>
                                            <p:strVal val="#ppt_h"/>
                                          </p:val>
                                        </p:tav>
                                        <p:tav tm="100000">
                                          <p:val>
                                            <p:strVal val="#ppt_h"/>
                                          </p:val>
                                        </p:tav>
                                      </p:tavLst>
                                    </p:anim>
                                    <p:animEffect transition="in" filter="fade">
                                      <p:cBhvr>
                                        <p:cTn id="24" dur="1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animBg="1"/>
      <p:bldP spid="409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WordArt 4"/>
          <p:cNvSpPr>
            <a:spLocks noChangeArrowheads="1" noChangeShapeType="1" noTextEdit="1"/>
          </p:cNvSpPr>
          <p:nvPr/>
        </p:nvSpPr>
        <p:spPr bwMode="auto">
          <a:xfrm>
            <a:off x="838200" y="457200"/>
            <a:ext cx="5029200" cy="19050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ru-RU" sz="3600" b="1"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"Пингвины"</a:t>
            </a:r>
          </a:p>
        </p:txBody>
      </p:sp>
      <p:sp>
        <p:nvSpPr>
          <p:cNvPr id="5123" name="Text Box 5"/>
          <p:cNvSpPr txBox="1">
            <a:spLocks noChangeArrowheads="1"/>
          </p:cNvSpPr>
          <p:nvPr/>
        </p:nvSpPr>
        <p:spPr bwMode="auto">
          <a:xfrm>
            <a:off x="1508125" y="201295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ru-RU" smtClean="0">
              <a:solidFill>
                <a:srgbClr val="006699"/>
              </a:solidFill>
            </a:endParaRPr>
          </a:p>
        </p:txBody>
      </p:sp>
      <p:sp>
        <p:nvSpPr>
          <p:cNvPr id="23558" name="Text Box 6"/>
          <p:cNvSpPr txBox="1">
            <a:spLocks noChangeArrowheads="1"/>
          </p:cNvSpPr>
          <p:nvPr/>
        </p:nvSpPr>
        <p:spPr bwMode="auto">
          <a:xfrm>
            <a:off x="609600" y="2895600"/>
            <a:ext cx="8001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u="sng" smtClean="0">
                <a:solidFill>
                  <a:srgbClr val="FF0000"/>
                </a:solidFill>
              </a:rPr>
              <a:t>Оборудование.</a:t>
            </a:r>
            <a:r>
              <a:rPr lang="ru-RU" b="1" smtClean="0">
                <a:solidFill>
                  <a:srgbClr val="3333FF"/>
                </a:solidFill>
              </a:rPr>
              <a:t> </a:t>
            </a:r>
            <a:r>
              <a:rPr lang="ru-RU" b="1" i="1" smtClean="0">
                <a:solidFill>
                  <a:srgbClr val="3333FF"/>
                </a:solidFill>
              </a:rPr>
              <a:t>2 стула, шапочки и ласты для пингвинов.</a:t>
            </a:r>
          </a:p>
          <a:p>
            <a:pPr eaLnBrk="1" fontAlgn="base" hangingPunct="1">
              <a:spcBef>
                <a:spcPct val="0"/>
              </a:spcBef>
              <a:spcAft>
                <a:spcPct val="0"/>
              </a:spcAft>
            </a:pPr>
            <a:r>
              <a:rPr lang="ru-RU" b="1" u="sng" smtClean="0">
                <a:solidFill>
                  <a:srgbClr val="FF0000"/>
                </a:solidFill>
              </a:rPr>
              <a:t>Описание конкурса.</a:t>
            </a:r>
            <a:r>
              <a:rPr lang="ru-RU" b="1" smtClean="0">
                <a:solidFill>
                  <a:srgbClr val="3333FF"/>
                </a:solidFill>
              </a:rPr>
              <a:t> </a:t>
            </a:r>
          </a:p>
          <a:p>
            <a:pPr eaLnBrk="1" fontAlgn="base" hangingPunct="1">
              <a:spcBef>
                <a:spcPct val="0"/>
              </a:spcBef>
              <a:spcAft>
                <a:spcPct val="0"/>
              </a:spcAft>
            </a:pPr>
            <a:r>
              <a:rPr lang="ru-RU" b="1" smtClean="0">
                <a:solidFill>
                  <a:srgbClr val="3333FF"/>
                </a:solidFill>
              </a:rPr>
              <a:t>От каждой команды участвуют по одному игроку. Они «пингвины». На них надеты шапочки и ласты (можно большие галоши). </a:t>
            </a:r>
          </a:p>
          <a:p>
            <a:pPr eaLnBrk="1" fontAlgn="base" hangingPunct="1">
              <a:spcBef>
                <a:spcPct val="0"/>
              </a:spcBef>
              <a:spcAft>
                <a:spcPct val="0"/>
              </a:spcAft>
            </a:pPr>
            <a:r>
              <a:rPr lang="ru-RU" b="1" smtClean="0">
                <a:solidFill>
                  <a:srgbClr val="3333FF"/>
                </a:solidFill>
              </a:rPr>
              <a:t>На расстоянии 5 метров перед командами стоят 2 стула. Пингвины по команде бегут к стульям и садятся на них. Игрок, не занявший стул, выбывает из игры. Его команда получает 1 очко. </a:t>
            </a:r>
          </a:p>
          <a:p>
            <a:pPr eaLnBrk="1" fontAlgn="base" hangingPunct="1">
              <a:spcBef>
                <a:spcPct val="0"/>
              </a:spcBef>
              <a:spcAft>
                <a:spcPct val="0"/>
              </a:spcAft>
            </a:pPr>
            <a:r>
              <a:rPr lang="ru-RU" b="1" smtClean="0">
                <a:solidFill>
                  <a:srgbClr val="3333FF"/>
                </a:solidFill>
              </a:rPr>
              <a:t>1 стул убирается, а к оставшемуся стулу бегут уже два игрока. Команде, чей игрок занял стул первым, присуждается 3 очка, а другой – 2 очка.  </a:t>
            </a:r>
          </a:p>
        </p:txBody>
      </p:sp>
      <p:pic>
        <p:nvPicPr>
          <p:cNvPr id="23559" name="Picture 13" descr="Photo%20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74128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heel(4)">
                                      <p:cBhvr>
                                        <p:cTn id="7" dur="1000"/>
                                        <p:tgtEl>
                                          <p:spTgt spid="23556"/>
                                        </p:tgtEl>
                                      </p:cBhvr>
                                    </p:animEffect>
                                  </p:childTnLst>
                                </p:cTn>
                              </p:par>
                              <p:par>
                                <p:cTn id="8" presetID="10" presetClass="entr" presetSubtype="0" fill="hold" nodeType="withEffect">
                                  <p:stCondLst>
                                    <p:cond delay="0"/>
                                  </p:stCondLst>
                                  <p:childTnLst>
                                    <p:set>
                                      <p:cBhvr>
                                        <p:cTn id="9" dur="1" fill="hold">
                                          <p:stCondLst>
                                            <p:cond delay="0"/>
                                          </p:stCondLst>
                                        </p:cTn>
                                        <p:tgtEl>
                                          <p:spTgt spid="23559"/>
                                        </p:tgtEl>
                                        <p:attrNameLst>
                                          <p:attrName>style.visibility</p:attrName>
                                        </p:attrNameLst>
                                      </p:cBhvr>
                                      <p:to>
                                        <p:strVal val="visible"/>
                                      </p:to>
                                    </p:set>
                                    <p:animEffect transition="in" filter="fade">
                                      <p:cBhvr>
                                        <p:cTn id="10" dur="1000"/>
                                        <p:tgtEl>
                                          <p:spTgt spid="23559"/>
                                        </p:tgtEl>
                                      </p:cBhvr>
                                    </p:animEffect>
                                  </p:childTnLst>
                                </p:cTn>
                              </p:par>
                            </p:childTnLst>
                          </p:cTn>
                        </p:par>
                        <p:par>
                          <p:cTn id="11" fill="hold" nodeType="afterGroup">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3558"/>
                                        </p:tgtEl>
                                        <p:attrNameLst>
                                          <p:attrName>style.visibility</p:attrName>
                                        </p:attrNameLst>
                                      </p:cBhvr>
                                      <p:to>
                                        <p:strVal val="visible"/>
                                      </p:to>
                                    </p:set>
                                    <p:animEffect transition="in" filter="circle(in)">
                                      <p:cBhvr>
                                        <p:cTn id="14"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бесплатные картинки, Буратино (Buratino)">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ani-bull_mea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352800"/>
            <a:ext cx="3276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4"/>
          <p:cNvSpPr>
            <a:spLocks noChangeArrowheads="1" noChangeShapeType="1" noTextEdit="1"/>
          </p:cNvSpPr>
          <p:nvPr/>
        </p:nvSpPr>
        <p:spPr bwMode="auto">
          <a:xfrm>
            <a:off x="3505200" y="609600"/>
            <a:ext cx="4876800" cy="1447800"/>
          </a:xfrm>
          <a:prstGeom prst="rect">
            <a:avLst/>
          </a:prstGeom>
        </p:spPr>
        <p:txBody>
          <a:bodyPr wrap="none" fromWordArt="1">
            <a:prstTxWarp prst="textCanDown">
              <a:avLst>
                <a:gd name="adj" fmla="val 14287"/>
              </a:avLst>
            </a:prstTxWarp>
          </a:bodyPr>
          <a:lstStyle/>
          <a:p>
            <a:pPr algn="ctr" fontAlgn="base">
              <a:spcBef>
                <a:spcPct val="0"/>
              </a:spcBef>
              <a:spcAft>
                <a:spcPct val="0"/>
              </a:spcAft>
            </a:pPr>
            <a:r>
              <a:rPr lang="ru-RU"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"Цветы для</a:t>
            </a:r>
          </a:p>
          <a:p>
            <a:pPr algn="ctr" fontAlgn="base">
              <a:spcBef>
                <a:spcPct val="0"/>
              </a:spcBef>
              <a:spcAft>
                <a:spcPct val="0"/>
              </a:spcAft>
            </a:pPr>
            <a:r>
              <a:rPr lang="ru-RU"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Мальвины"</a:t>
            </a:r>
          </a:p>
        </p:txBody>
      </p:sp>
      <p:sp>
        <p:nvSpPr>
          <p:cNvPr id="25605" name="Text Box 5"/>
          <p:cNvSpPr txBox="1">
            <a:spLocks noChangeArrowheads="1"/>
          </p:cNvSpPr>
          <p:nvPr/>
        </p:nvSpPr>
        <p:spPr bwMode="auto">
          <a:xfrm>
            <a:off x="609600" y="2438400"/>
            <a:ext cx="8153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sz="1600" b="1" u="sng" smtClean="0">
                <a:solidFill>
                  <a:srgbClr val="FF0000"/>
                </a:solidFill>
              </a:rPr>
              <a:t>Оборудование.</a:t>
            </a:r>
            <a:r>
              <a:rPr lang="ru-RU" sz="1600" b="1" smtClean="0">
                <a:solidFill>
                  <a:srgbClr val="3333FF"/>
                </a:solidFill>
              </a:rPr>
              <a:t> </a:t>
            </a:r>
            <a:r>
              <a:rPr lang="ru-RU" sz="1600" b="1" i="1" smtClean="0">
                <a:solidFill>
                  <a:srgbClr val="3333FF"/>
                </a:solidFill>
              </a:rPr>
              <a:t>3 стула, ваза с цветами, колпаки и носы для Буратино, банты для Мальвины, маска для «быка».</a:t>
            </a:r>
          </a:p>
          <a:p>
            <a:pPr eaLnBrk="1" fontAlgn="base" hangingPunct="1">
              <a:spcBef>
                <a:spcPct val="0"/>
              </a:spcBef>
              <a:spcAft>
                <a:spcPct val="0"/>
              </a:spcAft>
            </a:pPr>
            <a:r>
              <a:rPr lang="ru-RU" sz="1600" b="1" u="sng" smtClean="0">
                <a:solidFill>
                  <a:srgbClr val="FF0000"/>
                </a:solidFill>
              </a:rPr>
              <a:t>Описание конкурса.</a:t>
            </a:r>
          </a:p>
          <a:p>
            <a:pPr eaLnBrk="1" fontAlgn="base" hangingPunct="1">
              <a:spcBef>
                <a:spcPct val="0"/>
              </a:spcBef>
              <a:spcAft>
                <a:spcPct val="0"/>
              </a:spcAft>
            </a:pPr>
            <a:r>
              <a:rPr lang="ru-RU" sz="1600" b="1" smtClean="0">
                <a:solidFill>
                  <a:srgbClr val="3333FF"/>
                </a:solidFill>
              </a:rPr>
              <a:t> От каждой команды играют по 3 мальчика и 1 девочке. Девочки – это Мальвины. Они сидят на стульях в конце площадки. В центре площадки стоит «ваза» с цветами. Мальчики – Буратино. Они по очереди подбегают к «вазе», берут цветок, бегут к Мальвине и дарят ей. Потом возвращаются к своей команде. Дальше бежит второй игрок и т. д.</a:t>
            </a:r>
          </a:p>
          <a:p>
            <a:pPr eaLnBrk="1" fontAlgn="base" hangingPunct="1">
              <a:spcBef>
                <a:spcPct val="0"/>
              </a:spcBef>
              <a:spcAft>
                <a:spcPct val="0"/>
              </a:spcAft>
            </a:pPr>
            <a:r>
              <a:rPr lang="ru-RU" sz="1600" b="1" smtClean="0">
                <a:solidFill>
                  <a:srgbClr val="3333FF"/>
                </a:solidFill>
              </a:rPr>
              <a:t>Но беда в том, что по площадке бегает «бык» (взрослый ученик), который мешает игрокам.</a:t>
            </a:r>
          </a:p>
          <a:p>
            <a:pPr eaLnBrk="1" fontAlgn="base" hangingPunct="1">
              <a:spcBef>
                <a:spcPct val="0"/>
              </a:spcBef>
              <a:spcAft>
                <a:spcPct val="0"/>
              </a:spcAft>
            </a:pPr>
            <a:r>
              <a:rPr lang="ru-RU" sz="1600" b="1" smtClean="0">
                <a:solidFill>
                  <a:srgbClr val="3333FF"/>
                </a:solidFill>
              </a:rPr>
              <a:t>Побеждает команда, которая принесла своей Мальвине больше всего цветов.</a:t>
            </a:r>
          </a:p>
          <a:p>
            <a:pPr eaLnBrk="1" fontAlgn="base" hangingPunct="1">
              <a:spcBef>
                <a:spcPct val="0"/>
              </a:spcBef>
              <a:spcAft>
                <a:spcPct val="0"/>
              </a:spcAft>
            </a:pPr>
            <a:r>
              <a:rPr lang="ru-RU" sz="1600" b="1" smtClean="0">
                <a:solidFill>
                  <a:srgbClr val="3333FF"/>
                </a:solidFill>
              </a:rPr>
              <a:t>Время – 2 минуты.</a:t>
            </a:r>
          </a:p>
        </p:txBody>
      </p:sp>
      <p:pic>
        <p:nvPicPr>
          <p:cNvPr id="25607" name="Picture 7" descr="Детская рамочка для фотошопа Мальвина и Пьеро"/>
          <p:cNvPicPr>
            <a:picLocks noChangeAspect="1" noChangeArrowheads="1"/>
          </p:cNvPicPr>
          <p:nvPr/>
        </p:nvPicPr>
        <p:blipFill>
          <a:blip r:embed="rId5">
            <a:extLst>
              <a:ext uri="{28A0092B-C50C-407E-A947-70E740481C1C}">
                <a14:useLocalDpi xmlns:a14="http://schemas.microsoft.com/office/drawing/2010/main" val="0"/>
              </a:ext>
            </a:extLst>
          </a:blip>
          <a:srcRect l="20000" t="22517" r="47501"/>
          <a:stretch>
            <a:fillRect/>
          </a:stretch>
        </p:blipFill>
        <p:spPr bwMode="auto">
          <a:xfrm rot="-206971">
            <a:off x="1371600" y="381000"/>
            <a:ext cx="129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52407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style.rotation</p:attrName>
                                        </p:attrNameLst>
                                      </p:cBhvr>
                                      <p:tavLst>
                                        <p:tav tm="0">
                                          <p:val>
                                            <p:fltVal val="720"/>
                                          </p:val>
                                        </p:tav>
                                        <p:tav tm="100000">
                                          <p:val>
                                            <p:fltVal val="0"/>
                                          </p:val>
                                        </p:tav>
                                      </p:tavLst>
                                    </p:anim>
                                    <p:anim calcmode="lin" valueType="num">
                                      <p:cBhvr>
                                        <p:cTn id="9" dur="1000" fill="hold"/>
                                        <p:tgtEl>
                                          <p:spTgt spid="25604"/>
                                        </p:tgtEl>
                                        <p:attrNameLst>
                                          <p:attrName>ppt_h</p:attrName>
                                        </p:attrNameLst>
                                      </p:cBhvr>
                                      <p:tavLst>
                                        <p:tav tm="0">
                                          <p:val>
                                            <p:fltVal val="0"/>
                                          </p:val>
                                        </p:tav>
                                        <p:tav tm="100000">
                                          <p:val>
                                            <p:strVal val="#ppt_h"/>
                                          </p:val>
                                        </p:tav>
                                      </p:tavLst>
                                    </p:anim>
                                    <p:anim calcmode="lin" valueType="num">
                                      <p:cBhvr>
                                        <p:cTn id="10" dur="1000" fill="hold"/>
                                        <p:tgtEl>
                                          <p:spTgt spid="2560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25605"/>
                                        </p:tgtEl>
                                        <p:attrNameLst>
                                          <p:attrName>style.visibility</p:attrName>
                                        </p:attrNameLst>
                                      </p:cBhvr>
                                      <p:to>
                                        <p:strVal val="visible"/>
                                      </p:to>
                                    </p:set>
                                    <p:anim calcmode="lin" valueType="num">
                                      <p:cBhvr>
                                        <p:cTn id="14" dur="1000" fill="hold"/>
                                        <p:tgtEl>
                                          <p:spTgt spid="2560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2560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2560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30" presetClass="entr" presetSubtype="0" fill="hold" nodeType="afterEffect">
                                  <p:stCondLst>
                                    <p:cond delay="0"/>
                                  </p:stCondLst>
                                  <p:childTnLst>
                                    <p:set>
                                      <p:cBhvr>
                                        <p:cTn id="20" dur="1" fill="hold">
                                          <p:stCondLst>
                                            <p:cond delay="0"/>
                                          </p:stCondLst>
                                        </p:cTn>
                                        <p:tgtEl>
                                          <p:spTgt spid="25607"/>
                                        </p:tgtEl>
                                        <p:attrNameLst>
                                          <p:attrName>style.visibility</p:attrName>
                                        </p:attrNameLst>
                                      </p:cBhvr>
                                      <p:to>
                                        <p:strVal val="visible"/>
                                      </p:to>
                                    </p:set>
                                    <p:animEffect transition="in" filter="fade">
                                      <p:cBhvr>
                                        <p:cTn id="21" dur="800" decel="100000"/>
                                        <p:tgtEl>
                                          <p:spTgt spid="25607"/>
                                        </p:tgtEl>
                                      </p:cBhvr>
                                    </p:animEffect>
                                    <p:anim calcmode="lin" valueType="num">
                                      <p:cBhvr>
                                        <p:cTn id="22" dur="800" decel="100000" fill="hold"/>
                                        <p:tgtEl>
                                          <p:spTgt spid="25607"/>
                                        </p:tgtEl>
                                        <p:attrNameLst>
                                          <p:attrName>style.rotation</p:attrName>
                                        </p:attrNameLst>
                                      </p:cBhvr>
                                      <p:tavLst>
                                        <p:tav tm="0">
                                          <p:val>
                                            <p:fltVal val="-90"/>
                                          </p:val>
                                        </p:tav>
                                        <p:tav tm="100000">
                                          <p:val>
                                            <p:fltVal val="0"/>
                                          </p:val>
                                        </p:tav>
                                      </p:tavLst>
                                    </p:anim>
                                    <p:anim calcmode="lin" valueType="num">
                                      <p:cBhvr>
                                        <p:cTn id="23" dur="800" decel="100000" fill="hold"/>
                                        <p:tgtEl>
                                          <p:spTgt spid="25607"/>
                                        </p:tgtEl>
                                        <p:attrNameLst>
                                          <p:attrName>ppt_x</p:attrName>
                                        </p:attrNameLst>
                                      </p:cBhvr>
                                      <p:tavLst>
                                        <p:tav tm="0">
                                          <p:val>
                                            <p:strVal val="#ppt_x+0.4"/>
                                          </p:val>
                                        </p:tav>
                                        <p:tav tm="100000">
                                          <p:val>
                                            <p:strVal val="#ppt_x-0.05"/>
                                          </p:val>
                                        </p:tav>
                                      </p:tavLst>
                                    </p:anim>
                                    <p:anim calcmode="lin" valueType="num">
                                      <p:cBhvr>
                                        <p:cTn id="24" dur="800" decel="100000" fill="hold"/>
                                        <p:tgtEl>
                                          <p:spTgt spid="2560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560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560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3000"/>
                            </p:stCondLst>
                            <p:childTnLst>
                              <p:par>
                                <p:cTn id="28" presetID="52" presetClass="entr" presetSubtype="0" fill="hold" nodeType="afterEffect">
                                  <p:stCondLst>
                                    <p:cond delay="0"/>
                                  </p:stCondLst>
                                  <p:childTnLst>
                                    <p:set>
                                      <p:cBhvr>
                                        <p:cTn id="29" dur="1" fill="hold">
                                          <p:stCondLst>
                                            <p:cond delay="0"/>
                                          </p:stCondLst>
                                        </p:cTn>
                                        <p:tgtEl>
                                          <p:spTgt spid="25608"/>
                                        </p:tgtEl>
                                        <p:attrNameLst>
                                          <p:attrName>style.visibility</p:attrName>
                                        </p:attrNameLst>
                                      </p:cBhvr>
                                      <p:to>
                                        <p:strVal val="visible"/>
                                      </p:to>
                                    </p:set>
                                    <p:animScale>
                                      <p:cBhvr>
                                        <p:cTn id="30" dur="1000" decel="50000" fill="hold">
                                          <p:stCondLst>
                                            <p:cond delay="0"/>
                                          </p:stCondLst>
                                        </p:cTn>
                                        <p:tgtEl>
                                          <p:spTgt spid="256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5608"/>
                                        </p:tgtEl>
                                        <p:attrNameLst>
                                          <p:attrName>ppt_x</p:attrName>
                                          <p:attrName>ppt_y</p:attrName>
                                        </p:attrNameLst>
                                      </p:cBhvr>
                                    </p:animMotion>
                                    <p:animEffect transition="in" filter="fade">
                                      <p:cBhvr>
                                        <p:cTn id="32" dur="1000"/>
                                        <p:tgtEl>
                                          <p:spTgt spid="25608"/>
                                        </p:tgtEl>
                                      </p:cBhvr>
                                    </p:animEffect>
                                  </p:childTnLst>
                                </p:cTn>
                              </p:par>
                              <p:par>
                                <p:cTn id="33" presetID="34" presetClass="entr" presetSubtype="0" fill="hold" nodeType="withEffect">
                                  <p:stCondLst>
                                    <p:cond delay="0"/>
                                  </p:stCondLst>
                                  <p:childTnLst>
                                    <p:set>
                                      <p:cBhvr>
                                        <p:cTn id="34" dur="1" fill="hold">
                                          <p:stCondLst>
                                            <p:cond delay="0"/>
                                          </p:stCondLst>
                                        </p:cTn>
                                        <p:tgtEl>
                                          <p:spTgt spid="25606"/>
                                        </p:tgtEl>
                                        <p:attrNameLst>
                                          <p:attrName>style.visibility</p:attrName>
                                        </p:attrNameLst>
                                      </p:cBhvr>
                                      <p:to>
                                        <p:strVal val="visible"/>
                                      </p:to>
                                    </p:set>
                                    <p:anim from="(-#ppt_w/2)" to="(#ppt_x)" calcmode="lin" valueType="num">
                                      <p:cBhvr>
                                        <p:cTn id="35" dur="600" fill="hold">
                                          <p:stCondLst>
                                            <p:cond delay="0"/>
                                          </p:stCondLst>
                                        </p:cTn>
                                        <p:tgtEl>
                                          <p:spTgt spid="25606"/>
                                        </p:tgtEl>
                                        <p:attrNameLst>
                                          <p:attrName>ppt_x</p:attrName>
                                        </p:attrNameLst>
                                      </p:cBhvr>
                                    </p:anim>
                                    <p:anim from="0" to="-1.0" calcmode="lin" valueType="num">
                                      <p:cBhvr>
                                        <p:cTn id="36" dur="200" decel="50000" autoRev="1" fill="hold">
                                          <p:stCondLst>
                                            <p:cond delay="600"/>
                                          </p:stCondLst>
                                        </p:cTn>
                                        <p:tgtEl>
                                          <p:spTgt spid="25606"/>
                                        </p:tgtEl>
                                        <p:attrNameLst>
                                          <p:attrName>xshear</p:attrName>
                                        </p:attrNameLst>
                                      </p:cBhvr>
                                    </p:anim>
                                    <p:animScale>
                                      <p:cBhvr>
                                        <p:cTn id="37" dur="200" decel="100000" autoRev="1" fill="hold">
                                          <p:stCondLst>
                                            <p:cond delay="600"/>
                                          </p:stCondLst>
                                        </p:cTn>
                                        <p:tgtEl>
                                          <p:spTgt spid="25606"/>
                                        </p:tgtEl>
                                      </p:cBhvr>
                                      <p:from x="100000" y="100000"/>
                                      <p:to x="80000" y="100000"/>
                                    </p:animScale>
                                    <p:anim by="(#ppt_h/3+#ppt_w*0.1)" calcmode="lin" valueType="num">
                                      <p:cBhvr additive="sum">
                                        <p:cTn id="38" dur="200" decel="100000" autoRev="1" fill="hold">
                                          <p:stCondLst>
                                            <p:cond delay="600"/>
                                          </p:stCondLst>
                                        </p:cTn>
                                        <p:tgtEl>
                                          <p:spTgt spid="2560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rot="-655231">
            <a:off x="381000" y="762000"/>
            <a:ext cx="6397625" cy="15240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ru-RU" sz="3600" b="1" kern="10" smtClean="0">
                <a:ln w="12700">
                  <a:solidFill>
                    <a:srgbClr val="B2B2B2"/>
                  </a:solidFill>
                  <a:round/>
                  <a:headEnd/>
                  <a:tailEnd/>
                </a:ln>
                <a:gradFill rotWithShape="1">
                  <a:gsLst>
                    <a:gs pos="0">
                      <a:srgbClr val="520402"/>
                    </a:gs>
                    <a:gs pos="100000">
                      <a:srgbClr val="FFCC00"/>
                    </a:gs>
                  </a:gsLst>
                  <a:lin ang="6000000" scaled="1"/>
                </a:gradFill>
                <a:effectLst>
                  <a:outerShdw dist="35921" dir="2700000" sy="50000" rotWithShape="0">
                    <a:srgbClr val="875B0D">
                      <a:alpha val="70000"/>
                    </a:srgbClr>
                  </a:outerShdw>
                </a:effectLst>
                <a:latin typeface="Arial"/>
                <a:cs typeface="Arial"/>
              </a:rPr>
              <a:t>"Официанты"</a:t>
            </a:r>
          </a:p>
        </p:txBody>
      </p:sp>
      <p:sp>
        <p:nvSpPr>
          <p:cNvPr id="27653" name="Text Box 5"/>
          <p:cNvSpPr txBox="1">
            <a:spLocks noChangeArrowheads="1"/>
          </p:cNvSpPr>
          <p:nvPr/>
        </p:nvSpPr>
        <p:spPr bwMode="auto">
          <a:xfrm>
            <a:off x="609600" y="3003550"/>
            <a:ext cx="8153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u="sng" smtClean="0">
                <a:solidFill>
                  <a:srgbClr val="FF0000"/>
                </a:solidFill>
              </a:rPr>
              <a:t>Оборудование.</a:t>
            </a:r>
            <a:r>
              <a:rPr lang="ru-RU" b="1" smtClean="0">
                <a:solidFill>
                  <a:srgbClr val="3333FF"/>
                </a:solidFill>
              </a:rPr>
              <a:t> </a:t>
            </a:r>
            <a:r>
              <a:rPr lang="ru-RU" b="1" i="1" smtClean="0">
                <a:solidFill>
                  <a:srgbClr val="3333FF"/>
                </a:solidFill>
              </a:rPr>
              <a:t>3 стула, подносы, воздушные шары, колпаки из бумаги, фартуки.</a:t>
            </a:r>
          </a:p>
          <a:p>
            <a:pPr eaLnBrk="1" fontAlgn="base" hangingPunct="1">
              <a:spcBef>
                <a:spcPct val="0"/>
              </a:spcBef>
              <a:spcAft>
                <a:spcPct val="0"/>
              </a:spcAft>
            </a:pPr>
            <a:r>
              <a:rPr lang="ru-RU" b="1" u="sng" smtClean="0">
                <a:solidFill>
                  <a:srgbClr val="FF0000"/>
                </a:solidFill>
              </a:rPr>
              <a:t>Описание конкурса.</a:t>
            </a:r>
            <a:r>
              <a:rPr lang="ru-RU" b="1" smtClean="0">
                <a:solidFill>
                  <a:srgbClr val="3333FF"/>
                </a:solidFill>
              </a:rPr>
              <a:t> </a:t>
            </a:r>
          </a:p>
          <a:p>
            <a:pPr eaLnBrk="1" fontAlgn="base" hangingPunct="1">
              <a:spcBef>
                <a:spcPct val="0"/>
              </a:spcBef>
              <a:spcAft>
                <a:spcPct val="0"/>
              </a:spcAft>
            </a:pPr>
            <a:r>
              <a:rPr lang="ru-RU" b="1" smtClean="0">
                <a:solidFill>
                  <a:srgbClr val="3333FF"/>
                </a:solidFill>
              </a:rPr>
              <a:t>Играют все члены команды. Один игрок – это посетитель кафе. Еще один – помощник официанта (подает шарики на поднос).</a:t>
            </a:r>
          </a:p>
          <a:p>
            <a:pPr eaLnBrk="1" fontAlgn="base" hangingPunct="1">
              <a:spcBef>
                <a:spcPct val="0"/>
              </a:spcBef>
              <a:spcAft>
                <a:spcPct val="0"/>
              </a:spcAft>
            </a:pPr>
            <a:r>
              <a:rPr lang="ru-RU" b="1" smtClean="0">
                <a:solidFill>
                  <a:srgbClr val="3333FF"/>
                </a:solidFill>
              </a:rPr>
              <a:t>Игроки кладут на поднос воздушный шарик и несут своему «клиенту». Вручив шар – «блюдо», участник возвращается к своей команде, передает поднос и колпак и т. д.</a:t>
            </a:r>
          </a:p>
          <a:p>
            <a:pPr eaLnBrk="1" fontAlgn="base" hangingPunct="1">
              <a:spcBef>
                <a:spcPct val="0"/>
              </a:spcBef>
              <a:spcAft>
                <a:spcPct val="0"/>
              </a:spcAft>
            </a:pPr>
            <a:r>
              <a:rPr lang="ru-RU" b="1" smtClean="0">
                <a:solidFill>
                  <a:srgbClr val="3333FF"/>
                </a:solidFill>
              </a:rPr>
              <a:t>Чья команда больше за 1 минуту принесет шаров своему «клиенту», та и побеждает, т.е. получает 3 очка.</a:t>
            </a:r>
          </a:p>
        </p:txBody>
      </p:sp>
      <p:pic>
        <p:nvPicPr>
          <p:cNvPr id="27654" name="Picture 5" descr="367322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
            <a:ext cx="2251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2762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anim calcmode="lin" valueType="num">
                                      <p:cBhvr>
                                        <p:cTn id="8" dur="1000" fill="hold"/>
                                        <p:tgtEl>
                                          <p:spTgt spid="27652"/>
                                        </p:tgtEl>
                                        <p:attrNameLst>
                                          <p:attrName>ppt_x</p:attrName>
                                        </p:attrNameLst>
                                      </p:cBhvr>
                                      <p:tavLst>
                                        <p:tav tm="0">
                                          <p:val>
                                            <p:strVal val="#ppt_x"/>
                                          </p:val>
                                        </p:tav>
                                        <p:tav tm="100000">
                                          <p:val>
                                            <p:strVal val="#ppt_x"/>
                                          </p:val>
                                        </p:tav>
                                      </p:tavLst>
                                    </p:anim>
                                    <p:anim calcmode="lin" valueType="num">
                                      <p:cBhvr>
                                        <p:cTn id="9" dur="1000" fill="hold"/>
                                        <p:tgtEl>
                                          <p:spTgt spid="27652"/>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27654"/>
                                        </p:tgtEl>
                                        <p:attrNameLst>
                                          <p:attrName>style.visibility</p:attrName>
                                        </p:attrNameLst>
                                      </p:cBhvr>
                                      <p:to>
                                        <p:strVal val="visible"/>
                                      </p:to>
                                    </p:set>
                                    <p:anim calcmode="lin" valueType="num">
                                      <p:cBhvr>
                                        <p:cTn id="12" dur="1000" fill="hold"/>
                                        <p:tgtEl>
                                          <p:spTgt spid="27654"/>
                                        </p:tgtEl>
                                        <p:attrNameLst>
                                          <p:attrName>ppt_w</p:attrName>
                                        </p:attrNameLst>
                                      </p:cBhvr>
                                      <p:tavLst>
                                        <p:tav tm="0">
                                          <p:val>
                                            <p:fltVal val="0"/>
                                          </p:val>
                                        </p:tav>
                                        <p:tav tm="100000">
                                          <p:val>
                                            <p:strVal val="#ppt_w"/>
                                          </p:val>
                                        </p:tav>
                                      </p:tavLst>
                                    </p:anim>
                                    <p:anim calcmode="lin" valueType="num">
                                      <p:cBhvr>
                                        <p:cTn id="13" dur="1000" fill="hold"/>
                                        <p:tgtEl>
                                          <p:spTgt spid="27654"/>
                                        </p:tgtEl>
                                        <p:attrNameLst>
                                          <p:attrName>ppt_h</p:attrName>
                                        </p:attrNameLst>
                                      </p:cBhvr>
                                      <p:tavLst>
                                        <p:tav tm="0">
                                          <p:val>
                                            <p:fltVal val="0"/>
                                          </p:val>
                                        </p:tav>
                                        <p:tav tm="100000">
                                          <p:val>
                                            <p:strVal val="#ppt_h"/>
                                          </p:val>
                                        </p:tav>
                                      </p:tavLst>
                                    </p:anim>
                                    <p:anim calcmode="lin" valueType="num">
                                      <p:cBhvr>
                                        <p:cTn id="14"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000"/>
                            </p:stCondLst>
                            <p:childTnLst>
                              <p:par>
                                <p:cTn id="17" presetID="13" presetClass="entr" presetSubtype="16"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Effect transition="in" filter="plus(in)">
                                      <p:cBhvr>
                                        <p:cTn id="19"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J00789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10000"/>
            <a:ext cx="30480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4" descr="Бумажный пакет"/>
          <p:cNvSpPr>
            <a:spLocks noChangeArrowheads="1" noChangeShapeType="1" noTextEdit="1"/>
          </p:cNvSpPr>
          <p:nvPr/>
        </p:nvSpPr>
        <p:spPr bwMode="auto">
          <a:xfrm>
            <a:off x="3581400" y="685800"/>
            <a:ext cx="4667250" cy="1524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b="1" kern="10" smtClean="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"На островок"</a:t>
            </a:r>
          </a:p>
        </p:txBody>
      </p:sp>
      <p:sp>
        <p:nvSpPr>
          <p:cNvPr id="29701" name="Text Box 5"/>
          <p:cNvSpPr txBox="1">
            <a:spLocks noChangeArrowheads="1"/>
          </p:cNvSpPr>
          <p:nvPr/>
        </p:nvSpPr>
        <p:spPr bwMode="auto">
          <a:xfrm>
            <a:off x="609600" y="2133600"/>
            <a:ext cx="8153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i="1" u="sng" smtClean="0">
                <a:solidFill>
                  <a:srgbClr val="FF0000"/>
                </a:solidFill>
              </a:rPr>
              <a:t>Оборудование.</a:t>
            </a:r>
            <a:r>
              <a:rPr lang="ru-RU" b="1" i="1" smtClean="0">
                <a:solidFill>
                  <a:srgbClr val="FF0000"/>
                </a:solidFill>
              </a:rPr>
              <a:t> </a:t>
            </a:r>
            <a:r>
              <a:rPr lang="ru-RU" b="1" i="1" smtClean="0">
                <a:solidFill>
                  <a:srgbClr val="0000FF"/>
                </a:solidFill>
              </a:rPr>
              <a:t>3 обруча, 6 дощечек.</a:t>
            </a:r>
          </a:p>
          <a:p>
            <a:pPr eaLnBrk="1" fontAlgn="base" hangingPunct="1">
              <a:spcBef>
                <a:spcPct val="0"/>
              </a:spcBef>
              <a:spcAft>
                <a:spcPct val="0"/>
              </a:spcAft>
            </a:pPr>
            <a:r>
              <a:rPr lang="ru-RU" b="1" u="sng" smtClean="0">
                <a:solidFill>
                  <a:srgbClr val="FF0000"/>
                </a:solidFill>
              </a:rPr>
              <a:t>Описание конкурса.</a:t>
            </a:r>
            <a:r>
              <a:rPr lang="ru-RU" b="1" smtClean="0">
                <a:solidFill>
                  <a:srgbClr val="FF0000"/>
                </a:solidFill>
              </a:rPr>
              <a:t> </a:t>
            </a:r>
          </a:p>
          <a:p>
            <a:pPr eaLnBrk="1" fontAlgn="base" hangingPunct="1">
              <a:spcBef>
                <a:spcPct val="0"/>
              </a:spcBef>
              <a:spcAft>
                <a:spcPct val="0"/>
              </a:spcAft>
            </a:pPr>
            <a:r>
              <a:rPr lang="ru-RU" b="1" smtClean="0">
                <a:solidFill>
                  <a:srgbClr val="0000FF"/>
                </a:solidFill>
              </a:rPr>
              <a:t>«Острова» - обручи, лежащие напротив каждой команды. У каждой команды по 2 дощечки, на которых они будут передвигаться по «болоту» на «островок». Рядом с передвигающимся игроком бежит еще один игрок, чтобы забрать дощечки и самому потом двигаться по «болоту».</a:t>
            </a:r>
          </a:p>
          <a:p>
            <a:pPr eaLnBrk="1" fontAlgn="base" hangingPunct="1">
              <a:spcBef>
                <a:spcPct val="0"/>
              </a:spcBef>
              <a:spcAft>
                <a:spcPct val="0"/>
              </a:spcAft>
            </a:pPr>
            <a:r>
              <a:rPr lang="ru-RU" b="1" smtClean="0">
                <a:solidFill>
                  <a:srgbClr val="0000FF"/>
                </a:solidFill>
              </a:rPr>
              <a:t>Прибежав к «островку», игрок встает в обруч и держит его на уровне пояса.</a:t>
            </a:r>
          </a:p>
          <a:p>
            <a:pPr eaLnBrk="1" fontAlgn="base" hangingPunct="1">
              <a:spcBef>
                <a:spcPct val="0"/>
              </a:spcBef>
              <a:spcAft>
                <a:spcPct val="0"/>
              </a:spcAft>
            </a:pPr>
            <a:r>
              <a:rPr lang="ru-RU" b="1" smtClean="0">
                <a:solidFill>
                  <a:srgbClr val="0000FF"/>
                </a:solidFill>
              </a:rPr>
              <a:t>Время – 3 минуты.</a:t>
            </a:r>
          </a:p>
          <a:p>
            <a:pPr eaLnBrk="1" fontAlgn="base" hangingPunct="1">
              <a:spcBef>
                <a:spcPct val="0"/>
              </a:spcBef>
              <a:spcAft>
                <a:spcPct val="0"/>
              </a:spcAft>
            </a:pPr>
            <a:r>
              <a:rPr lang="ru-RU" b="1" smtClean="0">
                <a:solidFill>
                  <a:srgbClr val="0000FF"/>
                </a:solidFill>
              </a:rPr>
              <a:t>Побеждает команда, чьих игроков на острове соберется больше.</a:t>
            </a:r>
          </a:p>
        </p:txBody>
      </p:sp>
      <p:pic>
        <p:nvPicPr>
          <p:cNvPr id="29703" name="Picture 7" descr="185106389">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9588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100"/>
                                        <p:tgtEl>
                                          <p:spTgt spid="29700"/>
                                        </p:tgtEl>
                                      </p:cBhvr>
                                    </p:animEffect>
                                    <p:anim calcmode="lin" valueType="num">
                                      <p:cBhvr>
                                        <p:cTn id="8" dur="400" fill="hold"/>
                                        <p:tgtEl>
                                          <p:spTgt spid="29700"/>
                                        </p:tgtEl>
                                        <p:attrNameLst>
                                          <p:attrName>ppt_x</p:attrName>
                                        </p:attrNameLst>
                                      </p:cBhvr>
                                      <p:tavLst>
                                        <p:tav tm="0">
                                          <p:val>
                                            <p:strVal val="#ppt_x"/>
                                          </p:val>
                                        </p:tav>
                                        <p:tav tm="100000">
                                          <p:val>
                                            <p:strVal val="#ppt_x"/>
                                          </p:val>
                                        </p:tav>
                                      </p:tavLst>
                                    </p:anim>
                                    <p:anim calcmode="lin" valueType="num">
                                      <p:cBhvr>
                                        <p:cTn id="9" dur="400" fill="hold"/>
                                        <p:tgtEl>
                                          <p:spTgt spid="2970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97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97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15" presetClass="entr" presetSubtype="0" fill="hold" nodeType="after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p:cTn id="15" dur="1000" fill="hold"/>
                                        <p:tgtEl>
                                          <p:spTgt spid="29702"/>
                                        </p:tgtEl>
                                        <p:attrNameLst>
                                          <p:attrName>ppt_w</p:attrName>
                                        </p:attrNameLst>
                                      </p:cBhvr>
                                      <p:tavLst>
                                        <p:tav tm="0">
                                          <p:val>
                                            <p:fltVal val="0"/>
                                          </p:val>
                                        </p:tav>
                                        <p:tav tm="100000">
                                          <p:val>
                                            <p:strVal val="#ppt_w"/>
                                          </p:val>
                                        </p:tav>
                                      </p:tavLst>
                                    </p:anim>
                                    <p:anim calcmode="lin" valueType="num">
                                      <p:cBhvr>
                                        <p:cTn id="16" dur="1000" fill="hold"/>
                                        <p:tgtEl>
                                          <p:spTgt spid="29702"/>
                                        </p:tgtEl>
                                        <p:attrNameLst>
                                          <p:attrName>ppt_h</p:attrName>
                                        </p:attrNameLst>
                                      </p:cBhvr>
                                      <p:tavLst>
                                        <p:tav tm="0">
                                          <p:val>
                                            <p:fltVal val="0"/>
                                          </p:val>
                                        </p:tav>
                                        <p:tav tm="100000">
                                          <p:val>
                                            <p:strVal val="#ppt_h"/>
                                          </p:val>
                                        </p:tav>
                                      </p:tavLst>
                                    </p:anim>
                                    <p:anim calcmode="lin" valueType="num">
                                      <p:cBhvr>
                                        <p:cTn id="17" dur="1000" fill="hold"/>
                                        <p:tgtEl>
                                          <p:spTgt spid="2970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702"/>
                                        </p:tgtEl>
                                        <p:attrNameLst>
                                          <p:attrName>ppt_y</p:attrName>
                                        </p:attrNameLst>
                                      </p:cBhvr>
                                      <p:tavLst>
                                        <p:tav tm="0" fmla="#ppt_y+(sin(-2*pi*(1-$))*-#ppt_x+cos(-2*pi*(1-$))*(1-#ppt_y))*(1-$)">
                                          <p:val>
                                            <p:fltVal val="0"/>
                                          </p:val>
                                        </p:tav>
                                        <p:tav tm="100000">
                                          <p:val>
                                            <p:fltVal val="1"/>
                                          </p:val>
                                        </p:tav>
                                      </p:tavLst>
                                    </p:anim>
                                  </p:childTnLst>
                                </p:cTn>
                              </p:par>
                              <p:par>
                                <p:cTn id="19" presetID="37" presetClass="entr" presetSubtype="0" fill="hold" nodeType="withEffect">
                                  <p:stCondLst>
                                    <p:cond delay="0"/>
                                  </p:stCondLst>
                                  <p:childTnLst>
                                    <p:set>
                                      <p:cBhvr>
                                        <p:cTn id="20" dur="1" fill="hold">
                                          <p:stCondLst>
                                            <p:cond delay="0"/>
                                          </p:stCondLst>
                                        </p:cTn>
                                        <p:tgtEl>
                                          <p:spTgt spid="29703"/>
                                        </p:tgtEl>
                                        <p:attrNameLst>
                                          <p:attrName>style.visibility</p:attrName>
                                        </p:attrNameLst>
                                      </p:cBhvr>
                                      <p:to>
                                        <p:strVal val="visible"/>
                                      </p:to>
                                    </p:set>
                                    <p:animEffect transition="in" filter="fade">
                                      <p:cBhvr>
                                        <p:cTn id="21" dur="1000"/>
                                        <p:tgtEl>
                                          <p:spTgt spid="29703"/>
                                        </p:tgtEl>
                                      </p:cBhvr>
                                    </p:animEffect>
                                    <p:anim calcmode="lin" valueType="num">
                                      <p:cBhvr>
                                        <p:cTn id="22" dur="1000" fill="hold"/>
                                        <p:tgtEl>
                                          <p:spTgt spid="29703"/>
                                        </p:tgtEl>
                                        <p:attrNameLst>
                                          <p:attrName>ppt_x</p:attrName>
                                        </p:attrNameLst>
                                      </p:cBhvr>
                                      <p:tavLst>
                                        <p:tav tm="0">
                                          <p:val>
                                            <p:strVal val="#ppt_x"/>
                                          </p:val>
                                        </p:tav>
                                        <p:tav tm="100000">
                                          <p:val>
                                            <p:strVal val="#ppt_x"/>
                                          </p:val>
                                        </p:tav>
                                      </p:tavLst>
                                    </p:anim>
                                    <p:anim calcmode="lin" valueType="num">
                                      <p:cBhvr>
                                        <p:cTn id="23" dur="900" decel="100000" fill="hold"/>
                                        <p:tgtEl>
                                          <p:spTgt spid="2970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9703"/>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9701"/>
                                        </p:tgtEl>
                                        <p:attrNameLst>
                                          <p:attrName>style.visibility</p:attrName>
                                        </p:attrNameLst>
                                      </p:cBhvr>
                                      <p:to>
                                        <p:strVal val="visible"/>
                                      </p:to>
                                    </p:set>
                                    <p:anim calcmode="lin" valueType="num">
                                      <p:cBhvr>
                                        <p:cTn id="28" dur="1000" fill="hold"/>
                                        <p:tgtEl>
                                          <p:spTgt spid="29701"/>
                                        </p:tgtEl>
                                        <p:attrNameLst>
                                          <p:attrName>ppt_w</p:attrName>
                                        </p:attrNameLst>
                                      </p:cBhvr>
                                      <p:tavLst>
                                        <p:tav tm="0">
                                          <p:val>
                                            <p:strVal val="#ppt_w+.3"/>
                                          </p:val>
                                        </p:tav>
                                        <p:tav tm="100000">
                                          <p:val>
                                            <p:strVal val="#ppt_w"/>
                                          </p:val>
                                        </p:tav>
                                      </p:tavLst>
                                    </p:anim>
                                    <p:anim calcmode="lin" valueType="num">
                                      <p:cBhvr>
                                        <p:cTn id="29" dur="1000" fill="hold"/>
                                        <p:tgtEl>
                                          <p:spTgt spid="29701"/>
                                        </p:tgtEl>
                                        <p:attrNameLst>
                                          <p:attrName>ppt_h</p:attrName>
                                        </p:attrNameLst>
                                      </p:cBhvr>
                                      <p:tavLst>
                                        <p:tav tm="0">
                                          <p:val>
                                            <p:strVal val="#ppt_h"/>
                                          </p:val>
                                        </p:tav>
                                        <p:tav tm="100000">
                                          <p:val>
                                            <p:strVal val="#ppt_h"/>
                                          </p:val>
                                        </p:tav>
                                      </p:tavLst>
                                    </p:anim>
                                    <p:animEffect transition="in" filter="fade">
                                      <p:cBhvr>
                                        <p:cTn id="30" dur="1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2 класс.jpg"/>
          <p:cNvPicPr/>
          <p:nvPr/>
        </p:nvPicPr>
        <p:blipFill>
          <a:blip r:embed="rId2" cstate="print"/>
          <a:srcRect l="5399" t="12229" r="4468" b="8301"/>
          <a:stretch>
            <a:fillRect/>
          </a:stretch>
        </p:blipFill>
        <p:spPr bwMode="auto">
          <a:xfrm rot="20944780">
            <a:off x="545501" y="522004"/>
            <a:ext cx="2450727" cy="2519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316" name="Text Box 7"/>
          <p:cNvSpPr txBox="1">
            <a:spLocks noChangeArrowheads="1"/>
          </p:cNvSpPr>
          <p:nvPr/>
        </p:nvSpPr>
        <p:spPr bwMode="auto">
          <a:xfrm>
            <a:off x="838200" y="3276600"/>
            <a:ext cx="7620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u="sng" smtClean="0">
                <a:solidFill>
                  <a:srgbClr val="FF0000"/>
                </a:solidFill>
              </a:rPr>
              <a:t>Оборудование.</a:t>
            </a:r>
            <a:r>
              <a:rPr lang="ru-RU" b="1" smtClean="0">
                <a:solidFill>
                  <a:srgbClr val="006699"/>
                </a:solidFill>
              </a:rPr>
              <a:t> </a:t>
            </a:r>
            <a:r>
              <a:rPr lang="ru-RU" b="1" i="1" smtClean="0">
                <a:solidFill>
                  <a:srgbClr val="0000FF"/>
                </a:solidFill>
              </a:rPr>
              <a:t>Мячи, 3 шапочки для детей.</a:t>
            </a:r>
          </a:p>
          <a:p>
            <a:pPr eaLnBrk="1" fontAlgn="base" hangingPunct="1">
              <a:spcBef>
                <a:spcPct val="0"/>
              </a:spcBef>
              <a:spcAft>
                <a:spcPct val="0"/>
              </a:spcAft>
            </a:pPr>
            <a:r>
              <a:rPr lang="ru-RU" b="1" u="sng" smtClean="0">
                <a:solidFill>
                  <a:srgbClr val="FF0000"/>
                </a:solidFill>
              </a:rPr>
              <a:t>Описание конкурса.</a:t>
            </a:r>
          </a:p>
          <a:p>
            <a:pPr eaLnBrk="1" fontAlgn="base" hangingPunct="1">
              <a:spcBef>
                <a:spcPct val="0"/>
              </a:spcBef>
              <a:spcAft>
                <a:spcPct val="0"/>
              </a:spcAft>
            </a:pPr>
            <a:r>
              <a:rPr lang="ru-RU" b="1" smtClean="0">
                <a:solidFill>
                  <a:srgbClr val="0000FF"/>
                </a:solidFill>
              </a:rPr>
              <a:t>Играют все игроки команды. По сигналу ведущего первые игроки надевают шапочку «репки», бегут в «огород», «вырывают репку» - берут мяч и несут его домой (в команду). Передают шапочку следующему члену команды и т. д.</a:t>
            </a:r>
          </a:p>
          <a:p>
            <a:pPr eaLnBrk="1" fontAlgn="base" hangingPunct="1">
              <a:spcBef>
                <a:spcPct val="0"/>
              </a:spcBef>
              <a:spcAft>
                <a:spcPct val="0"/>
              </a:spcAft>
            </a:pPr>
            <a:r>
              <a:rPr lang="ru-RU" b="1" smtClean="0">
                <a:solidFill>
                  <a:srgbClr val="0000FF"/>
                </a:solidFill>
              </a:rPr>
              <a:t>Побеждает команда, которая за 2 минуты принесет больше «репок» – мячей.</a:t>
            </a:r>
          </a:p>
        </p:txBody>
      </p:sp>
      <p:sp>
        <p:nvSpPr>
          <p:cNvPr id="31748" name="WordArt 4" descr="Частый вертикальный"/>
          <p:cNvSpPr>
            <a:spLocks noChangeArrowheads="1" noChangeShapeType="1" noTextEdit="1"/>
          </p:cNvSpPr>
          <p:nvPr/>
        </p:nvSpPr>
        <p:spPr bwMode="auto">
          <a:xfrm>
            <a:off x="3352800" y="914400"/>
            <a:ext cx="5486400" cy="1371600"/>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ru-RU" sz="3600" b="1" kern="1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"Репка"</a:t>
            </a:r>
          </a:p>
        </p:txBody>
      </p:sp>
    </p:spTree>
    <p:extLst>
      <p:ext uri="{BB962C8B-B14F-4D97-AF65-F5344CB8AC3E}">
        <p14:creationId xmlns:p14="http://schemas.microsoft.com/office/powerpoint/2010/main" val="137270798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nodeType="afterGroup">
                            <p:stCondLst>
                              <p:cond delay="1000"/>
                            </p:stCondLst>
                            <p:childTnLst>
                              <p:par>
                                <p:cTn id="9" presetID="35" presetClass="entr" presetSubtype="0"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1000"/>
                                        <p:tgtEl>
                                          <p:spTgt spid="31748"/>
                                        </p:tgtEl>
                                      </p:cBhvr>
                                    </p:animEffect>
                                    <p:anim calcmode="lin" valueType="num">
                                      <p:cBhvr>
                                        <p:cTn id="12" dur="1000" fill="hold"/>
                                        <p:tgtEl>
                                          <p:spTgt spid="31748"/>
                                        </p:tgtEl>
                                        <p:attrNameLst>
                                          <p:attrName>style.rotation</p:attrName>
                                        </p:attrNameLst>
                                      </p:cBhvr>
                                      <p:tavLst>
                                        <p:tav tm="0">
                                          <p:val>
                                            <p:fltVal val="720"/>
                                          </p:val>
                                        </p:tav>
                                        <p:tav tm="100000">
                                          <p:val>
                                            <p:fltVal val="0"/>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ppt_w</p:attrName>
                                        </p:attrNameLst>
                                      </p:cBhvr>
                                      <p:tavLst>
                                        <p:tav tm="0">
                                          <p:val>
                                            <p:fltVal val="0"/>
                                          </p:val>
                                        </p:tav>
                                        <p:tav tm="100000">
                                          <p:val>
                                            <p:strVal val="#ppt_w"/>
                                          </p:val>
                                        </p:tav>
                                      </p:tavLst>
                                    </p:anim>
                                  </p:childTnLst>
                                </p:cTn>
                              </p:par>
                            </p:childTnLst>
                          </p:cTn>
                        </p:par>
                        <p:par>
                          <p:cTn id="15" fill="hold" nodeType="afterGroup">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box(in)">
                                      <p:cBhvr>
                                        <p:cTn id="18"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317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rot="-661772">
            <a:off x="417513" y="949325"/>
            <a:ext cx="5576887" cy="1446213"/>
          </a:xfrm>
          <a:prstGeom prst="rect">
            <a:avLst/>
          </a:prstGeom>
        </p:spPr>
        <p:txBody>
          <a:bodyPr wrap="none" fromWordArt="1">
            <a:prstTxWarp prst="textDoubleWave1">
              <a:avLst>
                <a:gd name="adj1" fmla="val 12500"/>
                <a:gd name="adj2" fmla="val 0"/>
              </a:avLst>
            </a:prstTxWarp>
          </a:bodyPr>
          <a:lstStyle/>
          <a:p>
            <a:pPr algn="ctr" fontAlgn="base">
              <a:spcBef>
                <a:spcPct val="0"/>
              </a:spcBef>
              <a:spcAft>
                <a:spcPct val="0"/>
              </a:spcAft>
            </a:pPr>
            <a:r>
              <a:rPr lang="ru-RU" sz="3600" kern="10" spc="-360" smtClean="0">
                <a:ln w="12700">
                  <a:solidFill>
                    <a:srgbClr val="000099"/>
                  </a:solidFill>
                  <a:round/>
                  <a:headEnd/>
                  <a:tailEnd/>
                </a:ln>
                <a:solidFill>
                  <a:srgbClr val="33CCFF"/>
                </a:solidFill>
                <a:effectLst>
                  <a:outerShdw dist="125724" dir="18900000" algn="ctr" rotWithShape="0">
                    <a:srgbClr val="000099"/>
                  </a:outerShdw>
                </a:effectLst>
                <a:latin typeface="Impact"/>
              </a:rPr>
              <a:t>"П о д п р ы г н и,    х у д о ж н и к!"</a:t>
            </a:r>
          </a:p>
        </p:txBody>
      </p:sp>
      <p:sp>
        <p:nvSpPr>
          <p:cNvPr id="33797" name="Text Box 5"/>
          <p:cNvSpPr txBox="1">
            <a:spLocks noChangeArrowheads="1"/>
          </p:cNvSpPr>
          <p:nvPr/>
        </p:nvSpPr>
        <p:spPr bwMode="auto">
          <a:xfrm>
            <a:off x="609600" y="3124200"/>
            <a:ext cx="80168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u="sng" smtClean="0">
                <a:solidFill>
                  <a:srgbClr val="FF0000"/>
                </a:solidFill>
              </a:rPr>
              <a:t>Оборудование.</a:t>
            </a:r>
            <a:r>
              <a:rPr lang="ru-RU" b="1" smtClean="0">
                <a:solidFill>
                  <a:srgbClr val="006699"/>
                </a:solidFill>
              </a:rPr>
              <a:t> </a:t>
            </a:r>
            <a:r>
              <a:rPr lang="ru-RU" b="1" smtClean="0">
                <a:solidFill>
                  <a:srgbClr val="0000FF"/>
                </a:solidFill>
              </a:rPr>
              <a:t>3 </a:t>
            </a:r>
            <a:r>
              <a:rPr lang="ru-RU" b="1" i="1" smtClean="0">
                <a:solidFill>
                  <a:srgbClr val="0000FF"/>
                </a:solidFill>
              </a:rPr>
              <a:t>дощечки или листа для рисования, 3 маркера, 3 берета для участников.</a:t>
            </a:r>
          </a:p>
          <a:p>
            <a:pPr eaLnBrk="1" fontAlgn="base" hangingPunct="1">
              <a:spcBef>
                <a:spcPct val="0"/>
              </a:spcBef>
              <a:spcAft>
                <a:spcPct val="0"/>
              </a:spcAft>
            </a:pPr>
            <a:r>
              <a:rPr lang="ru-RU" b="1" u="sng" smtClean="0">
                <a:solidFill>
                  <a:srgbClr val="FF0000"/>
                </a:solidFill>
              </a:rPr>
              <a:t>Описание конкурса. </a:t>
            </a:r>
          </a:p>
          <a:p>
            <a:pPr eaLnBrk="1" fontAlgn="base" hangingPunct="1">
              <a:spcBef>
                <a:spcPct val="0"/>
              </a:spcBef>
              <a:spcAft>
                <a:spcPct val="0"/>
              </a:spcAft>
            </a:pPr>
            <a:r>
              <a:rPr lang="ru-RU" b="1" smtClean="0">
                <a:solidFill>
                  <a:srgbClr val="0000FF"/>
                </a:solidFill>
              </a:rPr>
              <a:t>Участвуют  все члены команды.</a:t>
            </a:r>
            <a:r>
              <a:rPr lang="ru-RU" b="1" u="sng" smtClean="0">
                <a:solidFill>
                  <a:srgbClr val="0000FF"/>
                </a:solidFill>
              </a:rPr>
              <a:t> </a:t>
            </a:r>
            <a:r>
              <a:rPr lang="ru-RU" b="1" smtClean="0">
                <a:solidFill>
                  <a:srgbClr val="0000FF"/>
                </a:solidFill>
              </a:rPr>
              <a:t>Участники должны нарисовать домики, но бумага подвешена очень высоко, поэтому «художникам» придется прыгать для каждого штриха. Победителем является та команда, у которой получится самый красивый домик.</a:t>
            </a:r>
          </a:p>
          <a:p>
            <a:pPr eaLnBrk="1" fontAlgn="base" hangingPunct="1">
              <a:spcBef>
                <a:spcPct val="0"/>
              </a:spcBef>
              <a:spcAft>
                <a:spcPct val="0"/>
              </a:spcAft>
            </a:pPr>
            <a:r>
              <a:rPr lang="ru-RU" b="1" u="sng" smtClean="0">
                <a:solidFill>
                  <a:srgbClr val="FF0000"/>
                </a:solidFill>
              </a:rPr>
              <a:t>Условие.</a:t>
            </a:r>
            <a:r>
              <a:rPr lang="ru-RU" b="1" smtClean="0">
                <a:solidFill>
                  <a:srgbClr val="006699"/>
                </a:solidFill>
              </a:rPr>
              <a:t> </a:t>
            </a:r>
            <a:r>
              <a:rPr lang="ru-RU" b="1" smtClean="0">
                <a:solidFill>
                  <a:srgbClr val="0000FF"/>
                </a:solidFill>
              </a:rPr>
              <a:t>Участник рисует по одному элементу домика.</a:t>
            </a:r>
          </a:p>
          <a:p>
            <a:pPr eaLnBrk="1" fontAlgn="base" hangingPunct="1">
              <a:spcBef>
                <a:spcPct val="0"/>
              </a:spcBef>
              <a:spcAft>
                <a:spcPct val="0"/>
              </a:spcAft>
            </a:pPr>
            <a:r>
              <a:rPr lang="ru-RU" b="1" smtClean="0">
                <a:solidFill>
                  <a:srgbClr val="0000FF"/>
                </a:solidFill>
              </a:rPr>
              <a:t>Время – 1,5 минуты.</a:t>
            </a:r>
            <a:endParaRPr lang="ru-RU" b="1" u="sng" smtClean="0">
              <a:solidFill>
                <a:srgbClr val="0000FF"/>
              </a:solidFill>
            </a:endParaRPr>
          </a:p>
        </p:txBody>
      </p:sp>
      <p:pic>
        <p:nvPicPr>
          <p:cNvPr id="6" name="Рисунок 5" descr="D:\2 класс 001.jpg"/>
          <p:cNvPicPr/>
          <p:nvPr/>
        </p:nvPicPr>
        <p:blipFill>
          <a:blip r:embed="rId2" cstate="print"/>
          <a:srcRect l="5797" t="-468" r="5291" b="2336"/>
          <a:stretch>
            <a:fillRect/>
          </a:stretch>
        </p:blipFill>
        <p:spPr bwMode="auto">
          <a:xfrm>
            <a:off x="6172200" y="685800"/>
            <a:ext cx="1952199" cy="18334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4759588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 calcmode="lin" valueType="num">
                                      <p:cBhvr>
                                        <p:cTn id="9"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8"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1000"/>
                                        <p:tgtEl>
                                          <p:spTgt spid="6"/>
                                        </p:tgtEl>
                                      </p:cBhvr>
                                    </p:animEffect>
                                  </p:childTnLst>
                                </p:cTn>
                              </p:par>
                            </p:childTnLst>
                          </p:cTn>
                        </p:par>
                        <p:par>
                          <p:cTn id="15" fill="hold" nodeType="afterGroup">
                            <p:stCondLst>
                              <p:cond delay="2000"/>
                            </p:stCondLst>
                            <p:childTnLst>
                              <p:par>
                                <p:cTn id="16" presetID="17" presetClass="entr" presetSubtype="10" fill="hold" grpId="0" nodeType="after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p:cTn id="18" dur="1000" fill="hold"/>
                                        <p:tgtEl>
                                          <p:spTgt spid="33797"/>
                                        </p:tgtEl>
                                        <p:attrNameLst>
                                          <p:attrName>ppt_w</p:attrName>
                                        </p:attrNameLst>
                                      </p:cBhvr>
                                      <p:tavLst>
                                        <p:tav tm="0">
                                          <p:val>
                                            <p:fltVal val="0"/>
                                          </p:val>
                                        </p:tav>
                                        <p:tav tm="100000">
                                          <p:val>
                                            <p:strVal val="#ppt_w"/>
                                          </p:val>
                                        </p:tav>
                                      </p:tavLst>
                                    </p:anim>
                                    <p:anim calcmode="lin" valueType="num">
                                      <p:cBhvr>
                                        <p:cTn id="19" dur="1000" fill="hold"/>
                                        <p:tgtEl>
                                          <p:spTgt spid="337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46110065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4229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WordArt 6"/>
          <p:cNvSpPr>
            <a:spLocks noChangeArrowheads="1" noChangeShapeType="1" noTextEdit="1"/>
          </p:cNvSpPr>
          <p:nvPr/>
        </p:nvSpPr>
        <p:spPr bwMode="auto">
          <a:xfrm>
            <a:off x="533400" y="4419600"/>
            <a:ext cx="8382000" cy="19812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ru-RU" sz="3600" b="1" kern="10" smtClean="0">
                <a:ln w="9525">
                  <a:solidFill>
                    <a:srgbClr val="FF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"Счастливая верёвочка"</a:t>
            </a:r>
          </a:p>
        </p:txBody>
      </p:sp>
      <p:sp>
        <p:nvSpPr>
          <p:cNvPr id="35847" name="Text Box 7"/>
          <p:cNvSpPr txBox="1">
            <a:spLocks noChangeArrowheads="1"/>
          </p:cNvSpPr>
          <p:nvPr/>
        </p:nvSpPr>
        <p:spPr bwMode="auto">
          <a:xfrm>
            <a:off x="609600" y="685800"/>
            <a:ext cx="79406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ru-RU" b="1" u="sng" smtClean="0">
                <a:solidFill>
                  <a:srgbClr val="FF0000"/>
                </a:solidFill>
              </a:rPr>
              <a:t>Оборудование.</a:t>
            </a:r>
            <a:r>
              <a:rPr lang="ru-RU" smtClean="0">
                <a:solidFill>
                  <a:srgbClr val="006699"/>
                </a:solidFill>
              </a:rPr>
              <a:t> </a:t>
            </a:r>
            <a:r>
              <a:rPr lang="ru-RU" b="1" i="1" smtClean="0">
                <a:solidFill>
                  <a:srgbClr val="3333FF"/>
                </a:solidFill>
              </a:rPr>
              <a:t>3 скакалки.</a:t>
            </a:r>
          </a:p>
          <a:p>
            <a:pPr eaLnBrk="1" fontAlgn="base" hangingPunct="1">
              <a:spcBef>
                <a:spcPct val="0"/>
              </a:spcBef>
              <a:spcAft>
                <a:spcPct val="0"/>
              </a:spcAft>
            </a:pPr>
            <a:r>
              <a:rPr lang="ru-RU" b="1" u="sng" smtClean="0">
                <a:solidFill>
                  <a:srgbClr val="FF0000"/>
                </a:solidFill>
              </a:rPr>
              <a:t>Описание конкурса. </a:t>
            </a:r>
          </a:p>
          <a:p>
            <a:pPr eaLnBrk="1" fontAlgn="base" hangingPunct="1">
              <a:spcBef>
                <a:spcPct val="0"/>
              </a:spcBef>
              <a:spcAft>
                <a:spcPct val="0"/>
              </a:spcAft>
            </a:pPr>
            <a:r>
              <a:rPr lang="ru-RU" b="1" smtClean="0">
                <a:solidFill>
                  <a:srgbClr val="3333FF"/>
                </a:solidFill>
              </a:rPr>
              <a:t>Это заключительный конкурс. Участвуют  по 3 девочки, хорошо прыгающие на скакалках. </a:t>
            </a:r>
          </a:p>
          <a:p>
            <a:pPr eaLnBrk="1" fontAlgn="base" hangingPunct="1">
              <a:spcBef>
                <a:spcPct val="0"/>
              </a:spcBef>
              <a:spcAft>
                <a:spcPct val="0"/>
              </a:spcAft>
            </a:pPr>
            <a:r>
              <a:rPr lang="ru-RU" b="1" smtClean="0">
                <a:solidFill>
                  <a:srgbClr val="3333FF"/>
                </a:solidFill>
              </a:rPr>
              <a:t>От линии старта ведущий отсчитывает столько шагов, сколько очков набрала каждая команда. Это будет линия старта первой девочки. Она допрыгивает до своей команды, передает скакалку другой участнице, которая проделывает тот же путь,  а потом передает скакалку  третьей девочке.</a:t>
            </a:r>
          </a:p>
          <a:p>
            <a:pPr eaLnBrk="1" fontAlgn="base" hangingPunct="1">
              <a:spcBef>
                <a:spcPct val="0"/>
              </a:spcBef>
              <a:spcAft>
                <a:spcPct val="0"/>
              </a:spcAft>
            </a:pPr>
            <a:r>
              <a:rPr lang="ru-RU" b="1" smtClean="0">
                <a:solidFill>
                  <a:srgbClr val="3333FF"/>
                </a:solidFill>
              </a:rPr>
              <a:t>Побеждает команда, которая первой закончит этот конкурс.</a:t>
            </a:r>
            <a:endParaRPr lang="ru-RU" b="1" u="sng" smtClean="0">
              <a:solidFill>
                <a:srgbClr val="3333FF"/>
              </a:solidFill>
            </a:endParaRPr>
          </a:p>
        </p:txBody>
      </p:sp>
    </p:spTree>
    <p:extLst>
      <p:ext uri="{BB962C8B-B14F-4D97-AF65-F5344CB8AC3E}">
        <p14:creationId xmlns:p14="http://schemas.microsoft.com/office/powerpoint/2010/main" val="204877044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heel(4)">
                                      <p:cBhvr>
                                        <p:cTn id="7" dur="1000"/>
                                        <p:tgtEl>
                                          <p:spTgt spid="35846"/>
                                        </p:tgtEl>
                                      </p:cBhvr>
                                    </p:animEffect>
                                  </p:childTnLst>
                                </p:cTn>
                              </p:par>
                              <p:par>
                                <p:cTn id="8" presetID="26" presetClass="entr" presetSubtype="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wipe(down)">
                                      <p:cBhvr>
                                        <p:cTn id="10" dur="290">
                                          <p:stCondLst>
                                            <p:cond delay="0"/>
                                          </p:stCondLst>
                                        </p:cTn>
                                        <p:tgtEl>
                                          <p:spTgt spid="35845"/>
                                        </p:tgtEl>
                                      </p:cBhvr>
                                    </p:animEffect>
                                    <p:anim calcmode="lin" valueType="num">
                                      <p:cBhvr>
                                        <p:cTn id="11" dur="911"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35845"/>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35845"/>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35845"/>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35845"/>
                                        </p:tgtEl>
                                        <p:attrNameLst>
                                          <p:attrName>ppt_y</p:attrName>
                                        </p:attrNameLst>
                                      </p:cBhvr>
                                      <p:tavLst>
                                        <p:tav tm="0" fmla="#ppt_y-sin(pi*$)/81">
                                          <p:val>
                                            <p:fltVal val="0"/>
                                          </p:val>
                                        </p:tav>
                                        <p:tav tm="100000">
                                          <p:val>
                                            <p:fltVal val="1"/>
                                          </p:val>
                                        </p:tav>
                                      </p:tavLst>
                                    </p:anim>
                                    <p:animScale>
                                      <p:cBhvr>
                                        <p:cTn id="16" dur="13">
                                          <p:stCondLst>
                                            <p:cond delay="325"/>
                                          </p:stCondLst>
                                        </p:cTn>
                                        <p:tgtEl>
                                          <p:spTgt spid="35845"/>
                                        </p:tgtEl>
                                      </p:cBhvr>
                                      <p:to x="100000" y="60000"/>
                                    </p:animScale>
                                    <p:animScale>
                                      <p:cBhvr>
                                        <p:cTn id="17" dur="83" decel="50000">
                                          <p:stCondLst>
                                            <p:cond delay="338"/>
                                          </p:stCondLst>
                                        </p:cTn>
                                        <p:tgtEl>
                                          <p:spTgt spid="35845"/>
                                        </p:tgtEl>
                                      </p:cBhvr>
                                      <p:to x="100000" y="100000"/>
                                    </p:animScale>
                                    <p:animScale>
                                      <p:cBhvr>
                                        <p:cTn id="18" dur="13">
                                          <p:stCondLst>
                                            <p:cond delay="656"/>
                                          </p:stCondLst>
                                        </p:cTn>
                                        <p:tgtEl>
                                          <p:spTgt spid="35845"/>
                                        </p:tgtEl>
                                      </p:cBhvr>
                                      <p:to x="100000" y="80000"/>
                                    </p:animScale>
                                    <p:animScale>
                                      <p:cBhvr>
                                        <p:cTn id="19" dur="83" decel="50000">
                                          <p:stCondLst>
                                            <p:cond delay="669"/>
                                          </p:stCondLst>
                                        </p:cTn>
                                        <p:tgtEl>
                                          <p:spTgt spid="35845"/>
                                        </p:tgtEl>
                                      </p:cBhvr>
                                      <p:to x="100000" y="100000"/>
                                    </p:animScale>
                                    <p:animScale>
                                      <p:cBhvr>
                                        <p:cTn id="20" dur="13">
                                          <p:stCondLst>
                                            <p:cond delay="821"/>
                                          </p:stCondLst>
                                        </p:cTn>
                                        <p:tgtEl>
                                          <p:spTgt spid="35845"/>
                                        </p:tgtEl>
                                      </p:cBhvr>
                                      <p:to x="100000" y="90000"/>
                                    </p:animScale>
                                    <p:animScale>
                                      <p:cBhvr>
                                        <p:cTn id="21" dur="83" decel="50000">
                                          <p:stCondLst>
                                            <p:cond delay="834"/>
                                          </p:stCondLst>
                                        </p:cTn>
                                        <p:tgtEl>
                                          <p:spTgt spid="35845"/>
                                        </p:tgtEl>
                                      </p:cBhvr>
                                      <p:to x="100000" y="100000"/>
                                    </p:animScale>
                                    <p:animScale>
                                      <p:cBhvr>
                                        <p:cTn id="22" dur="13">
                                          <p:stCondLst>
                                            <p:cond delay="904"/>
                                          </p:stCondLst>
                                        </p:cTn>
                                        <p:tgtEl>
                                          <p:spTgt spid="35845"/>
                                        </p:tgtEl>
                                      </p:cBhvr>
                                      <p:to x="100000" y="95000"/>
                                    </p:animScale>
                                    <p:animScale>
                                      <p:cBhvr>
                                        <p:cTn id="23" dur="83" decel="50000">
                                          <p:stCondLst>
                                            <p:cond delay="917"/>
                                          </p:stCondLst>
                                        </p:cTn>
                                        <p:tgtEl>
                                          <p:spTgt spid="35845"/>
                                        </p:tgtEl>
                                      </p:cBhvr>
                                      <p:to x="100000" y="100000"/>
                                    </p:animScale>
                                  </p:childTnLst>
                                </p:cTn>
                              </p:par>
                            </p:childTnLst>
                          </p:cTn>
                        </p:par>
                        <p:par>
                          <p:cTn id="24" fill="hold" nodeType="afterGroup">
                            <p:stCondLst>
                              <p:cond delay="1000"/>
                            </p:stCondLst>
                            <p:childTnLst>
                              <p:par>
                                <p:cTn id="25" presetID="15" presetClass="entr" presetSubtype="0" fill="hold" grpId="0" nodeType="afterEffect">
                                  <p:stCondLst>
                                    <p:cond delay="0"/>
                                  </p:stCondLst>
                                  <p:childTnLst>
                                    <p:set>
                                      <p:cBhvr>
                                        <p:cTn id="26" dur="1" fill="hold">
                                          <p:stCondLst>
                                            <p:cond delay="0"/>
                                          </p:stCondLst>
                                        </p:cTn>
                                        <p:tgtEl>
                                          <p:spTgt spid="35847"/>
                                        </p:tgtEl>
                                        <p:attrNameLst>
                                          <p:attrName>style.visibility</p:attrName>
                                        </p:attrNameLst>
                                      </p:cBhvr>
                                      <p:to>
                                        <p:strVal val="visible"/>
                                      </p:to>
                                    </p:set>
                                    <p:anim calcmode="lin" valueType="num">
                                      <p:cBhvr>
                                        <p:cTn id="27" dur="1000" fill="hold"/>
                                        <p:tgtEl>
                                          <p:spTgt spid="35847"/>
                                        </p:tgtEl>
                                        <p:attrNameLst>
                                          <p:attrName>ppt_w</p:attrName>
                                        </p:attrNameLst>
                                      </p:cBhvr>
                                      <p:tavLst>
                                        <p:tav tm="0">
                                          <p:val>
                                            <p:fltVal val="0"/>
                                          </p:val>
                                        </p:tav>
                                        <p:tav tm="100000">
                                          <p:val>
                                            <p:strVal val="#ppt_w"/>
                                          </p:val>
                                        </p:tav>
                                      </p:tavLst>
                                    </p:anim>
                                    <p:anim calcmode="lin" valueType="num">
                                      <p:cBhvr>
                                        <p:cTn id="28" dur="1000" fill="hold"/>
                                        <p:tgtEl>
                                          <p:spTgt spid="35847"/>
                                        </p:tgtEl>
                                        <p:attrNameLst>
                                          <p:attrName>ppt_h</p:attrName>
                                        </p:attrNameLst>
                                      </p:cBhvr>
                                      <p:tavLst>
                                        <p:tav tm="0">
                                          <p:val>
                                            <p:fltVal val="0"/>
                                          </p:val>
                                        </p:tav>
                                        <p:tav tm="100000">
                                          <p:val>
                                            <p:strVal val="#ppt_h"/>
                                          </p:val>
                                        </p:tav>
                                      </p:tavLst>
                                    </p:anim>
                                    <p:anim calcmode="lin" valueType="num">
                                      <p:cBhvr>
                                        <p:cTn id="29" dur="1000" fill="hold"/>
                                        <p:tgtEl>
                                          <p:spTgt spid="3584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p:bldLst>
  </p:timing>
</p:sld>
</file>

<file path=ppt/theme/theme1.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811</Words>
  <Application>Microsoft Office PowerPoint</Application>
  <PresentationFormat>Экран (4:3)</PresentationFormat>
  <Paragraphs>60</Paragraphs>
  <Slides>11</Slides>
  <Notes>0</Notes>
  <HiddenSlides>0</HiddenSlides>
  <MMClips>0</MMClips>
  <ScaleCrop>false</ScaleCrop>
  <HeadingPairs>
    <vt:vector size="4" baseType="variant">
      <vt:variant>
        <vt:lpstr>Тема</vt:lpstr>
      </vt:variant>
      <vt:variant>
        <vt:i4>11</vt:i4>
      </vt:variant>
      <vt:variant>
        <vt:lpstr>Заголовки слайдов</vt:lpstr>
      </vt:variant>
      <vt:variant>
        <vt:i4>11</vt:i4>
      </vt:variant>
    </vt:vector>
  </HeadingPairs>
  <TitlesOfParts>
    <vt:vector size="22" baseType="lpstr">
      <vt:lpstr>Шары</vt:lpstr>
      <vt:lpstr>1_Шары</vt:lpstr>
      <vt:lpstr>2_Шары</vt:lpstr>
      <vt:lpstr>3_Шары</vt:lpstr>
      <vt:lpstr>4_Шары</vt:lpstr>
      <vt:lpstr>5_Шары</vt:lpstr>
      <vt:lpstr>6_Шары</vt:lpstr>
      <vt:lpstr>7_Шары</vt:lpstr>
      <vt:lpstr>8_Шары</vt:lpstr>
      <vt:lpstr>9_Шары</vt:lpstr>
      <vt:lpstr>10_Шары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Домик</dc:creator>
  <cp:lastModifiedBy>Домик</cp:lastModifiedBy>
  <cp:revision>3</cp:revision>
  <dcterms:created xsi:type="dcterms:W3CDTF">2014-01-04T14:20:28Z</dcterms:created>
  <dcterms:modified xsi:type="dcterms:W3CDTF">2014-01-04T14:44:44Z</dcterms:modified>
</cp:coreProperties>
</file>