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B0AFE5-9775-4924-8FEF-7E67C93BFE16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49D2F4-2860-411A-8153-D5A12850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29454"/>
          </a:xfrm>
          <a:prstGeom prst="rect">
            <a:avLst/>
          </a:prstGeom>
        </p:spPr>
      </p:pic>
      <p:pic>
        <p:nvPicPr>
          <p:cNvPr id="2" name="Picture 4" descr="hpsc5"/>
          <p:cNvPicPr>
            <a:picLocks noChangeAspect="1" noChangeArrowheads="1"/>
          </p:cNvPicPr>
          <p:nvPr/>
        </p:nvPicPr>
        <p:blipFill>
          <a:blip r:embed="rId3" cstate="print"/>
          <a:srcRect l="17647" t="15947" r="24510" b="28242"/>
          <a:stretch>
            <a:fillRect/>
          </a:stretch>
        </p:blipFill>
        <p:spPr bwMode="auto">
          <a:xfrm>
            <a:off x="0" y="0"/>
            <a:ext cx="2286000" cy="1981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57174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«Исследовательская деятельность – одна из форм профессиональной самореализации педагогов начальной школы»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286256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Тушнолобова</a:t>
            </a:r>
            <a:r>
              <a:rPr lang="ru-RU" sz="2400" b="1" dirty="0" smtClean="0">
                <a:solidFill>
                  <a:schemeClr val="bg1"/>
                </a:solidFill>
              </a:rPr>
              <a:t> Светлана Владимировна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у</a:t>
            </a:r>
            <a:r>
              <a:rPr lang="ru-RU" sz="2400" dirty="0" smtClean="0">
                <a:solidFill>
                  <a:schemeClr val="bg1"/>
                </a:solidFill>
              </a:rPr>
              <a:t>читель начальных классов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МОУ СОШ №20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г</a:t>
            </a:r>
            <a:r>
              <a:rPr lang="ru-RU" sz="2400" dirty="0" smtClean="0">
                <a:solidFill>
                  <a:schemeClr val="bg1"/>
                </a:solidFill>
              </a:rPr>
              <a:t>. Пласт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20" y="2357430"/>
            <a:ext cx="8686800" cy="2819400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 В душе каждого ребёнка есть невидимые струны. Если тронуть их умелой рукой, они красиво зазвучат»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В.А. Сухомлинский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hpsc5"/>
          <p:cNvPicPr>
            <a:picLocks noChangeAspect="1" noChangeArrowheads="1"/>
          </p:cNvPicPr>
          <p:nvPr/>
        </p:nvPicPr>
        <p:blipFill>
          <a:blip r:embed="rId3" cstate="print"/>
          <a:srcRect l="17647" t="15947" r="24510" b="28242"/>
          <a:stretch>
            <a:fillRect/>
          </a:stretch>
        </p:blipFill>
        <p:spPr bwMode="auto">
          <a:xfrm>
            <a:off x="0" y="0"/>
            <a:ext cx="2286000" cy="1981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2624165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Знание только тогда знание, когда оно приобретено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    усилиями своей мысли, а не памятью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ru-RU" sz="32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en-US" sz="3200" dirty="0" smtClean="0">
                <a:solidFill>
                  <a:schemeClr val="bg1"/>
                </a:solidFill>
              </a:rPr>
              <a:t>       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                                   Л. Н. Толстой</a:t>
            </a:r>
            <a:endParaRPr lang="ru-RU" sz="3200" i="1" dirty="0">
              <a:solidFill>
                <a:schemeClr val="bg1"/>
              </a:solidFill>
            </a:endParaRPr>
          </a:p>
        </p:txBody>
      </p:sp>
      <p:pic>
        <p:nvPicPr>
          <p:cNvPr id="4" name="Picture 4" descr="hpsc5"/>
          <p:cNvPicPr>
            <a:picLocks noChangeAspect="1" noChangeArrowheads="1"/>
          </p:cNvPicPr>
          <p:nvPr/>
        </p:nvPicPr>
        <p:blipFill>
          <a:blip r:embed="rId3" cstate="print"/>
          <a:srcRect l="17647" t="15947" r="24510" b="28242"/>
          <a:stretch>
            <a:fillRect/>
          </a:stretch>
        </p:blipFill>
        <p:spPr bwMode="auto">
          <a:xfrm>
            <a:off x="0" y="0"/>
            <a:ext cx="2286000" cy="1981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00010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Исследовательская деятельность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 — 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деятельность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учащихся, связанная с решением учащимися творческой, исследовательской задачи с заранее неизвестным решением (в отличие от практикума, служащего для иллюстрации тех или иных законов природы) и предполагающая наличие основных этапов.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357290" y="285728"/>
            <a:ext cx="914400" cy="6096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4" name="Picture 17" descr="100_1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2914">
            <a:off x="152400" y="228600"/>
            <a:ext cx="1028700" cy="1371600"/>
          </a:xfrm>
          <a:prstGeom prst="rect">
            <a:avLst/>
          </a:prstGeom>
          <a:noFill/>
        </p:spPr>
      </p:pic>
      <p:pic>
        <p:nvPicPr>
          <p:cNvPr id="5" name="Picture 19" descr="100_14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8024">
            <a:off x="87075" y="2656082"/>
            <a:ext cx="1066800" cy="1371600"/>
          </a:xfrm>
          <a:prstGeom prst="rect">
            <a:avLst/>
          </a:prstGeom>
          <a:noFill/>
        </p:spPr>
      </p:pic>
      <p:pic>
        <p:nvPicPr>
          <p:cNvPr id="6" name="Picture 26" descr="IMG_15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01762">
            <a:off x="228600" y="5029200"/>
            <a:ext cx="1235075" cy="1646238"/>
          </a:xfrm>
          <a:prstGeom prst="rect">
            <a:avLst/>
          </a:prstGeom>
          <a:noFill/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 rot="5400000">
            <a:off x="-685800" y="3276600"/>
            <a:ext cx="5029200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400" b="1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Этапы  исследования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3000364" y="1928802"/>
            <a:ext cx="2514600" cy="587375"/>
          </a:xfrm>
          <a:prstGeom prst="rect">
            <a:avLst/>
          </a:prstGeom>
          <a:solidFill>
            <a:srgbClr val="336699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>
            <a:flatTx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Подготовительный</a:t>
            </a:r>
            <a:endParaRPr kumimoji="0" lang="ru-RU" sz="1800" b="1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143240" y="3786190"/>
            <a:ext cx="1981200" cy="533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>
            <a:flatTx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dirty="0"/>
              <a:t>  </a:t>
            </a:r>
            <a:r>
              <a:rPr lang="ru-RU" b="1" dirty="0"/>
              <a:t>Основной</a:t>
            </a:r>
            <a:endParaRPr lang="ru-RU" b="1" i="1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57488" y="5715016"/>
            <a:ext cx="2286000" cy="533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>
            <a:flatTx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 </a:t>
            </a:r>
            <a:r>
              <a:rPr lang="ru-RU" b="1"/>
              <a:t>Заключительный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357422" y="200024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00298" y="3786190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285984" y="585789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286380" y="578645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429256" y="3857628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200024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172200" y="1643050"/>
            <a:ext cx="2971800" cy="8255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99"/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1600" b="1" i="1" dirty="0"/>
              <a:t>Выбор темы. </a:t>
            </a:r>
          </a:p>
          <a:p>
            <a:pPr marL="342900" indent="-342900"/>
            <a:r>
              <a:rPr lang="ru-RU" sz="1600" b="1" i="1" dirty="0"/>
              <a:t>Постановка цели и задач. </a:t>
            </a:r>
          </a:p>
          <a:p>
            <a:pPr marL="342900" indent="-342900"/>
            <a:r>
              <a:rPr lang="ru-RU" sz="1600" b="1" i="1" dirty="0"/>
              <a:t>Гипотеза исследования.</a:t>
            </a:r>
            <a:r>
              <a:rPr lang="ru-RU" sz="1600" b="1" i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943600" y="3643314"/>
            <a:ext cx="3200400" cy="58102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99"/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1600" b="1" i="1"/>
              <a:t>Организация исследования. </a:t>
            </a:r>
          </a:p>
          <a:p>
            <a:pPr marL="342900" indent="-342900"/>
            <a:endParaRPr lang="ru-RU" sz="1600" b="1" i="1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791200" y="5572140"/>
            <a:ext cx="3352800" cy="7493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99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 i="1" dirty="0"/>
              <a:t> </a:t>
            </a:r>
            <a:r>
              <a:rPr lang="ru-RU" sz="1600" b="1" i="1" dirty="0"/>
              <a:t>Подготовка к защите и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600" b="1" i="1" dirty="0"/>
              <a:t>   </a:t>
            </a:r>
            <a:r>
              <a:rPr lang="ru-RU" sz="1600" b="1" i="1" dirty="0"/>
              <a:t>защита работы.</a:t>
            </a:r>
            <a:r>
              <a:rPr lang="ru-RU" b="1" dirty="0"/>
              <a:t> </a:t>
            </a:r>
          </a:p>
        </p:txBody>
      </p:sp>
      <p:pic>
        <p:nvPicPr>
          <p:cNvPr id="21" name="Picture 25" descr="IMG_109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214290"/>
            <a:ext cx="1981200" cy="1368425"/>
          </a:xfrm>
          <a:prstGeom prst="rect">
            <a:avLst/>
          </a:prstGeom>
          <a:noFill/>
        </p:spPr>
      </p:pic>
      <p:pic>
        <p:nvPicPr>
          <p:cNvPr id="22" name="Picture 20" descr="IMG_079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142852"/>
            <a:ext cx="19812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  <p:bldP spid="11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228600"/>
            <a:ext cx="8229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 w="6350">
                  <a:noFill/>
                </a:ln>
                <a:solidFill>
                  <a:srgbClr val="000099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Анкета для учеников</a:t>
            </a:r>
            <a:endParaRPr kumimoji="0" lang="ru-RU" sz="3600" b="1" i="0" u="none" strike="noStrike" kern="1200" cap="none" spc="0" normalizeH="0" baseline="0" noProof="0" dirty="0">
              <a:ln w="6350">
                <a:noFill/>
              </a:ln>
              <a:solidFill>
                <a:srgbClr val="000099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9600" y="1059369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/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1.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Что тебе интересно больше всего?</a:t>
            </a:r>
          </a:p>
          <a:p>
            <a:pPr indent="22860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 2. Чем ты хочешь заниматься в первую</a:t>
            </a:r>
          </a:p>
          <a:p>
            <a:pPr indent="22860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    очередь? </a:t>
            </a:r>
          </a:p>
          <a:p>
            <a:pPr indent="22860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 3. Чем ты чаще всего занимаешься  в </a:t>
            </a:r>
          </a:p>
          <a:p>
            <a:pPr indent="22860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   свободное время?</a:t>
            </a:r>
          </a:p>
          <a:p>
            <a:pPr indent="22860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 4. О чём хотелось бы узнать, больше?</a:t>
            </a:r>
          </a:p>
        </p:txBody>
      </p:sp>
      <p:pic>
        <p:nvPicPr>
          <p:cNvPr id="5" name="Picture 5" descr="IMG_1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00600"/>
            <a:ext cx="2636838" cy="1901825"/>
          </a:xfrm>
          <a:prstGeom prst="rect">
            <a:avLst/>
          </a:prstGeom>
          <a:noFill/>
        </p:spPr>
      </p:pic>
      <p:pic>
        <p:nvPicPr>
          <p:cNvPr id="6" name="Picture 4" descr="IMG_11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800600"/>
            <a:ext cx="2590800" cy="1943100"/>
          </a:xfrm>
          <a:prstGeom prst="rect">
            <a:avLst/>
          </a:prstGeom>
          <a:noFill/>
        </p:spPr>
      </p:pic>
      <p:pic>
        <p:nvPicPr>
          <p:cNvPr id="7" name="Picture 6" descr="IMG_11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00600"/>
            <a:ext cx="2667000" cy="186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pic>
        <p:nvPicPr>
          <p:cNvPr id="3" name="Picture 4" descr="BKS_APP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457200"/>
            <a:ext cx="8826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990600"/>
            <a:ext cx="7620000" cy="5135563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« Чтобы добиться желаемых результатов, нужно, прежде всего, заинтересовать детей поставленной задачей, постоянно вдохновлять их на труд, оказывать им полное доверие в атмосфере честного сотрудничества »</a:t>
            </a:r>
          </a:p>
          <a:p>
            <a:pPr marL="548640" marR="0" lvl="0" indent="-41148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                                                                       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С.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Френе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914400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Исследовательскую деятельность младших школьников можно организовать в </a:t>
            </a:r>
            <a:r>
              <a:rPr lang="ru-RU" sz="2800" b="1" dirty="0">
                <a:solidFill>
                  <a:schemeClr val="bg1"/>
                </a:solidFill>
              </a:rPr>
              <a:t>трех формах: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1) </a:t>
            </a:r>
            <a:r>
              <a:rPr lang="ru-RU" sz="2800" i="1" dirty="0">
                <a:solidFill>
                  <a:schemeClr val="bg1"/>
                </a:solidFill>
              </a:rPr>
              <a:t>Индивидуальная работа. </a:t>
            </a:r>
            <a:r>
              <a:rPr lang="ru-RU" sz="2800" dirty="0">
                <a:solidFill>
                  <a:schemeClr val="bg1"/>
                </a:solidFill>
              </a:rPr>
              <a:t>Отдельные задания (подготовка разовых докладов, сообщений, оказание помощи при подготовке докладов, устных сообщений, изготовление наглядных пособий); работа с учащимися по индивидуальной программе (разработка тем научных исследований, оказание консультационной помощи);</a:t>
            </a:r>
          </a:p>
          <a:p>
            <a:r>
              <a:rPr lang="ru-RU" sz="2800" dirty="0">
                <a:solidFill>
                  <a:schemeClr val="bg1"/>
                </a:solidFill>
              </a:rPr>
              <a:t>2) </a:t>
            </a:r>
            <a:r>
              <a:rPr lang="ru-RU" sz="2800" i="1" dirty="0">
                <a:solidFill>
                  <a:schemeClr val="bg1"/>
                </a:solidFill>
              </a:rPr>
              <a:t>Групповая форма </a:t>
            </a:r>
            <a:r>
              <a:rPr lang="ru-RU" sz="2800" dirty="0">
                <a:solidFill>
                  <a:schemeClr val="bg1"/>
                </a:solidFill>
              </a:rPr>
              <a:t>(работа над совместными исследовательскими проектами в группах).</a:t>
            </a:r>
          </a:p>
          <a:p>
            <a:r>
              <a:rPr lang="ru-RU" sz="2800" dirty="0">
                <a:solidFill>
                  <a:schemeClr val="bg1"/>
                </a:solidFill>
              </a:rPr>
              <a:t>3) </a:t>
            </a:r>
            <a:r>
              <a:rPr lang="ru-RU" sz="2800" i="1" dirty="0">
                <a:solidFill>
                  <a:schemeClr val="bg1"/>
                </a:solidFill>
              </a:rPr>
              <a:t>Массовые формы</a:t>
            </a:r>
            <a:r>
              <a:rPr lang="ru-RU" sz="2800" dirty="0">
                <a:solidFill>
                  <a:schemeClr val="bg1"/>
                </a:solidFill>
              </a:rPr>
              <a:t>. К их числу можно отнести встречи с интересными людьми, совместную подготовку с учителями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9144000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Можно оценивать: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1.степень </a:t>
            </a:r>
            <a:r>
              <a:rPr lang="ru-RU" sz="2800" b="1" dirty="0">
                <a:solidFill>
                  <a:schemeClr val="bg1"/>
                </a:solidFill>
              </a:rPr>
              <a:t>самостоятельности в выполнении </a:t>
            </a:r>
            <a:r>
              <a:rPr lang="ru-RU" sz="2800" b="1" dirty="0" smtClean="0">
                <a:solidFill>
                  <a:schemeClr val="bg1"/>
                </a:solidFill>
              </a:rPr>
              <a:t>различных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</a:t>
            </a:r>
            <a:r>
              <a:rPr lang="ru-RU" sz="2800" b="1" dirty="0">
                <a:solidFill>
                  <a:schemeClr val="bg1"/>
                </a:solidFill>
              </a:rPr>
              <a:t>этапов работы </a:t>
            </a:r>
            <a:r>
              <a:rPr lang="ru-RU" sz="2800" b="1" dirty="0" smtClean="0">
                <a:solidFill>
                  <a:schemeClr val="bg1"/>
                </a:solidFill>
              </a:rPr>
              <a:t>над проектом</a:t>
            </a:r>
            <a:r>
              <a:rPr lang="ru-RU" sz="2800" b="1" dirty="0">
                <a:solidFill>
                  <a:schemeClr val="bg1"/>
                </a:solidFill>
              </a:rPr>
              <a:t>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2.степень </a:t>
            </a:r>
            <a:r>
              <a:rPr lang="ru-RU" sz="2800" b="1" dirty="0">
                <a:solidFill>
                  <a:schemeClr val="bg1"/>
                </a:solidFill>
              </a:rPr>
              <a:t>включённости в групповую работу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и</a:t>
            </a:r>
            <a:r>
              <a:rPr lang="ru-RU" sz="2800" b="1" dirty="0">
                <a:solidFill>
                  <a:schemeClr val="bg1"/>
                </a:solidFill>
              </a:rPr>
              <a:t> чёткость </a:t>
            </a:r>
            <a:r>
              <a:rPr lang="ru-RU" sz="2800" b="1" dirty="0" smtClean="0">
                <a:solidFill>
                  <a:schemeClr val="bg1"/>
                </a:solidFill>
              </a:rPr>
              <a:t>выполнения отведённой </a:t>
            </a:r>
            <a:r>
              <a:rPr lang="ru-RU" sz="2800" b="1" dirty="0">
                <a:solidFill>
                  <a:schemeClr val="bg1"/>
                </a:solidFill>
              </a:rPr>
              <a:t>роли;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3.практическое </a:t>
            </a:r>
            <a:r>
              <a:rPr lang="ru-RU" sz="2800" b="1" dirty="0">
                <a:solidFill>
                  <a:schemeClr val="bg1"/>
                </a:solidFill>
              </a:rPr>
              <a:t>использование предметных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и</a:t>
            </a:r>
            <a:r>
              <a:rPr lang="ru-RU" sz="2800" b="1" dirty="0">
                <a:solidFill>
                  <a:schemeClr val="bg1"/>
                </a:solidFill>
              </a:rPr>
              <a:t> общешкольных ЗУН;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4.количество </a:t>
            </a:r>
            <a:r>
              <a:rPr lang="ru-RU" sz="2800" b="1" dirty="0">
                <a:solidFill>
                  <a:schemeClr val="bg1"/>
                </a:solidFill>
              </a:rPr>
              <a:t>новой информации использованной для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выполнения </a:t>
            </a:r>
            <a:r>
              <a:rPr lang="ru-RU" sz="2800" b="1" dirty="0">
                <a:solidFill>
                  <a:schemeClr val="bg1"/>
                </a:solidFill>
              </a:rPr>
              <a:t>проекта;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5.степень </a:t>
            </a:r>
            <a:r>
              <a:rPr lang="ru-RU" sz="2800" b="1" dirty="0">
                <a:solidFill>
                  <a:schemeClr val="bg1"/>
                </a:solidFill>
              </a:rPr>
              <a:t>осмысления использованной информации;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6.уровень </a:t>
            </a:r>
            <a:r>
              <a:rPr lang="ru-RU" sz="2800" b="1" dirty="0">
                <a:solidFill>
                  <a:schemeClr val="bg1"/>
                </a:solidFill>
              </a:rPr>
              <a:t>сложности и степень владения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использованными </a:t>
            </a:r>
            <a:r>
              <a:rPr lang="ru-RU" sz="2800" b="1" dirty="0">
                <a:solidFill>
                  <a:schemeClr val="bg1"/>
                </a:solidFill>
              </a:rPr>
              <a:t>методиками;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78579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7.оригинальность идеи, способа решения проблемы;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8.осмысление проблемы проекта и формулирование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   цели проекта или исследования;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9.уровень организации и проведения презентации: 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устного сообщения, письменного отчёта, обеспечения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объектами наглядности;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10.владение рефлексией;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11.творческий подход в подготовке объектов 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  наглядности презентации;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12.социальное и прикладное значение полученных 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  результатов.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003-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5429264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281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***</dc:creator>
  <cp:lastModifiedBy>***</cp:lastModifiedBy>
  <cp:revision>9</cp:revision>
  <dcterms:created xsi:type="dcterms:W3CDTF">2010-05-18T13:35:18Z</dcterms:created>
  <dcterms:modified xsi:type="dcterms:W3CDTF">2010-05-18T14:22:14Z</dcterms:modified>
</cp:coreProperties>
</file>