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3927C9F-9AFD-45B7-AF65-E55558596609}" type="datetimeFigureOut">
              <a:rPr lang="ru-RU"/>
              <a:pPr>
                <a:defRPr/>
              </a:pPr>
              <a:t>24.07.2015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AEBC641-5ABF-4C2B-BD2E-87160A5AF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70D6-A286-4DCB-800D-B7311BD51DC2}" type="datetimeFigureOut">
              <a:rPr lang="ru-RU"/>
              <a:pPr>
                <a:defRPr/>
              </a:pPr>
              <a:t>24.07.2015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97F9-6AE6-49D5-96D5-2ACEB6EED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9D18-2663-4A95-AB24-859732F40E78}" type="datetimeFigureOut">
              <a:rPr lang="ru-RU"/>
              <a:pPr>
                <a:defRPr/>
              </a:pPr>
              <a:t>24.07.2015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BA58-FA19-44A9-A450-FB79F41B6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BD9F-D361-4E1E-9508-A743D2368083}" type="datetimeFigureOut">
              <a:rPr lang="ru-RU"/>
              <a:pPr>
                <a:defRPr/>
              </a:pPr>
              <a:t>24.07.2015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696D-4617-4709-82C0-10F05762F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06D338-D13D-4649-846B-DF15589DC933}" type="datetimeFigureOut">
              <a:rPr lang="ru-RU"/>
              <a:pPr>
                <a:defRPr/>
              </a:pPr>
              <a:t>24.07.2015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E23BEE-4C95-426C-9BD5-AD0BE8A8F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92B848-C64C-40DE-B9A6-E26E609C2042}" type="datetimeFigureOut">
              <a:rPr lang="ru-RU"/>
              <a:pPr>
                <a:defRPr/>
              </a:pPr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C792DB-483C-46EF-B929-EA7E4FE3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2B308B-99BA-4C7E-AA17-D2D427D759C4}" type="datetimeFigureOut">
              <a:rPr lang="ru-RU"/>
              <a:pPr>
                <a:defRPr/>
              </a:pPr>
              <a:t>24.07.2015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286012-EF23-4AC0-8FF5-C9F409A29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BC538-C456-4856-A8E6-AF9449D89223}" type="datetimeFigureOut">
              <a:rPr lang="ru-RU"/>
              <a:pPr>
                <a:defRPr/>
              </a:pPr>
              <a:t>24.07.2015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BA190C-02AA-4F9B-BB7A-B27F7B367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5F3D-79FD-4D1C-8C1E-39BC51A31B80}" type="datetimeFigureOut">
              <a:rPr lang="ru-RU"/>
              <a:pPr>
                <a:defRPr/>
              </a:pPr>
              <a:t>24.07.2015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ED91-6FA0-47F1-8671-94CFD693B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139C08-6105-4372-858C-0A6882998306}" type="datetimeFigureOut">
              <a:rPr lang="ru-RU"/>
              <a:pPr>
                <a:defRPr/>
              </a:pPr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6CCF98-ADF7-4C7A-ACBC-363207E56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3454EB7-EF41-4E11-92A7-8328230A563D}" type="datetimeFigureOut">
              <a:rPr lang="ru-RU"/>
              <a:pPr>
                <a:defRPr/>
              </a:pPr>
              <a:t>24.07.2015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AF867A-2E16-4AD3-AF1A-93C62288D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A755AEF-2E65-44C2-9D44-304900578794}" type="datetimeFigureOut">
              <a:rPr lang="ru-RU"/>
              <a:pPr>
                <a:defRPr/>
              </a:pPr>
              <a:t>24.07.2015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E0DCAB-31AE-4412-BE87-98846FB9D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82976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</a:rPr>
              <a:t>Технология проекта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5715000"/>
            <a:ext cx="5715000" cy="1143000"/>
          </a:xfrm>
        </p:spPr>
        <p:txBody>
          <a:bodyPr/>
          <a:lstStyle/>
          <a:p>
            <a:pPr marR="0"/>
            <a:r>
              <a:rPr lang="ru-RU" sz="1800" smtClean="0">
                <a:solidFill>
                  <a:schemeClr val="tx1"/>
                </a:solidFill>
              </a:rPr>
              <a:t>Подготовила учитель начальных классов                                                                                                                                                                                                          МБОУ «СОШ п. Пробуждение»                                                                                                                      Энгельсского муниципального района</a:t>
            </a:r>
          </a:p>
          <a:p>
            <a:pPr marR="0"/>
            <a:r>
              <a:rPr lang="ru-RU" sz="1800" smtClean="0">
                <a:solidFill>
                  <a:schemeClr val="tx1"/>
                </a:solidFill>
              </a:rPr>
              <a:t>Серватова Т. В.</a:t>
            </a:r>
          </a:p>
        </p:txBody>
      </p:sp>
      <p:pic>
        <p:nvPicPr>
          <p:cNvPr id="9220" name="Picture 3" descr="C:\Users\Пользователь\Pictures\информатизация 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98950"/>
            <a:ext cx="278606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700" i="1" smtClean="0"/>
              <a:t>Батуева С.В. </a:t>
            </a:r>
            <a:r>
              <a:rPr lang="ru-RU" sz="1700" smtClean="0"/>
              <a:t>Проекты учащихся, посвященные юбилею школы // Завуч начальной школы. – 2012.- № 2. – С. 13 – 16.</a:t>
            </a:r>
          </a:p>
          <a:p>
            <a:r>
              <a:rPr lang="ru-RU" sz="1700" i="1" smtClean="0"/>
              <a:t>Белобородов Н.В. </a:t>
            </a:r>
            <a:r>
              <a:rPr lang="ru-RU" sz="1700" smtClean="0"/>
              <a:t>Социальные творческие проекты в школе. -  М.: Аркти, 2006.</a:t>
            </a:r>
          </a:p>
          <a:p>
            <a:r>
              <a:rPr lang="ru-RU" sz="1700" i="1" smtClean="0"/>
              <a:t>Брыкова О.В. </a:t>
            </a:r>
            <a:r>
              <a:rPr lang="ru-RU" sz="1700" smtClean="0"/>
              <a:t>Проектная деятельность в учебном процессе. – М.: Чистые пруды, 2006.</a:t>
            </a:r>
          </a:p>
          <a:p>
            <a:r>
              <a:rPr lang="ru-RU" sz="1700" i="1" smtClean="0"/>
              <a:t>Бычков А.В. </a:t>
            </a:r>
            <a:r>
              <a:rPr lang="ru-RU" sz="1700" smtClean="0"/>
              <a:t>Метод проектов в современной школе. – М., 2000.</a:t>
            </a:r>
          </a:p>
          <a:p>
            <a:r>
              <a:rPr lang="ru-RU" sz="1700" i="1" smtClean="0"/>
              <a:t>Гоппе Н.Н. </a:t>
            </a:r>
            <a:r>
              <a:rPr lang="ru-RU" sz="1700" smtClean="0"/>
              <a:t>О переходе к проектной технологии // Педагогическое обозрение. – 2000. - № 4. – С. 10 - 15.</a:t>
            </a:r>
          </a:p>
          <a:p>
            <a:r>
              <a:rPr lang="ru-RU" sz="1700" i="1" smtClean="0"/>
              <a:t>Горецкая Г.И. </a:t>
            </a:r>
            <a:r>
              <a:rPr lang="ru-RU" sz="1700" smtClean="0"/>
              <a:t>Организация учебно-воспитательного процесса в школе. – М.: Просвещение, 2010. </a:t>
            </a:r>
          </a:p>
          <a:p>
            <a:r>
              <a:rPr lang="ru-RU" sz="1700" i="1" smtClean="0"/>
              <a:t>Господникова М.К. </a:t>
            </a:r>
            <a:r>
              <a:rPr lang="ru-RU" sz="1700" smtClean="0"/>
              <a:t>Совместные воспитательные проекты. - Волгоград, 2010.</a:t>
            </a:r>
          </a:p>
          <a:p>
            <a:r>
              <a:rPr lang="ru-RU" sz="1700" i="1" smtClean="0"/>
              <a:t>Джужук И.И. </a:t>
            </a:r>
            <a:r>
              <a:rPr lang="ru-RU" sz="1700" smtClean="0"/>
              <a:t>Метод проектов в контексте личностно-ориентированного образования. Материалы к дидактическому исследованию. – Ростов-на-Дону, 2009.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Список использованных источников: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12" descr="7cf3eaf327a921193daa70e35247149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2500313"/>
            <a:ext cx="6072187" cy="311785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0" y="428625"/>
            <a:ext cx="9144000" cy="55784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4000" smtClean="0"/>
              <a:t>Метод проектов = метод проблем</a:t>
            </a:r>
          </a:p>
          <a:p>
            <a:pPr>
              <a:buFont typeface="Wingdings 3" pitchFamily="18" charset="2"/>
              <a:buNone/>
            </a:pPr>
            <a:endParaRPr lang="ru-RU" sz="4000" smtClean="0"/>
          </a:p>
          <a:p>
            <a:pPr>
              <a:buFont typeface="Wingdings 3" pitchFamily="18" charset="2"/>
              <a:buNone/>
            </a:pPr>
            <a:endParaRPr lang="ru-RU" sz="4000" smtClean="0"/>
          </a:p>
          <a:p>
            <a:pPr>
              <a:buFont typeface="Wingdings 3" pitchFamily="18" charset="2"/>
              <a:buNone/>
            </a:pPr>
            <a:endParaRPr lang="ru-RU" sz="4000" smtClean="0"/>
          </a:p>
          <a:p>
            <a:pPr>
              <a:buFont typeface="Wingdings 3" pitchFamily="18" charset="2"/>
              <a:buNone/>
            </a:pPr>
            <a:endParaRPr lang="ru-RU" sz="4000" smtClean="0"/>
          </a:p>
          <a:p>
            <a:pPr algn="ctr">
              <a:buFont typeface="Wingdings 3" pitchFamily="18" charset="2"/>
              <a:buNone/>
            </a:pPr>
            <a:endParaRPr lang="ru-RU" sz="4000" smtClean="0"/>
          </a:p>
          <a:p>
            <a:pPr algn="ctr">
              <a:buFont typeface="Wingdings 3" pitchFamily="18" charset="2"/>
              <a:buNone/>
            </a:pPr>
            <a:r>
              <a:rPr lang="ru-RU" sz="4000" smtClean="0"/>
              <a:t>начало 20 века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857625" y="1500188"/>
            <a:ext cx="1428750" cy="2571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4" name="Picture 2" descr="C:\Users\Пользователь\Pictures\информатизация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605338"/>
            <a:ext cx="2643187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7213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</a:t>
            </a:r>
            <a:r>
              <a:rPr lang="ru-RU" sz="4000" b="1" i="1" u="sng" dirty="0" smtClean="0">
                <a:solidFill>
                  <a:schemeClr val="bg2">
                    <a:lumMod val="25000"/>
                  </a:schemeClr>
                </a:solidFill>
              </a:rPr>
              <a:t>Метод проектов </a:t>
            </a:r>
            <a:r>
              <a:rPr lang="ru-RU" sz="4000" dirty="0" smtClean="0"/>
              <a:t>– система учебно-познавательных приемов, которые позволяют решить ту или иную проблему в результате самостоятельных и коллективных действий учащихся и обязательной презентации результатов их работы.</a:t>
            </a:r>
            <a:endParaRPr lang="ru-RU" sz="4000" dirty="0"/>
          </a:p>
        </p:txBody>
      </p:sp>
      <p:pic>
        <p:nvPicPr>
          <p:cNvPr id="11267" name="Picture 2" descr="C:\Users\Пользователь\Pictures\информатизация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0" y="4857750"/>
            <a:ext cx="1809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1785937"/>
          </a:xfrm>
        </p:spPr>
        <p:txBody>
          <a:bodyPr>
            <a:normAutofit fontScale="92500"/>
          </a:bodyPr>
          <a:lstStyle/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/>
              <a:t>Сформированность</a:t>
            </a:r>
            <a:r>
              <a:rPr lang="ru-RU" dirty="0" smtClean="0"/>
              <a:t> у учащихся ряда  коммуникативных умений, лежащих в основе эффективных социально-интеллектуальных взаимодействий в процессе обучения;</a:t>
            </a:r>
          </a:p>
          <a:p>
            <a:pPr marL="624078" indent="-51435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Готовность младших школьников  к проектной деятельности заключается в следующем: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3429000"/>
            <a:ext cx="7929563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2.    </a:t>
            </a:r>
            <a:r>
              <a:rPr lang="ru-RU" sz="2500" dirty="0">
                <a:latin typeface="+mn-lt"/>
                <a:cs typeface="+mn-cs"/>
              </a:rPr>
              <a:t>Развитие мышления учащихся,            определенная «интеллектуальная зрелость»;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4286250"/>
            <a:ext cx="7143750" cy="124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3. 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</a:t>
            </a:r>
            <a:r>
              <a:rPr lang="ru-RU" sz="2500" dirty="0">
                <a:latin typeface="+mn-lt"/>
                <a:cs typeface="+mn-cs"/>
              </a:rPr>
              <a:t>Развернутая, содержательная, дифференцированная </a:t>
            </a:r>
            <a:r>
              <a:rPr lang="ru-RU" sz="2500" dirty="0" err="1">
                <a:latin typeface="+mn-lt"/>
                <a:cs typeface="+mn-cs"/>
              </a:rPr>
              <a:t>самооценочная</a:t>
            </a:r>
            <a:r>
              <a:rPr lang="ru-RU" sz="2500" dirty="0">
                <a:latin typeface="+mn-lt"/>
                <a:cs typeface="+mn-cs"/>
              </a:rPr>
              <a:t> и оценочная деятельность.</a:t>
            </a:r>
          </a:p>
        </p:txBody>
      </p:sp>
      <p:pic>
        <p:nvPicPr>
          <p:cNvPr id="12294" name="Picture 2" descr="C:\Users\Пользователь\Pictures\информатиз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5051425"/>
            <a:ext cx="378618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642938" y="1428750"/>
            <a:ext cx="8229600" cy="4525963"/>
          </a:xfrm>
        </p:spPr>
        <p:txBody>
          <a:bodyPr/>
          <a:lstStyle/>
          <a:p>
            <a:endParaRPr lang="ru-RU" sz="4000" b="1" i="1" smtClean="0"/>
          </a:p>
          <a:p>
            <a:endParaRPr lang="ru-RU" sz="4000" b="1" i="1" smtClean="0"/>
          </a:p>
          <a:p>
            <a:r>
              <a:rPr lang="ru-RU" sz="4000" b="1" i="1" smtClean="0"/>
              <a:t>Цель: </a:t>
            </a:r>
            <a:r>
              <a:rPr lang="ru-RU" sz="4000" smtClean="0"/>
              <a:t>выяснить роль традиций в становлении крепкой и дружной семьи</a:t>
            </a:r>
            <a:endParaRPr lang="ru-RU" sz="4000" b="1" i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Проект «Традиции семьи»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Планирование проекта</a:t>
            </a:r>
            <a:endParaRPr lang="ru-RU" dirty="0"/>
          </a:p>
        </p:txBody>
      </p:sp>
      <p:pic>
        <p:nvPicPr>
          <p:cNvPr id="4" name="Picture 2" descr="C:\Users\атто\Pictures\Школа\DSC02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632856">
            <a:off x="442356" y="1280735"/>
            <a:ext cx="3573675" cy="36926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атто\Pictures\Школа\DSC02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0594">
            <a:off x="3994779" y="1541359"/>
            <a:ext cx="4776610" cy="358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атто\Pictures\Школа\DSC02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00438"/>
            <a:ext cx="4476749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Этап промежуточных результатов и выводов</a:t>
            </a:r>
            <a:endParaRPr lang="ru-RU" dirty="0"/>
          </a:p>
        </p:txBody>
      </p:sp>
      <p:pic>
        <p:nvPicPr>
          <p:cNvPr id="4" name="Picture 2" descr="C:\Users\атто\Pictures\Школа\DSC027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526859">
            <a:off x="862647" y="1083946"/>
            <a:ext cx="2799229" cy="3732305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3" descr="C:\Users\атто\Pictures\Школа\DSC02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1100">
            <a:off x="5597772" y="1134221"/>
            <a:ext cx="2931536" cy="3908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4" descr="C:\Users\атто\Pictures\Школа\DSC02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643314"/>
            <a:ext cx="5115289" cy="3214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Создание и оформление проекта</a:t>
            </a:r>
            <a:endParaRPr lang="ru-RU" dirty="0"/>
          </a:p>
        </p:txBody>
      </p:sp>
      <p:pic>
        <p:nvPicPr>
          <p:cNvPr id="4" name="Picture 2" descr="C:\Users\атто\Pictures\Школа\DSC05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214422"/>
            <a:ext cx="2431473" cy="336249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3" descr="C:\Users\атто\Pictures\Школа\DSC05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214422"/>
            <a:ext cx="2469648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C:\Users\атто\Pictures\Школа\DSC05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204864"/>
            <a:ext cx="3168352" cy="4481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Защита проекта</a:t>
            </a:r>
            <a:endParaRPr lang="ru-RU" dirty="0"/>
          </a:p>
        </p:txBody>
      </p:sp>
      <p:pic>
        <p:nvPicPr>
          <p:cNvPr id="4" name="Picture 2" descr="C:\Users\атто\Pictures\Школа\DSC04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619699">
            <a:off x="507011" y="675777"/>
            <a:ext cx="2173778" cy="2901142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3" descr="C:\Users\атто\Pictures\Школа\DSC04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5810">
            <a:off x="6109001" y="1229353"/>
            <a:ext cx="2664296" cy="3122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4" descr="C:\Users\атто\Pictures\Школа\DSC04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464242"/>
            <a:ext cx="4525011" cy="3393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402</TotalTime>
  <Words>293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Lucida Sans Unicode</vt:lpstr>
      <vt:lpstr>Arial</vt:lpstr>
      <vt:lpstr>Wingdings 3</vt:lpstr>
      <vt:lpstr>Verdana</vt:lpstr>
      <vt:lpstr>Wingdings 2</vt:lpstr>
      <vt:lpstr>Calibri</vt:lpstr>
      <vt:lpstr>Открытая</vt:lpstr>
      <vt:lpstr>Технология проекта</vt:lpstr>
      <vt:lpstr>Слайд 2</vt:lpstr>
      <vt:lpstr>Слайд 3</vt:lpstr>
      <vt:lpstr>Готовность младших школьников  к проектной деятельности заключается в следующем:</vt:lpstr>
      <vt:lpstr>Проект «Традиции семьи»</vt:lpstr>
      <vt:lpstr>Планирование проекта</vt:lpstr>
      <vt:lpstr>Этап промежуточных результатов и выводов</vt:lpstr>
      <vt:lpstr>Создание и оформление проекта</vt:lpstr>
      <vt:lpstr>Защита проекта</vt:lpstr>
      <vt:lpstr>Список использованных источников: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проекта</dc:title>
  <dc:creator>домашний</dc:creator>
  <cp:lastModifiedBy>домашний</cp:lastModifiedBy>
  <cp:revision>39</cp:revision>
  <dcterms:created xsi:type="dcterms:W3CDTF">2015-03-25T14:20:42Z</dcterms:created>
  <dcterms:modified xsi:type="dcterms:W3CDTF">2015-07-24T16:15:54Z</dcterms:modified>
</cp:coreProperties>
</file>