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59D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688C7C-544A-4F4F-AADD-33F8445FFCFB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4E81AC-EDA3-4C27-A083-11BB56721F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1340768"/>
            <a:ext cx="8940315" cy="1428214"/>
          </a:xfrm>
          <a:prstGeom prst="ellipse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Местоимения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ef9a2aae22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113039" cy="3063230"/>
          </a:xfrm>
          <a:prstGeom prst="teardrop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88840"/>
            <a:ext cx="83407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1)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- притяжательное, определение;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её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личное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дополнение;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его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притяжательное, определение;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4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её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притяжательное, определение;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их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личное, дополнение;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5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её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личное, дополнение,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её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притяжательное, определение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2734940" cy="31078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2555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Притяжательные местоимения</a:t>
            </a:r>
            <a:endParaRPr lang="ru-RU" sz="3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8092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     </a:t>
            </a:r>
            <a:r>
              <a:rPr lang="ru-RU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узнать </a:t>
            </a:r>
            <a:r>
              <a:rPr lang="ru-RU" sz="20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характеристики  </a:t>
            </a:r>
            <a:r>
              <a:rPr lang="ru-RU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притяжательных местоимений:</a:t>
            </a:r>
            <a:endParaRPr lang="ru-RU" sz="2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sz="24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основное значение;</a:t>
            </a:r>
          </a:p>
          <a:p>
            <a:pPr algn="ctr"/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морфологические признаки;</a:t>
            </a:r>
          </a:p>
          <a:p>
            <a:pPr algn="ctr"/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интаксическая 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роль.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r>
              <a:rPr lang="ru-RU" dirty="0">
                <a:latin typeface="Comic Sans MS" pitchFamily="66" charset="0"/>
              </a:rPr>
              <a:t> </a:t>
            </a:r>
          </a:p>
          <a:p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916832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Задача урока: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23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56992"/>
            <a:ext cx="3168352" cy="3168352"/>
          </a:xfrm>
          <a:prstGeom prst="rect">
            <a:avLst/>
          </a:prstGeom>
        </p:spPr>
      </p:pic>
      <p:pic>
        <p:nvPicPr>
          <p:cNvPr id="5" name="Рисунок 4" descr="Maslenica---solnishko-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162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1)  </a:t>
            </a:r>
            <a:r>
              <a:rPr lang="ru-RU" b="1" dirty="0" smtClean="0">
                <a:solidFill>
                  <a:schemeClr val="accent3"/>
                </a:solidFill>
                <a:latin typeface="Comic Sans MS" pitchFamily="66" charset="0"/>
              </a:rPr>
              <a:t>Местоимение 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– часть речи, которая </a:t>
            </a:r>
            <a:r>
              <a:rPr lang="ru-RU" b="1" dirty="0">
                <a:solidFill>
                  <a:schemeClr val="accent3"/>
                </a:solidFill>
                <a:latin typeface="Comic Sans MS" pitchFamily="66" charset="0"/>
              </a:rPr>
              <a:t>указывает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 на предмет, </a:t>
            </a:r>
            <a:endParaRPr lang="ru-RU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признак 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или количество, не называя их.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1700808"/>
            <a:ext cx="7487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2)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Местоимения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как правило,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изменяются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по падежам.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Есть местоимения, которые  изменяются по родам и числам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852936"/>
            <a:ext cx="7718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3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)</a:t>
            </a:r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chemeClr val="accent3"/>
                </a:solidFill>
                <a:latin typeface="Comic Sans MS" pitchFamily="66" charset="0"/>
              </a:rPr>
              <a:t>В </a:t>
            </a:r>
            <a:r>
              <a:rPr lang="ru-RU" b="1" dirty="0">
                <a:solidFill>
                  <a:schemeClr val="accent3"/>
                </a:solidFill>
                <a:latin typeface="Comic Sans MS" pitchFamily="66" charset="0"/>
              </a:rPr>
              <a:t>предложениях местоимения 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обычно бывают подлежащими, </a:t>
            </a:r>
            <a:endParaRPr lang="ru-RU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дополнениями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, обстоятельствами.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077072"/>
            <a:ext cx="5888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4) По 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значению  и грамматическим особенностям </a:t>
            </a:r>
            <a:endParaRPr lang="ru-RU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3"/>
                </a:solidFill>
                <a:latin typeface="Comic Sans MS" pitchFamily="66" charset="0"/>
              </a:rPr>
              <a:t>местоимения </a:t>
            </a:r>
            <a:r>
              <a:rPr lang="ru-RU" dirty="0">
                <a:solidFill>
                  <a:schemeClr val="accent3"/>
                </a:solidFill>
                <a:latin typeface="Comic Sans MS" pitchFamily="66" charset="0"/>
              </a:rPr>
              <a:t>делятся на  </a:t>
            </a:r>
            <a:r>
              <a:rPr lang="ru-RU" b="1" dirty="0">
                <a:solidFill>
                  <a:schemeClr val="accent3"/>
                </a:solidFill>
                <a:latin typeface="Comic Sans MS" pitchFamily="66" charset="0"/>
              </a:rPr>
              <a:t>девять разрядов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458490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Мне – личное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Что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относительное  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Собой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возвратное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Некто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неопределенное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Чему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? – вопросительное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Некому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отрицательное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Этот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указательное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Каждый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определительное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Наш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– притяжательное  </a:t>
            </a:r>
          </a:p>
          <a:p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89593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32656"/>
            <a:ext cx="1873573" cy="26845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6228184" y="3645024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988840"/>
            <a:ext cx="8393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Кое-кто,  ничей, 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себя,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несколько,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некоторый, </a:t>
            </a:r>
            <a:r>
              <a:rPr kumimoji="0" lang="ru-RU" sz="24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нечего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некто, кто-то, нечто,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некого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 никакой,  никого,  никто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risunok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93096"/>
            <a:ext cx="2693665" cy="22483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176" y="5877272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Comic Sans MS" pitchFamily="66" charset="0"/>
              </a:rPr>
              <a:t>Задание 3</a:t>
            </a:r>
            <a:endParaRPr lang="ru-RU" sz="24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66588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1.Мной, </a:t>
            </a:r>
            <a:r>
              <a:rPr lang="ru-RU" sz="2800" b="1" cap="all" dirty="0">
                <a:ln w="9000" cmpd="sng">
                  <a:solidFill>
                    <a:srgbClr val="BD159D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собой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тобой, о ней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2.Я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ты, меня, </a:t>
            </a:r>
            <a:r>
              <a:rPr lang="ru-RU" sz="2800" b="1" cap="all" dirty="0">
                <a:ln w="9000" cmpd="sng">
                  <a:solidFill>
                    <a:srgbClr val="BD159D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себя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3.Некого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800" b="1" cap="all" dirty="0">
                <a:ln w="9000" cmpd="sng">
                  <a:solidFill>
                    <a:srgbClr val="BD159D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некто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никому, не с кем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4.Чего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кем, </a:t>
            </a:r>
            <a:r>
              <a:rPr lang="ru-RU" sz="2800" b="1" cap="all" dirty="0">
                <a:ln w="9000" cmpd="sng">
                  <a:solidFill>
                    <a:srgbClr val="BD159D"/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нам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чей</a:t>
            </a:r>
          </a:p>
          <a:p>
            <a:endParaRPr lang="ru-RU" dirty="0"/>
          </a:p>
        </p:txBody>
      </p:sp>
      <p:pic>
        <p:nvPicPr>
          <p:cNvPr id="4" name="Рисунок 3" descr="р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1872208" cy="196385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a307_ffdff012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7776864" cy="6264696"/>
          </a:xfrm>
          <a:prstGeom prst="snip2DiagRect">
            <a:avLst/>
          </a:prstGeom>
          <a:ln w="57150"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76872"/>
            <a:ext cx="821250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Светлый праздник, широкая Масленица, 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румяные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блины,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мамин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подарок, у моей бабушки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наши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поздравления, пышные гуляния, ваш пирог, 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птичье пение,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ледяная крепость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3" name="Рисунок 2" descr="Maslenica---solnishko-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088232" cy="18722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2555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Притяжательные местоимения</a:t>
            </a:r>
            <a:endParaRPr lang="ru-RU" sz="3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8092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     </a:t>
            </a:r>
            <a:r>
              <a:rPr lang="ru-RU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узнать </a:t>
            </a:r>
            <a:r>
              <a:rPr lang="ru-RU" sz="20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характеристики  </a:t>
            </a:r>
            <a:r>
              <a:rPr lang="ru-RU" sz="2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притяжательных местоимений:</a:t>
            </a:r>
            <a:endParaRPr lang="ru-RU" sz="2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ru-RU" sz="24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основное значение;</a:t>
            </a:r>
          </a:p>
          <a:p>
            <a:pPr algn="ctr"/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морфологические признаки;</a:t>
            </a:r>
          </a:p>
          <a:p>
            <a:pPr algn="ctr"/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интаксическая 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роль.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r>
              <a:rPr lang="ru-RU" dirty="0">
                <a:latin typeface="Comic Sans MS" pitchFamily="66" charset="0"/>
              </a:rPr>
              <a:t> </a:t>
            </a:r>
          </a:p>
          <a:p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916832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Задача урока: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484784"/>
            <a:ext cx="4104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Я пеку румяные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Русские блины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 рецепту древнему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Предков старины.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Знает  его тайну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Бабушка моя,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 наследству – мама,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И, конечно, я!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4868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71491016_6d3e000cac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248472" cy="63367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292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10</cp:revision>
  <dcterms:created xsi:type="dcterms:W3CDTF">2013-03-07T19:30:49Z</dcterms:created>
  <dcterms:modified xsi:type="dcterms:W3CDTF">2013-03-07T20:51:26Z</dcterms:modified>
</cp:coreProperties>
</file>