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2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5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9D328-9142-4AF4-9181-496C0A18251F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FAE93-E8A6-435F-9C43-8C6670ABD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F9C6-16EC-4983-A6A1-EEF1B9AC4399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5B94-F9A9-46A2-9AD7-A6A32DACFD30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8B7D-FD18-4490-B634-4FACFCF47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5B94-F9A9-46A2-9AD7-A6A32DACFD30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8B7D-FD18-4490-B634-4FACFCF47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5B94-F9A9-46A2-9AD7-A6A32DACFD30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8B7D-FD18-4490-B634-4FACFCF47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5B94-F9A9-46A2-9AD7-A6A32DACFD30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8B7D-FD18-4490-B634-4FACFCF47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5B94-F9A9-46A2-9AD7-A6A32DACFD30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8B7D-FD18-4490-B634-4FACFCF47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5B94-F9A9-46A2-9AD7-A6A32DACFD30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8B7D-FD18-4490-B634-4FACFCF47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5B94-F9A9-46A2-9AD7-A6A32DACFD30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8B7D-FD18-4490-B634-4FACFCF47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5B94-F9A9-46A2-9AD7-A6A32DACFD30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8B7D-FD18-4490-B634-4FACFCF47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5B94-F9A9-46A2-9AD7-A6A32DACFD30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8B7D-FD18-4490-B634-4FACFCF47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5B94-F9A9-46A2-9AD7-A6A32DACFD30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8B7D-FD18-4490-B634-4FACFCF47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5B94-F9A9-46A2-9AD7-A6A32DACFD30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8B7D-FD18-4490-B634-4FACFCF47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9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A5B94-F9A9-46A2-9AD7-A6A32DACFD30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8B7D-FD18-4490-B634-4FACFCF47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bravica.ru/" TargetMode="External"/><Relationship Id="rId7" Type="http://schemas.openxmlformats.org/officeDocument/2006/relationships/hyperlink" Target="http://allforchildren.ru/kidfun/phrase10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.mail.ru/" TargetMode="External"/><Relationship Id="rId5" Type="http://schemas.openxmlformats.org/officeDocument/2006/relationships/hyperlink" Target="http://www.topreferat.ru/" TargetMode="External"/><Relationship Id="rId4" Type="http://schemas.openxmlformats.org/officeDocument/2006/relationships/hyperlink" Target="http://dictionary.bravica.ru/phraseological/word_10748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44008" y="4941168"/>
            <a:ext cx="3870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Презентацию выполнила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учитель начальных классов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МОУ СОШ  № 23 г.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                              </a:t>
            </a:r>
            <a:r>
              <a:rPr lang="ru-RU" b="1" dirty="0" err="1" smtClean="0">
                <a:solidFill>
                  <a:srgbClr val="002060"/>
                </a:solidFill>
                <a:latin typeface="Georgia" pitchFamily="18" charset="0"/>
              </a:rPr>
              <a:t>Слётова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 Л.А.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204864"/>
            <a:ext cx="729368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Фразеологизмы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№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3</a:t>
            </a:r>
            <a:endParaRPr lang="ru-RU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  <a:p>
            <a:pPr algn="ctr"/>
            <a:endParaRPr lang="ru-RU" sz="2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  <a:p>
            <a:pPr algn="ctr"/>
            <a:r>
              <a:rPr lang="ru-RU" sz="20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СО СЛОВАМИ</a:t>
            </a:r>
            <a:r>
              <a:rPr lang="ru-RU" sz="24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«ГЛАЗА», «ЯЗЫК», «РОТ», «ГУБЫ», «НОС», «УШИ».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idioms.chat.ru/12/pix/28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348880"/>
            <a:ext cx="3956903" cy="23762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067944" y="1052736"/>
            <a:ext cx="432048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Надуть  губы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47864" y="1772816"/>
            <a:ext cx="554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— обижаться, сердиться.</a:t>
            </a:r>
            <a:endParaRPr kumimoji="0" lang="ru-RU" sz="4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5013176"/>
            <a:ext cx="3518912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  <a:cs typeface="Arial" pitchFamily="34" charset="0"/>
              </a:rPr>
              <a:t>Разинуть рот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5085184"/>
            <a:ext cx="52565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- удивиться, прийти в     изумление.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idioms.chat.ru/18/pix/56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56992"/>
            <a:ext cx="2304256" cy="198870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99792" y="3140968"/>
            <a:ext cx="5688632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Утереть </a:t>
            </a:r>
            <a:r>
              <a:rPr lang="ru-RU" sz="28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кому-либо </a:t>
            </a:r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нос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836712"/>
            <a:ext cx="3716082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Воротить нос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71600" y="1556792"/>
            <a:ext cx="671743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— выказывать пренебрежительное отношение к кому-, чему-либо.</a:t>
            </a:r>
            <a:endParaRPr kumimoji="0" lang="ru-RU" sz="2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99792" y="3933056"/>
            <a:ext cx="612068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– подчеркнуть, показать, доказать свое превосходство в чем-либо перед кем-либо.</a:t>
            </a:r>
            <a:endParaRPr lang="ru-RU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://idioms.chat.ru/09/pix/22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3517822" cy="216024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11960" y="620688"/>
            <a:ext cx="3672408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Клевать носом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293096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F3E"/>
                </a:solidFill>
                <a:latin typeface="Georgia" pitchFamily="18" charset="0"/>
              </a:rPr>
              <a:t>Недоспав утром, мальчишка начинал клевать носом, и отец всё оглядывался, чтобы тот сонный не свалился. </a:t>
            </a:r>
            <a:endParaRPr lang="ru-RU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3F3E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67944" y="1844824"/>
            <a:ext cx="50760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 дремать сидя и, борясь со сном, поднимать то и дело опускающуюся голову  (о сильном желании спать).</a:t>
            </a:r>
          </a:p>
          <a:p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idioms.chat.ru/12/pix/29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3447344" cy="201622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23528" y="260648"/>
            <a:ext cx="8136904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Не видеть дальше своего носа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077072"/>
            <a:ext cx="8136904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Комар носа (носу) не подточит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51720" y="4725144"/>
            <a:ext cx="46730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- не к чему придраться.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5373216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D2329"/>
                </a:solidFill>
                <a:latin typeface="Georgia" pitchFamily="18" charset="0"/>
              </a:rPr>
              <a:t>Он так хорошо выполнил эту работу, что комар носа не подточит. </a:t>
            </a:r>
            <a:endParaRPr lang="ru-RU" sz="2400" b="1" i="1" dirty="0">
              <a:solidFill>
                <a:srgbClr val="0D2329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1920" y="980728"/>
            <a:ext cx="489654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- быть ограниченным, замечать только происходящее вблизи, рядом.</a:t>
            </a:r>
            <a:r>
              <a:rPr lang="ru-RU" sz="2600" dirty="0" smtClean="0">
                <a:latin typeface="Georgia" pitchFamily="18" charset="0"/>
              </a:rPr>
              <a:t/>
            </a:r>
            <a:br>
              <a:rPr lang="ru-RU" sz="2600" dirty="0" smtClean="0">
                <a:latin typeface="Georgia" pitchFamily="18" charset="0"/>
              </a:rPr>
            </a:br>
            <a:endParaRPr lang="ru-RU" sz="2600" dirty="0"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3068960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3736"/>
                </a:solidFill>
                <a:latin typeface="Georgia" pitchFamily="18" charset="0"/>
              </a:rPr>
              <a:t>Досадно, когда человек не видит дальше своего носа и не замечает важного.</a:t>
            </a:r>
            <a:endParaRPr lang="ru-RU" sz="2400" b="1" i="1" dirty="0">
              <a:solidFill>
                <a:srgbClr val="003736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9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http://idioms.chat.ru/11/pix/260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141570"/>
            <a:ext cx="2880320" cy="2053934"/>
          </a:xfrm>
          <a:prstGeom prst="rect">
            <a:avLst/>
          </a:prstGeom>
          <a:noFill/>
        </p:spPr>
      </p:pic>
      <p:pic>
        <p:nvPicPr>
          <p:cNvPr id="7" name="Picture 16" descr="http://idioms.chat.ru/12/pix/2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76672"/>
            <a:ext cx="3111880" cy="194421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491880" y="476672"/>
            <a:ext cx="4176464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Не видать как</a:t>
            </a:r>
          </a:p>
          <a:p>
            <a:pPr algn="ctr"/>
            <a:r>
              <a:rPr lang="ru-RU" sz="32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 своих ушей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3284984"/>
            <a:ext cx="5940152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Медведь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9E0000"/>
                </a:solidFill>
              </a:rPr>
              <a:t>(или слон)</a:t>
            </a:r>
            <a:r>
              <a:rPr lang="ru-RU" sz="32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 на ухо наступил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347864" y="1556792"/>
            <a:ext cx="561662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- никогда не увидеть кого-либо, чего-либо или не получить чего-либо.</a:t>
            </a:r>
            <a:endParaRPr lang="ru-RU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92080" y="3861048"/>
            <a:ext cx="3851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Georgia" pitchFamily="18" charset="0"/>
              </a:rPr>
              <a:t> - о том, кто лишён    музыкального  слуха.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5856" y="4797152"/>
            <a:ext cx="52565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3736"/>
                </a:solidFill>
                <a:latin typeface="Georgia" pitchFamily="18" charset="0"/>
              </a:rPr>
              <a:t>Плачет Ёж. Какое горе! </a:t>
            </a:r>
            <a:br>
              <a:rPr lang="ru-RU" sz="2800" dirty="0" smtClean="0">
                <a:solidFill>
                  <a:srgbClr val="003736"/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rgbClr val="003736"/>
                </a:solidFill>
                <a:latin typeface="Georgia" pitchFamily="18" charset="0"/>
              </a:rPr>
              <a:t>Быть хотел солистом в хоре. </a:t>
            </a:r>
            <a:br>
              <a:rPr lang="ru-RU" sz="2800" dirty="0" smtClean="0">
                <a:solidFill>
                  <a:srgbClr val="003736"/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rgbClr val="003736"/>
                </a:solidFill>
                <a:latin typeface="Georgia" pitchFamily="18" charset="0"/>
              </a:rPr>
              <a:t>Но Ежу, сказала Муха, </a:t>
            </a:r>
            <a:br>
              <a:rPr lang="ru-RU" sz="2800" dirty="0" smtClean="0">
                <a:solidFill>
                  <a:srgbClr val="003736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003736"/>
                </a:solidFill>
                <a:latin typeface="Georgia" pitchFamily="18" charset="0"/>
              </a:rPr>
              <a:t>Наступил Медведь на ухо</a:t>
            </a:r>
            <a:r>
              <a:rPr lang="ru-RU" sz="2800" dirty="0" smtClean="0">
                <a:solidFill>
                  <a:srgbClr val="003736"/>
                </a:solidFill>
                <a:latin typeface="Georgia" pitchFamily="18" charset="0"/>
              </a:rPr>
              <a:t>.</a:t>
            </a:r>
            <a:endParaRPr lang="ru-RU" sz="2800" dirty="0">
              <a:solidFill>
                <a:srgbClr val="003736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фразеологизмы в картинках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2696"/>
            <a:ext cx="223224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339752" y="620688"/>
            <a:ext cx="576064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Развешивать уши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771800" y="3933056"/>
            <a:ext cx="597666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                                        — очень неприятно, противно слушать что-либо глупое, неприличное .  </a:t>
            </a:r>
            <a:endParaRPr kumimoji="0" lang="ru-RU" sz="2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3861048"/>
            <a:ext cx="3026791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Уши вянут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1268760"/>
            <a:ext cx="619268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Georgia" pitchFamily="18" charset="0"/>
              </a:rPr>
              <a:t>- слушать кого-либо  с интересом, увлеченностью, заслушиваться. Безоглядно доверять сказанному. </a:t>
            </a:r>
          </a:p>
          <a:p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  <a:latin typeface="Georgia" pitchFamily="18" charset="0"/>
            </a:endParaRPr>
          </a:p>
        </p:txBody>
      </p:sp>
      <p:pic>
        <p:nvPicPr>
          <p:cNvPr id="10" name="Picture 4" descr="http://idioms.chat.ru/18/pix/56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933056"/>
            <a:ext cx="2448272" cy="19673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995936" y="4149080"/>
            <a:ext cx="432048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spc="50" noProof="0" dirty="0" smtClean="0">
                <a:ln w="11430"/>
                <a:solidFill>
                  <a:srgbClr val="9E0000"/>
                </a:solidFill>
                <a:latin typeface="Georgia" pitchFamily="18" charset="0"/>
                <a:ea typeface="+mj-ea"/>
                <a:cs typeface="+mj-cs"/>
              </a:rPr>
              <a:t>И ухом не ведёт</a:t>
            </a:r>
            <a:endParaRPr kumimoji="0" lang="ru-RU" sz="3600" b="1" i="0" u="none" strike="noStrike" kern="1200" spc="50" normalizeH="0" baseline="0" noProof="0" dirty="0">
              <a:ln w="11430"/>
              <a:solidFill>
                <a:srgbClr val="9E0000"/>
              </a:solidFill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9" name="Picture 4" descr="http://idioms.chat.ru/08/pix/19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293096"/>
            <a:ext cx="2954874" cy="1800200"/>
          </a:xfrm>
          <a:prstGeom prst="rect">
            <a:avLst/>
          </a:prstGeom>
          <a:noFill/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827584" y="476672"/>
            <a:ext cx="792088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Держать ушки на макушке</a:t>
            </a:r>
            <a:endParaRPr kumimoji="0" lang="ru-RU" sz="3600" b="1" i="0" u="none" strike="noStrike" kern="1200" spc="50" normalizeH="0" baseline="0" noProof="0" dirty="0">
              <a:ln w="11430"/>
              <a:solidFill>
                <a:srgbClr val="9E0000"/>
              </a:solidFill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1268760"/>
            <a:ext cx="76754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- быть внимательным, сосредоточенным.</a:t>
            </a:r>
            <a:endParaRPr lang="ru-RU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79912" y="5085184"/>
            <a:ext cx="478047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- не обращает внимания; </a:t>
            </a:r>
            <a:endParaRPr lang="ru-RU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2564904"/>
            <a:ext cx="568863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- непривычное, неприятное на слух. </a:t>
            </a:r>
            <a:endParaRPr lang="ru-RU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2564904"/>
            <a:ext cx="2294218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Ухо режет </a:t>
            </a:r>
            <a:endParaRPr lang="ru-RU" sz="28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8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996952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Все эти разговоры доходили до сестры, но она пропускала их мимо ушей. 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404664"/>
            <a:ext cx="6284093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Пропускать мимо ушей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340768"/>
            <a:ext cx="820891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- не реагировать, ни как не обращать внимания на то, что говорится, что сказано(замечание, объяснение, просьбу...).</a:t>
            </a:r>
            <a:endParaRPr lang="ru-RU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941168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Char char="-"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насплетничать тайно, за спиной, 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по секрету, тихо.</a:t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</a:b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4221088"/>
            <a:ext cx="4865434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Нашептать на ухо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hlinkClick r:id="rId3"/>
              </a:rPr>
              <a:t>dictionary.bravica.ru</a:t>
            </a:r>
            <a:r>
              <a:rPr lang="en-US" dirty="0" err="1" smtClean="0"/>
              <a:t>›</a:t>
            </a:r>
            <a:r>
              <a:rPr lang="en-US" dirty="0" err="1" smtClean="0">
                <a:hlinkClick r:id="rId4"/>
              </a:rPr>
              <a:t>phraseological</a:t>
            </a:r>
            <a:r>
              <a:rPr lang="en-US" dirty="0" smtClean="0">
                <a:hlinkClick r:id="rId4"/>
              </a:rPr>
              <a:t>/word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348880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ru-RU" b="1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b="1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006600"/>
                </a:solidFill>
                <a:hlinkClick r:id="rId5"/>
              </a:rPr>
              <a:t>http://www.topreferat.ru/</a:t>
            </a:r>
            <a:r>
              <a:rPr lang="ru-RU" b="1" dirty="0" smtClean="0">
                <a:solidFill>
                  <a:srgbClr val="006600"/>
                </a:solidFill>
              </a:rPr>
              <a:t> - происхождение фразеологизмов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    </a:t>
            </a:r>
            <a:r>
              <a:rPr lang="ru-RU" b="1" dirty="0" smtClean="0">
                <a:solidFill>
                  <a:schemeClr val="accent1"/>
                </a:solidFill>
                <a:hlinkClick r:id="rId6"/>
              </a:rPr>
              <a:t>http://go.mail.ru/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smtClean="0">
                <a:solidFill>
                  <a:srgbClr val="006600"/>
                </a:solidFill>
              </a:rPr>
              <a:t>-фразеологизмы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006600"/>
                </a:solidFill>
              </a:rPr>
              <a:t>    http://www.ostrov.net.ua/forum/printthread. 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645024"/>
            <a:ext cx="7092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>
                <a:hlinkClick r:id="rId7"/>
              </a:rPr>
              <a:t>Веселый </a:t>
            </a:r>
            <a:r>
              <a:rPr lang="ru-RU" b="1" dirty="0" smtClean="0">
                <a:hlinkClick r:id="rId7"/>
              </a:rPr>
              <a:t>фразеологический</a:t>
            </a:r>
            <a:r>
              <a:rPr lang="ru-RU" dirty="0" smtClean="0">
                <a:hlinkClick r:id="rId7"/>
              </a:rPr>
              <a:t> словарь для детей</a:t>
            </a:r>
            <a:endParaRPr lang="ru-RU" dirty="0" smtClean="0"/>
          </a:p>
          <a:p>
            <a:r>
              <a:rPr lang="ru-RU" dirty="0" smtClean="0"/>
              <a:t>Рассылки </a:t>
            </a:r>
            <a:r>
              <a:rPr lang="ru-RU" dirty="0" err="1" smtClean="0"/>
              <a:t>Subscribe.</a:t>
            </a:r>
            <a:r>
              <a:rPr lang="ru-RU" b="1" dirty="0" err="1" smtClean="0"/>
              <a:t>Ru</a:t>
            </a:r>
            <a:r>
              <a:rPr lang="ru-RU" dirty="0" smtClean="0"/>
              <a:t>. Новости и обновления на сайте "Все для детей". Подписаться письмом. </a:t>
            </a:r>
            <a:r>
              <a:rPr lang="ru-RU" b="1" dirty="0" smtClean="0"/>
              <a:t>… </a:t>
            </a:r>
            <a:r>
              <a:rPr lang="ru-RU" dirty="0" smtClean="0"/>
              <a:t>Подписаться на новости нашего сайта по </a:t>
            </a:r>
            <a:r>
              <a:rPr lang="ru-RU" dirty="0" err="1" smtClean="0"/>
              <a:t>E-</a:t>
            </a:r>
            <a:r>
              <a:rPr lang="ru-RU" b="1" dirty="0" err="1" smtClean="0"/>
              <a:t>mail</a:t>
            </a:r>
            <a:r>
              <a:rPr lang="ru-RU" dirty="0" smtClean="0"/>
              <a:t>. Веселый </a:t>
            </a:r>
            <a:r>
              <a:rPr lang="ru-RU" b="1" dirty="0" smtClean="0"/>
              <a:t>фразеологический</a:t>
            </a:r>
            <a:r>
              <a:rPr lang="ru-RU" dirty="0" smtClean="0"/>
              <a:t> словарь для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692696"/>
            <a:ext cx="3409908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Краем глаза 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764704"/>
            <a:ext cx="42187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b="1" spc="50" dirty="0" smtClean="0">
                <a:ln w="11430"/>
                <a:solidFill>
                  <a:srgbClr val="00297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—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B58"/>
                </a:solidFill>
              </a:rPr>
              <a:t>мельком, 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B58"/>
                </a:solidFill>
              </a:rPr>
              <a:t>очень короткое  время.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3B58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988840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Он посмотрел на меня краем глаза и вышел из комнаты.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132856"/>
            <a:ext cx="4828566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3600" b="1" spc="50" dirty="0" smtClean="0">
                <a:ln w="11430"/>
                <a:solidFill>
                  <a:srgbClr val="C00000"/>
                </a:solidFill>
                <a:latin typeface="Georgia" pitchFamily="18" charset="0"/>
              </a:rPr>
              <a:t>Куда глаза глядят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2276872"/>
            <a:ext cx="84614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C4B58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                                                       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C4B58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—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C4B58"/>
                </a:solidFill>
              </a:rPr>
              <a:t>в неопределённом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C4B58"/>
                </a:solidFill>
              </a:rPr>
              <a:t>направлении, неизвестно куда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C4B58"/>
                </a:solidFill>
              </a:rPr>
              <a:t>.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C4B58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3284984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3F3E"/>
                </a:solidFill>
                <a:latin typeface="Georgia" pitchFamily="18" charset="0"/>
              </a:rPr>
              <a:t>Здесь я был впервые, города совсем не знал и шёл куда  глаза глядят.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3F3E"/>
              </a:solidFill>
              <a:latin typeface="Georgia" pitchFamily="18" charset="0"/>
            </a:endParaRPr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179512" y="5085184"/>
            <a:ext cx="8229600" cy="101592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i="1" dirty="0" smtClean="0">
                <a:solidFill>
                  <a:srgbClr val="003F3E"/>
                </a:solidFill>
                <a:latin typeface="Georgia" pitchFamily="18" charset="0"/>
              </a:rPr>
              <a:t>Не делай большие глаза — ты очень хорошо знаешь, о чём я говорю. </a:t>
            </a:r>
            <a:r>
              <a:rPr lang="ru-RU" sz="6000" b="1" dirty="0" smtClean="0">
                <a:solidFill>
                  <a:srgbClr val="003F3E"/>
                </a:solidFill>
                <a:latin typeface="Georgia" pitchFamily="18" charset="0"/>
              </a:rPr>
              <a:t/>
            </a:r>
            <a:br>
              <a:rPr lang="ru-RU" sz="6000" b="1" dirty="0" smtClean="0">
                <a:solidFill>
                  <a:srgbClr val="003F3E"/>
                </a:solidFill>
                <a:latin typeface="Georgia" pitchFamily="18" charset="0"/>
              </a:rPr>
            </a:br>
            <a:endParaRPr lang="ru-RU" b="1" dirty="0" smtClean="0">
              <a:solidFill>
                <a:srgbClr val="003F3E"/>
              </a:solidFill>
              <a:latin typeface="Georg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3501008"/>
            <a:ext cx="5953874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C00000"/>
                </a:solidFill>
                <a:latin typeface="Georgia" pitchFamily="18" charset="0"/>
              </a:rPr>
              <a:t>Делать большие глаза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3645024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C4B58"/>
                </a:solidFill>
                <a:ea typeface="Times New Roman" pitchFamily="18" charset="0"/>
                <a:cs typeface="Arial" pitchFamily="34" charset="0"/>
              </a:rPr>
              <a:t>                                                                                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C4B58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—  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C4B58"/>
                </a:solidFill>
                <a:latin typeface="Georgia" pitchFamily="18" charset="0"/>
              </a:rPr>
              <a:t>удивляться,</a:t>
            </a:r>
            <a:endParaRPr lang="ru-RU" sz="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C4B58"/>
              </a:solidFill>
              <a:latin typeface="Georgia" pitchFamily="18" charset="0"/>
            </a:endParaRPr>
          </a:p>
          <a:p>
            <a:pPr algn="ctr"/>
            <a:endParaRPr lang="ru-RU" sz="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C4B58"/>
              </a:solidFill>
              <a:latin typeface="Georgia" pitchFamily="18" charset="0"/>
            </a:endParaRP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C4B58"/>
                </a:solidFill>
                <a:latin typeface="Georgia" pitchFamily="18" charset="0"/>
              </a:rPr>
              <a:t>выражать  крайнее недоумение 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C4B58"/>
                </a:solidFill>
                <a:latin typeface="Georgia" pitchFamily="18" charset="0"/>
              </a:rPr>
              <a:t>(иногда притворное,  неискреннее)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C4B58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10" grpId="0"/>
      <p:bldP spid="11" grpId="0"/>
      <p:bldP spid="12" grpId="0"/>
      <p:bldP spid="12" grpId="1"/>
      <p:bldP spid="13" grpId="0" build="p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221088"/>
            <a:ext cx="8640960" cy="1584176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F3E"/>
                </a:solidFill>
                <a:latin typeface="Georgia" pitchFamily="18" charset="0"/>
              </a:rPr>
              <a:t>Ты мне пыль в глаза не пускай, а расскажи, как всё было в действительности. </a:t>
            </a:r>
            <a:endParaRPr lang="ru-RU" sz="2000" i="1" dirty="0">
              <a:solidFill>
                <a:srgbClr val="003F3E"/>
              </a:solidFill>
              <a:latin typeface="Georgia" pitchFamily="18" charset="0"/>
            </a:endParaRPr>
          </a:p>
        </p:txBody>
      </p:sp>
      <p:pic>
        <p:nvPicPr>
          <p:cNvPr id="8196" name="Picture 4" descr="http://manuscr.chat.ru/14/pix/43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412776"/>
            <a:ext cx="3461845" cy="2592288"/>
          </a:xfrm>
          <a:prstGeom prst="rect">
            <a:avLst/>
          </a:prstGeom>
          <a:noFill/>
        </p:spPr>
      </p:pic>
      <p:sp>
        <p:nvSpPr>
          <p:cNvPr id="8194" name="AutoShape 2" descr="http://idioms.chat.ru/14/transpar.gif"/>
          <p:cNvSpPr>
            <a:spLocks noChangeAspect="1" noChangeArrowheads="1"/>
          </p:cNvSpPr>
          <p:nvPr/>
        </p:nvSpPr>
        <p:spPr bwMode="auto">
          <a:xfrm>
            <a:off x="92075" y="-1089025"/>
            <a:ext cx="95250" cy="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548680"/>
            <a:ext cx="5743880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Пускать пыль в глаза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1772816"/>
            <a:ext cx="53285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 Какими-либо поступками создавать ложное (обычно лучшее) впечатление о себе.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467544" y="5085184"/>
            <a:ext cx="684076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— выражение крайнего удивления, смятения, сильного.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4293096"/>
            <a:ext cx="4995278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Глаза на лоб лезут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pic>
        <p:nvPicPr>
          <p:cNvPr id="8" name="Рисунок 7" descr="фразеологизмы в картинках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252028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275856" y="548680"/>
            <a:ext cx="4110421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Строить глазки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1268760"/>
            <a:ext cx="51651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486C"/>
                </a:solidFill>
                <a:latin typeface="Georgia" pitchFamily="18" charset="0"/>
              </a:rPr>
              <a:t>- заигрывать, кокетничать. </a:t>
            </a:r>
            <a:endParaRPr lang="ru-RU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486C"/>
              </a:solidFill>
              <a:latin typeface="Georgia" pitchFamily="18" charset="0"/>
            </a:endParaRPr>
          </a:p>
        </p:txBody>
      </p: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0" y="3140968"/>
            <a:ext cx="866326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486C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— крайне удивляться чему-либо, недоумевать.</a:t>
            </a:r>
            <a:endParaRPr kumimoji="0" lang="ru-RU" sz="2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486C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2492896"/>
            <a:ext cx="5953874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Делать большие глаза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4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4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1" grpId="0"/>
      <p:bldP spid="5" grpId="0"/>
      <p:bldP spid="6" grpId="0"/>
      <p:bldP spid="5427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63688" y="4005064"/>
            <a:ext cx="540060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    </a:t>
            </a:r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Как зеницу ока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725144"/>
            <a:ext cx="5178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- бдительно, очень заботливо.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445224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D2329"/>
                </a:solidFill>
                <a:latin typeface="Georgia" pitchFamily="18" charset="0"/>
              </a:rPr>
              <a:t>Лес — наше богатство, </a:t>
            </a:r>
          </a:p>
          <a:p>
            <a:pPr algn="ctr"/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D2329"/>
                </a:solidFill>
                <a:latin typeface="Georgia" pitchFamily="18" charset="0"/>
              </a:rPr>
              <a:t>берегите его как зеницу ока.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D2329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1196752"/>
            <a:ext cx="675890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1190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— не проявил ни малейшей боязни.</a:t>
            </a:r>
            <a:endParaRPr lang="ru-RU" sz="2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476672"/>
            <a:ext cx="5121915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Глазом не моргнул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2924944"/>
            <a:ext cx="6912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- кто-либо часто плачет, склонен плакать, готов заплакать.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59632" y="2204864"/>
            <a:ext cx="6000361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Глаза на мокром месте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11960" y="5085184"/>
            <a:ext cx="26837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– сплетничать.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5" name="Рисунок 4" descr="фразеологизмы в картинках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509120"/>
            <a:ext cx="252028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фразеологизмы в картинках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2656"/>
            <a:ext cx="259228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499992" y="1052736"/>
            <a:ext cx="23134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– замолчать.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75856" y="476672"/>
            <a:ext cx="4020652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Прикусить язык </a:t>
            </a:r>
            <a:endParaRPr lang="ru-RU" sz="32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07904" y="4509120"/>
            <a:ext cx="3703258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Чесать языком </a:t>
            </a:r>
            <a:endParaRPr lang="ru-RU" sz="32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79712" y="2852936"/>
            <a:ext cx="5827236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rgbClr val="9E0000"/>
                </a:solidFill>
                <a:latin typeface="Georgia" pitchFamily="18" charset="0"/>
                <a:ea typeface="Times New Roman" pitchFamily="18" charset="0"/>
                <a:cs typeface="Tahoma" pitchFamily="34" charset="0"/>
              </a:rPr>
              <a:t>Держать язык за зубами </a:t>
            </a:r>
            <a:endParaRPr lang="ru-RU" sz="32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31840" y="3429000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Tahoma" pitchFamily="34" charset="0"/>
              </a:rPr>
              <a:t>– не болтать лишнего.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76672"/>
            <a:ext cx="5222905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  <a:ea typeface="Times New Roman" pitchFamily="18" charset="0"/>
                <a:cs typeface="Tahoma" pitchFamily="34" charset="0"/>
              </a:rPr>
              <a:t>Найти общий язык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1124744"/>
            <a:ext cx="611649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Tahoma" pitchFamily="34" charset="0"/>
              </a:rPr>
              <a:t>– достигнуть взаимопонимания.</a:t>
            </a:r>
            <a:endParaRPr lang="ru-RU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420888"/>
            <a:ext cx="774035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Tahoma" pitchFamily="34" charset="0"/>
              </a:rPr>
              <a:t>– вынуждать высказываться.</a:t>
            </a:r>
            <a:endParaRPr lang="ru-RU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1844824"/>
            <a:ext cx="4140877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  <a:ea typeface="Times New Roman" pitchFamily="18" charset="0"/>
                <a:cs typeface="Tahoma" pitchFamily="34" charset="0"/>
              </a:rPr>
              <a:t>Тянуть за язык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3933056"/>
            <a:ext cx="799288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Tahoma" pitchFamily="34" charset="0"/>
              </a:rPr>
              <a:t>– не можешь ясно сказать что-либо.</a:t>
            </a:r>
            <a:endParaRPr lang="ru-RU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3212976"/>
            <a:ext cx="4857420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  <a:ea typeface="Times New Roman" pitchFamily="18" charset="0"/>
                <a:cs typeface="Tahoma" pitchFamily="34" charset="0"/>
              </a:rPr>
              <a:t>Язык заплетается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4725144"/>
            <a:ext cx="4330032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Язык без костей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869160"/>
            <a:ext cx="81724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                                                  – о болтливом человеке – является частью пословицы </a:t>
            </a:r>
          </a:p>
          <a:p>
            <a:pPr algn="ctr"/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"Язык без костей – что хочешь плети".</a:t>
            </a:r>
            <a:endParaRPr lang="ru-RU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476672"/>
            <a:ext cx="5992346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Пальца в рот не клади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67136" y="2204864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3. он может воспользоваться доверчивостью, слабостью другого.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212976"/>
            <a:ext cx="874846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3F3E"/>
                </a:solidFill>
                <a:latin typeface="Georgia" pitchFamily="18" charset="0"/>
              </a:rPr>
              <a:t>Пословица:    </a:t>
            </a:r>
          </a:p>
          <a:p>
            <a:pPr algn="ctr"/>
            <a:r>
              <a:rPr lang="ru-RU" sz="2800" b="1" i="1" dirty="0" smtClean="0">
                <a:solidFill>
                  <a:srgbClr val="003F3E"/>
                </a:solidFill>
                <a:latin typeface="Georgia" pitchFamily="18" charset="0"/>
              </a:rPr>
              <a:t>Ему палец в рот не клади — откусит.</a:t>
            </a:r>
            <a:endParaRPr lang="ru-RU" sz="2800" b="1" i="1" dirty="0">
              <a:solidFill>
                <a:srgbClr val="003F3E"/>
              </a:solidFill>
              <a:latin typeface="Georgia" pitchFamily="18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67544" y="4941168"/>
            <a:ext cx="83884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- горько сожалеть, досадовать по поводу    чего-либо упущенного, непоправимого.</a:t>
            </a:r>
            <a:endParaRPr kumimoji="0" lang="ru-RU" sz="4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4221088"/>
            <a:ext cx="3775393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Кусать локти  </a:t>
            </a:r>
            <a:endParaRPr lang="ru-RU" sz="3600" b="1" spc="50" dirty="0">
              <a:ln w="11430"/>
              <a:solidFill>
                <a:srgbClr val="9E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1196752"/>
            <a:ext cx="53527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1. может постоять за себя; 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1700808"/>
            <a:ext cx="6471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2. с ним надо быть осторожным,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174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043608" y="476672"/>
            <a:ext cx="7056784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Смешинка в рот попала</a:t>
            </a:r>
            <a:endParaRPr lang="ru-RU" sz="3600" b="1" spc="50" dirty="0" smtClean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923928" y="2636912"/>
            <a:ext cx="55081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— </a:t>
            </a:r>
            <a:r>
              <a:rPr kumimoji="0" lang="ru-RU" sz="2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крайне удивиться, прийти в недоумение.</a:t>
            </a:r>
            <a:endParaRPr kumimoji="0" lang="ru-RU" sz="3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564904"/>
            <a:ext cx="3741730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Раскрыть рот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95536" y="1268760"/>
            <a:ext cx="82089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— никак не может удержаться от смеха.</a:t>
            </a:r>
            <a:endParaRPr kumimoji="0" lang="ru-RU" sz="4000" b="1" i="0" u="none" strike="noStrike" normalizeH="0" baseline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Georgia" pitchFamily="18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75656" y="4797152"/>
            <a:ext cx="63357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— </a:t>
            </a:r>
            <a:r>
              <a:rPr kumimoji="0" lang="ru-RU" sz="2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крайне</a:t>
            </a:r>
            <a:r>
              <a:rPr kumimoji="0" lang="ru-RU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удивленно смотреть.</a:t>
            </a:r>
            <a:endParaRPr kumimoji="0" lang="ru-RU" sz="4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4077072"/>
            <a:ext cx="4984057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С разинутым ртом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8674" grpId="0"/>
      <p:bldP spid="9" grpId="0"/>
      <p:bldP spid="10" grpId="0"/>
      <p:bldP spid="3" grpId="0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695</Words>
  <Application>Microsoft Office PowerPoint</Application>
  <PresentationFormat>Экран (4:3)</PresentationFormat>
  <Paragraphs>116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 Ты мне пыль в глаза не пускай, а расскажи, как всё было в действительности.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</dc:creator>
  <cp:lastModifiedBy>Иван</cp:lastModifiedBy>
  <cp:revision>8</cp:revision>
  <dcterms:created xsi:type="dcterms:W3CDTF">2013-01-10T14:06:29Z</dcterms:created>
  <dcterms:modified xsi:type="dcterms:W3CDTF">2013-03-09T08:25:54Z</dcterms:modified>
</cp:coreProperties>
</file>