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0" r:id="rId2"/>
    <p:sldId id="274" r:id="rId3"/>
    <p:sldId id="344" r:id="rId4"/>
    <p:sldId id="256" r:id="rId5"/>
    <p:sldId id="275" r:id="rId6"/>
    <p:sldId id="277" r:id="rId7"/>
    <p:sldId id="321" r:id="rId8"/>
    <p:sldId id="349" r:id="rId9"/>
    <p:sldId id="283" r:id="rId10"/>
    <p:sldId id="35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003736"/>
    <a:srgbClr val="00486C"/>
    <a:srgbClr val="112F37"/>
    <a:srgbClr val="0D2329"/>
    <a:srgbClr val="003F3E"/>
    <a:srgbClr val="153943"/>
    <a:srgbClr val="004060"/>
    <a:srgbClr val="006666"/>
    <a:srgbClr val="500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1" autoAdjust="0"/>
    <p:restoredTop sz="92998" autoAdjust="0"/>
  </p:normalViewPr>
  <p:slideViewPr>
    <p:cSldViewPr>
      <p:cViewPr varScale="1">
        <p:scale>
          <a:sx n="97" d="100"/>
          <a:sy n="97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4DEB-76D6-4A74-82D5-916B15EFAA31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9F9C6-16EC-4983-A6A1-EEF1B9AC4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F9C6-16EC-4983-A6A1-EEF1B9AC439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stretch>
            <a:fillRect t="-13000" r="-2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0D82-8EF6-4370-90C2-45802062AE29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3C208-C502-4F6F-A3BE-756654226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bravica.ru/" TargetMode="External"/><Relationship Id="rId7" Type="http://schemas.openxmlformats.org/officeDocument/2006/relationships/hyperlink" Target="http://allforchildren.ru/kidfun/phrase10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" TargetMode="External"/><Relationship Id="rId5" Type="http://schemas.openxmlformats.org/officeDocument/2006/relationships/hyperlink" Target="http://www.topreferat.ru/" TargetMode="External"/><Relationship Id="rId4" Type="http://schemas.openxmlformats.org/officeDocument/2006/relationships/hyperlink" Target="http://dictionary.bravica.ru/phraseological/word_10748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4941168"/>
            <a:ext cx="3870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Презентацию выполнила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МОУ СОШ  № 23 г.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Слётова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Л.А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2936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Фразеологизмы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№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1</a:t>
            </a: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r>
              <a:rPr lang="ru-RU" sz="2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СО СЛОВАМИ</a:t>
            </a:r>
            <a:r>
              <a:rPr lang="ru-RU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«ДУША», «СЕРДЦЕ»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/>
              </a:rPr>
              <a:t>dictionary.bravica.ru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4"/>
              </a:rPr>
              <a:t>phraseological</a:t>
            </a:r>
            <a:r>
              <a:rPr lang="en-US" dirty="0" smtClean="0">
                <a:hlinkClick r:id="rId4"/>
              </a:rPr>
              <a:t>/word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hlinkClick r:id="rId5"/>
              </a:rPr>
              <a:t>http://www.topreferat.ru/</a:t>
            </a:r>
            <a:r>
              <a:rPr lang="ru-RU" b="1" dirty="0" smtClean="0">
                <a:solidFill>
                  <a:srgbClr val="006600"/>
                </a:solidFill>
              </a:rPr>
              <a:t> - происхождение фразеологизмов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hlinkClick r:id="rId6"/>
              </a:rPr>
              <a:t>http://go.mail.ru/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-фразеологизмы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</a:rPr>
              <a:t>    http://www.ostrov.net.ua/forum/printthread. 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45024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7"/>
              </a:rPr>
              <a:t>Веселый </a:t>
            </a:r>
            <a:r>
              <a:rPr lang="ru-RU" b="1" dirty="0" smtClean="0">
                <a:hlinkClick r:id="rId7"/>
              </a:rPr>
              <a:t>фразеологический</a:t>
            </a:r>
            <a:r>
              <a:rPr lang="ru-RU" dirty="0" smtClean="0">
                <a:hlinkClick r:id="rId7"/>
              </a:rPr>
              <a:t> словарь для детей</a:t>
            </a:r>
            <a:endParaRPr lang="ru-RU" dirty="0" smtClean="0"/>
          </a:p>
          <a:p>
            <a:r>
              <a:rPr lang="ru-RU" dirty="0" smtClean="0"/>
              <a:t>Рассылки </a:t>
            </a:r>
            <a:r>
              <a:rPr lang="ru-RU" dirty="0" err="1" smtClean="0"/>
              <a:t>Subscribe.</a:t>
            </a:r>
            <a:r>
              <a:rPr lang="ru-RU" b="1" dirty="0" err="1" smtClean="0"/>
              <a:t>Ru</a:t>
            </a:r>
            <a:r>
              <a:rPr lang="ru-RU" dirty="0" smtClean="0"/>
              <a:t>. Новости и обновления на сайте "Все для детей". Подписаться письмом. </a:t>
            </a:r>
            <a:r>
              <a:rPr lang="ru-RU" b="1" dirty="0" smtClean="0"/>
              <a:t>… </a:t>
            </a:r>
            <a:r>
              <a:rPr lang="ru-RU" dirty="0" smtClean="0"/>
              <a:t>Подписаться на новости нашего сайта по </a:t>
            </a:r>
            <a:r>
              <a:rPr lang="ru-RU" dirty="0" err="1" smtClean="0"/>
              <a:t>E-</a:t>
            </a:r>
            <a:r>
              <a:rPr lang="ru-RU" b="1" dirty="0" err="1" smtClean="0"/>
              <a:t>mail</a:t>
            </a:r>
            <a:r>
              <a:rPr lang="ru-RU" dirty="0" smtClean="0"/>
              <a:t>. Веселый </a:t>
            </a:r>
            <a:r>
              <a:rPr lang="ru-RU" b="1" dirty="0" smtClean="0"/>
              <a:t>фразеологический</a:t>
            </a:r>
            <a:r>
              <a:rPr lang="ru-RU" dirty="0" smtClean="0"/>
              <a:t> словарь для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552" y="836712"/>
            <a:ext cx="763284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Фразеологизмы</a:t>
            </a: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– </a:t>
            </a:r>
            <a:r>
              <a:rPr lang="ru-RU" sz="32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cs typeface="Mongolian Baiti" pitchFamily="66" charset="0"/>
              </a:rPr>
              <a:t>устойчивые обороты речи, которые имеют самостоятельное значение и свойственны определенному языку.</a:t>
            </a:r>
            <a:endParaRPr lang="ru-RU" sz="3200" b="1" spc="50" dirty="0">
              <a:ln w="11430"/>
              <a:solidFill>
                <a:schemeClr val="accent5">
                  <a:lumMod val="50000"/>
                </a:schemeClr>
              </a:solidFill>
              <a:latin typeface="Monotype Corsiva" pitchFamily="66" charset="0"/>
              <a:cs typeface="Mongolian Baiti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149080"/>
            <a:ext cx="8136904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Чтобы достичь </a:t>
            </a:r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</a:rPr>
              <a:t>полного взаимопонимания, яснее и образнее выражать свою мысль, 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используются фразеологизмы.</a:t>
            </a:r>
            <a:endParaRPr lang="ru-RU" sz="3200" b="1" spc="50" dirty="0">
              <a:ln w="11430"/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556792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736"/>
                </a:solidFill>
                <a:latin typeface="Georgia" pitchFamily="18" charset="0"/>
              </a:rPr>
              <a:t>Если вы будете использовать эти фразеологические обороты в своей речи, то ваш русский язык будет выразительным, лаконичным, звучным, острым.</a:t>
            </a:r>
            <a:endParaRPr lang="ru-RU" sz="3200" b="1" dirty="0">
              <a:solidFill>
                <a:srgbClr val="00373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980728"/>
            <a:ext cx="575510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Mongolian Baiti" pitchFamily="66" charset="0"/>
              </a:rPr>
              <a:t>Душа в пятки ушла </a:t>
            </a:r>
            <a:endParaRPr lang="ru-RU" sz="4000" b="1" spc="50" dirty="0">
              <a:ln w="11430"/>
              <a:solidFill>
                <a:schemeClr val="accent2">
                  <a:lumMod val="75000"/>
                </a:schemeClr>
              </a:solidFill>
              <a:latin typeface="Georgia" pitchFamily="18" charset="0"/>
              <a:cs typeface="Mongolian Baiti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00808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бояться, испугаться; кого-либо охватывает сильный страх.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9698" name="Picture 2" descr="душа ушла в пя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612" y="692696"/>
            <a:ext cx="2110388" cy="195964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99592" y="3933056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- испытывает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сильный страх,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дрожит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от волнения.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3212976"/>
            <a:ext cx="789190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синоним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: </a:t>
            </a:r>
            <a:r>
              <a:rPr lang="ru-RU" sz="36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"поджилки трясутся"</a:t>
            </a:r>
            <a:endParaRPr lang="ru-RU" sz="3600" b="1" spc="50" dirty="0">
              <a:ln w="11430"/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stretch>
            <a:fillRect t="-17000" r="-2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620688"/>
            <a:ext cx="425949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43634"/>
                </a:solidFill>
                <a:latin typeface="Georgia" pitchFamily="18" charset="0"/>
              </a:rPr>
              <a:t>Брать за душу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4076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сильно, глубоко волновать, вызывать различные чувства 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(тоску, печаль, радость и т. д.).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780928"/>
            <a:ext cx="6300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Хорошая песня за душу берёт.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56992"/>
            <a:ext cx="460735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Брать за сердце</a:t>
            </a:r>
            <a:endParaRPr lang="ru-RU" sz="4000" b="1" spc="50" dirty="0">
              <a:ln w="11430"/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149080"/>
            <a:ext cx="648072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- волновать, производить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сильное     впечатление. </a:t>
            </a:r>
            <a:r>
              <a:rPr lang="ru-RU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endParaRPr lang="ru-RU" sz="28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229200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</a:rPr>
              <a:t>Всех взяли за сердце слова этой простой русской женщины, матери погибшего героя. </a:t>
            </a:r>
            <a:endParaRPr lang="ru-RU" sz="2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C4B58"/>
              </a:solidFill>
              <a:latin typeface="Georgia" pitchFamily="18" charset="0"/>
            </a:endParaRPr>
          </a:p>
        </p:txBody>
      </p:sp>
      <p:pic>
        <p:nvPicPr>
          <p:cNvPr id="22530" name="Picture 2" descr="http://idioms.chat.ru/01/pix/0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573016"/>
            <a:ext cx="2305475" cy="1563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stretch>
            <a:fillRect t="-19000" r="-2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2780928"/>
            <a:ext cx="446949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43634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Душа радуется </a:t>
            </a:r>
            <a:endParaRPr lang="ru-RU" sz="4000" b="1" spc="50" dirty="0">
              <a:ln w="11430"/>
              <a:solidFill>
                <a:srgbClr val="943634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92494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1430"/>
                <a:solidFill>
                  <a:srgbClr val="00297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                         —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774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охватывает 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774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774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774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радостное волнение по поводу чего-либо.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774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76672"/>
            <a:ext cx="425789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Mongolian Baiti" pitchFamily="66" charset="0"/>
              </a:rPr>
              <a:t>Болеть душой </a:t>
            </a:r>
            <a:endParaRPr lang="ru-RU" sz="4000" b="1" spc="50" dirty="0">
              <a:ln w="11430"/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40960" cy="158417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                                           </a:t>
            </a:r>
            <a:r>
              <a:rPr lang="ru-RU" sz="2800" b="1" spc="50" dirty="0" smtClean="0">
                <a:ln w="11430"/>
                <a:solidFill>
                  <a:srgbClr val="00297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сильно переживать, </a:t>
            </a:r>
            <a:r>
              <a:rPr lang="ru-RU" sz="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/>
            </a:r>
            <a:br>
              <a:rPr lang="ru-RU" sz="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</a:br>
            <a:r>
              <a:rPr lang="ru-RU" sz="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/>
            </a:r>
            <a:br>
              <a:rPr lang="ru-RU" sz="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</a:br>
            <a:r>
              <a:rPr lang="ru-RU" sz="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                                                                                                            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беспокоиться, волноваться.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844824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4060"/>
                </a:solidFill>
              </a:rPr>
              <a:t>Каждый ученик нашего класса болеет душой за порученное ему дело. </a:t>
            </a:r>
            <a:endParaRPr lang="ru-RU" sz="2800" b="1" i="1" dirty="0">
              <a:solidFill>
                <a:srgbClr val="004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44008" y="4899937"/>
            <a:ext cx="432048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поступать против совести, неискренне.</a:t>
            </a:r>
            <a:endParaRPr kumimoji="0" lang="ru-RU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797152"/>
            <a:ext cx="4727576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43634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Кривить душой </a:t>
            </a:r>
            <a:endParaRPr lang="ru-RU" sz="4000" b="1" spc="50" dirty="0">
              <a:ln w="11430"/>
              <a:solidFill>
                <a:srgbClr val="943634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027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stretch>
            <a:fillRect t="-23000" r="-24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http://idioms.chat.ru/09/pix/21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3096344" cy="185961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9512" y="1700808"/>
            <a:ext cx="864096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Камень с души свалился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5661248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таить злобу против кого-либо.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013176"/>
            <a:ext cx="730360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Держать камень за пазухой </a:t>
            </a:r>
            <a:endParaRPr lang="ru-RU" sz="3600" b="1" spc="50" dirty="0">
              <a:ln w="11430"/>
              <a:solidFill>
                <a:srgbClr val="9E0000"/>
              </a:solidFill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355976" y="404664"/>
            <a:ext cx="4392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с большим удовольствием.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32656"/>
            <a:ext cx="417133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За милую душу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2564904"/>
            <a:ext cx="53285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- кто-либо испытывает чувство душевного облегчения, избавления от чего-либо гнетущего, тягостного, неприятного.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25" grpId="0"/>
      <p:bldP spid="10" grpId="0"/>
      <p:bldP spid="71681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0" y="4293096"/>
            <a:ext cx="9252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Book Antiqua" pitchFamily="18" charset="0"/>
                <a:ea typeface="Times New Roman" pitchFamily="18" charset="0"/>
                <a:cs typeface="Arial" pitchFamily="34" charset="0"/>
              </a:rPr>
              <a:t>                                               </a:t>
            </a:r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9A"/>
                </a:solidFill>
                <a:effectLst/>
                <a:uLnTx/>
                <a:uFillTx/>
                <a:latin typeface="Book Antiqua" pitchFamily="18" charset="0"/>
                <a:ea typeface="Times New Roman" pitchFamily="18" charset="0"/>
                <a:cs typeface="Arial" pitchFamily="34" charset="0"/>
              </a:rPr>
              <a:t>— очень сильно любить.</a:t>
            </a:r>
            <a:endParaRPr kumimoji="0" lang="ru-RU" sz="40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9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221088"/>
            <a:ext cx="403988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Души не чаять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836712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spc="50" normalizeH="0" baseline="0" dirty="0" smtClean="0">
                <a:ln w="11430"/>
                <a:solidFill>
                  <a:srgbClr val="943634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Душа в душу</a:t>
            </a:r>
            <a:endParaRPr kumimoji="0" lang="ru-RU" sz="5400" b="1" i="0" u="none" strike="noStrike" spc="50" normalizeH="0" baseline="0" dirty="0" smtClean="0">
              <a:ln w="11430"/>
              <a:solidFill>
                <a:srgbClr val="9436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980728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1430"/>
                <a:solidFill>
                  <a:srgbClr val="00297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—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очень дружно.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844824"/>
            <a:ext cx="4536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rgbClr val="112F37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Так и жили они всю жизнь душа в душу. </a:t>
            </a:r>
            <a:endParaRPr lang="ru-RU" sz="2600" b="1" i="1" dirty="0">
              <a:solidFill>
                <a:srgbClr val="112F37"/>
              </a:solidFill>
              <a:latin typeface="Georgia" pitchFamily="18" charset="0"/>
            </a:endParaRPr>
          </a:p>
        </p:txBody>
      </p:sp>
      <p:pic>
        <p:nvPicPr>
          <p:cNvPr id="9" name="Picture 2" descr="http://idioms.chat.ru/06/pix/1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024336" cy="1928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stretch>
            <a:fillRect t="-18000" r="-2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88424" cy="16561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                        — стараться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понять чьи-то чувства.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0728"/>
            <a:ext cx="588334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Заглядывать</a:t>
            </a:r>
            <a:r>
              <a:rPr lang="ru-RU" sz="38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 в душу</a:t>
            </a:r>
            <a:endParaRPr lang="ru-RU" sz="38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43711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112F37"/>
                </a:solidFill>
                <a:latin typeface="Georgia" pitchFamily="18" charset="0"/>
              </a:rPr>
              <a:t>Бабушка кормила внука, приговаривая: «Ешь, Ванечка, сколько душе угодно».</a:t>
            </a:r>
            <a:endParaRPr lang="ru-RU" sz="2400" b="1" i="1" dirty="0">
              <a:solidFill>
                <a:srgbClr val="112F37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924944"/>
            <a:ext cx="590465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8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Сколько душе угодно</a:t>
            </a:r>
            <a:endParaRPr lang="ru-RU" sz="38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996952"/>
            <a:ext cx="81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                                  —  вдоволь,</a:t>
            </a:r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без каких-либо ограничений, сколько </a:t>
            </a:r>
            <a:endParaRPr lang="ru-RU" sz="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хочешь.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356</Words>
  <Application>Microsoft Office PowerPoint</Application>
  <PresentationFormat>Экран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Фразеологизмы – устойчивые обороты речи, которые имеют самостоятельное значение и свойственны определенному языку.</vt:lpstr>
      <vt:lpstr>Слайд 3</vt:lpstr>
      <vt:lpstr>Слайд 4</vt:lpstr>
      <vt:lpstr>Слайд 5</vt:lpstr>
      <vt:lpstr>                                            — сильно переживать,                                                                                                                   беспокоиться, волноваться.  </vt:lpstr>
      <vt:lpstr>Слайд 7</vt:lpstr>
      <vt:lpstr>Слайд 8</vt:lpstr>
      <vt:lpstr>                                                   — стараться                            понять чьи-то чувства.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Слетов</dc:creator>
  <cp:lastModifiedBy>Иван</cp:lastModifiedBy>
  <cp:revision>249</cp:revision>
  <dcterms:created xsi:type="dcterms:W3CDTF">2012-07-22T17:26:08Z</dcterms:created>
  <dcterms:modified xsi:type="dcterms:W3CDTF">2013-01-10T14:59:16Z</dcterms:modified>
</cp:coreProperties>
</file>