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4" r:id="rId2"/>
    <p:sldId id="271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C00CD-E076-410F-8C04-B17D0D7ACE27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0D7AD-3775-4DF4-B649-59B0C834B2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F9C6-16EC-4983-A6A1-EEF1B9AC439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F9C6-16EC-4983-A6A1-EEF1B9AC4399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F540-A78B-48FE-A7EB-CF9A6668E519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96E5-E6C1-472F-A05F-6FA0AEBA4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F540-A78B-48FE-A7EB-CF9A6668E519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96E5-E6C1-472F-A05F-6FA0AEBA4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F540-A78B-48FE-A7EB-CF9A6668E519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96E5-E6C1-472F-A05F-6FA0AEBA4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F540-A78B-48FE-A7EB-CF9A6668E519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96E5-E6C1-472F-A05F-6FA0AEBA4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F540-A78B-48FE-A7EB-CF9A6668E519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96E5-E6C1-472F-A05F-6FA0AEBA4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F540-A78B-48FE-A7EB-CF9A6668E519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96E5-E6C1-472F-A05F-6FA0AEBA4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F540-A78B-48FE-A7EB-CF9A6668E519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96E5-E6C1-472F-A05F-6FA0AEBA4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F540-A78B-48FE-A7EB-CF9A6668E519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96E5-E6C1-472F-A05F-6FA0AEBA4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F540-A78B-48FE-A7EB-CF9A6668E519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96E5-E6C1-472F-A05F-6FA0AEBA4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F540-A78B-48FE-A7EB-CF9A6668E519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96E5-E6C1-472F-A05F-6FA0AEBA4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F540-A78B-48FE-A7EB-CF9A6668E519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996E5-E6C1-472F-A05F-6FA0AEBA4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8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2F540-A78B-48FE-A7EB-CF9A6668E519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996E5-E6C1-472F-A05F-6FA0AEBA4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bravica.ru/" TargetMode="External"/><Relationship Id="rId7" Type="http://schemas.openxmlformats.org/officeDocument/2006/relationships/hyperlink" Target="http://allforchildren.ru/kidfun/phrase10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.mail.ru/" TargetMode="External"/><Relationship Id="rId5" Type="http://schemas.openxmlformats.org/officeDocument/2006/relationships/hyperlink" Target="http://www.topreferat.ru/" TargetMode="External"/><Relationship Id="rId4" Type="http://schemas.openxmlformats.org/officeDocument/2006/relationships/hyperlink" Target="http://dictionary.bravica.ru/phraseological/word_10748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tvtower.ru/52_SmotrovyaPl/panorama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44008" y="4941168"/>
            <a:ext cx="3870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Презентацию выполнила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учитель начальных классов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МОУ СОШ  № 23 г.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                              </a:t>
            </a:r>
            <a:r>
              <a:rPr lang="ru-RU" b="1" dirty="0" err="1" smtClean="0">
                <a:solidFill>
                  <a:srgbClr val="002060"/>
                </a:solidFill>
                <a:latin typeface="Georgia" pitchFamily="18" charset="0"/>
              </a:rPr>
              <a:t>Слётова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 Л.А.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204864"/>
            <a:ext cx="72936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Фразеологизмы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№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6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 </a:t>
            </a:r>
            <a:endParaRPr lang="ru-RU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  <a:p>
            <a:pPr algn="ctr"/>
            <a:endParaRPr lang="ru-RU" sz="2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476672"/>
            <a:ext cx="6763390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Без году неделя (неделю)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340768"/>
            <a:ext cx="7112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4060"/>
                </a:solidFill>
                <a:latin typeface="Georgia" pitchFamily="18" charset="0"/>
              </a:rPr>
              <a:t>1. Совсем недавно, очень короткое время.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060848"/>
            <a:ext cx="86409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dirty="0" smtClean="0">
                <a:solidFill>
                  <a:srgbClr val="112F37"/>
                </a:solidFill>
                <a:latin typeface="Georgia" pitchFamily="18" charset="0"/>
              </a:rPr>
              <a:t>Почуяв тепло, поближе к печке перебрался и ягнёнок... — Вот ... без году неделю на свете живёт, а понимает, где лучше, к теплу жмётся (М. Шолохов).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3573016"/>
            <a:ext cx="8604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4060"/>
                </a:solidFill>
                <a:latin typeface="Georgia" pitchFamily="18" charset="0"/>
              </a:rPr>
              <a:t>2. Недавний, новый (о человеке, не имеющем достаточного опыта, мало знакомом с чем-либо).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4869160"/>
            <a:ext cx="83529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F3E"/>
                </a:solidFill>
                <a:latin typeface="Georgia" pitchFamily="18" charset="0"/>
              </a:rPr>
              <a:t>  </a:t>
            </a:r>
            <a:r>
              <a:rPr lang="ru-RU" sz="2200" b="1" i="1" dirty="0" smtClean="0">
                <a:solidFill>
                  <a:srgbClr val="112F37"/>
                </a:solidFill>
                <a:latin typeface="Georgia" pitchFamily="18" charset="0"/>
              </a:rPr>
              <a:t>Он лаборант без году неделя, а уже умеет обращаться почти со всеми приборами.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509520" cy="115212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ХРОМАТЬ НА ОБЕ НОГИ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9156" name="Picture 4" descr="http://idioms.chat.ru/19/pix/57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3667477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9154" name="AutoShape 2" descr="http://idioms.chat.ru/19/transpar.gif"/>
          <p:cNvSpPr>
            <a:spLocks noChangeAspect="1" noChangeArrowheads="1"/>
          </p:cNvSpPr>
          <p:nvPr/>
        </p:nvSpPr>
        <p:spPr bwMode="auto">
          <a:xfrm>
            <a:off x="92075" y="-1127125"/>
            <a:ext cx="95250" cy="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067944" y="1268760"/>
            <a:ext cx="41764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1. Какое-либо дело идет плохо; не ладиться. 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2204864"/>
            <a:ext cx="468052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rgbClr val="00486C"/>
                </a:solidFill>
                <a:latin typeface="Georgia" pitchFamily="18" charset="0"/>
              </a:rPr>
              <a:t>Наши дела хромают на обе ноги. Нам нужно купить угля на зиму, заплатить за квартиру</a:t>
            </a:r>
            <a:r>
              <a:rPr lang="ru-RU" sz="2200" b="1" dirty="0" smtClean="0">
                <a:solidFill>
                  <a:srgbClr val="00486C"/>
                </a:solidFill>
                <a:latin typeface="Georgia" pitchFamily="18" charset="0"/>
              </a:rPr>
              <a:t> и </a:t>
            </a:r>
            <a:r>
              <a:rPr lang="ru-RU" sz="2200" b="1" i="1" dirty="0" smtClean="0">
                <a:solidFill>
                  <a:srgbClr val="00486C"/>
                </a:solidFill>
                <a:latin typeface="Georgia" pitchFamily="18" charset="0"/>
              </a:rPr>
              <a:t> оплатить обучение ребёнка.</a:t>
            </a:r>
            <a:endParaRPr lang="ru-RU" sz="2200" b="1" dirty="0">
              <a:solidFill>
                <a:srgbClr val="00486C"/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4077072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2. Иметь большие пробелы в знаниях, </a:t>
            </a:r>
          </a:p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     в подготовке, в тренировке.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5085184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3. Быть совсем плохим, никудышным.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558924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486C"/>
                </a:solidFill>
                <a:latin typeface="Georgia" pitchFamily="18" charset="0"/>
              </a:rPr>
              <a:t>— </a:t>
            </a:r>
            <a:r>
              <a:rPr lang="ru-RU" sz="2400" b="1" i="1" dirty="0" smtClean="0">
                <a:solidFill>
                  <a:srgbClr val="00486C"/>
                </a:solidFill>
                <a:latin typeface="Georgia" pitchFamily="18" charset="0"/>
              </a:rPr>
              <a:t>Хороший ты вояка, но дисциплина у тебя, сам понимаешь, хромает на обе ноги.</a:t>
            </a:r>
            <a:r>
              <a:rPr lang="ru-RU" sz="2400" b="1" dirty="0" smtClean="0">
                <a:solidFill>
                  <a:srgbClr val="00486C"/>
                </a:solidFill>
                <a:latin typeface="Georgia" pitchFamily="18" charset="0"/>
              </a:rPr>
              <a:t> </a:t>
            </a:r>
            <a:endParaRPr lang="ru-RU" sz="2400" b="1" dirty="0">
              <a:solidFill>
                <a:srgbClr val="00486C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0" descr="http://idioms.chat.ru/18/pix/56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2834295" cy="1728192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059832" y="476672"/>
            <a:ext cx="5349280" cy="93610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Устраивать сцену</a:t>
            </a:r>
            <a:endParaRPr lang="ru-RU" sz="40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pic>
        <p:nvPicPr>
          <p:cNvPr id="9" name="Picture 12" descr="http://idioms.chat.ru/18/pix/55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429000"/>
            <a:ext cx="2519745" cy="201887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059832" y="3356992"/>
            <a:ext cx="6084168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Указывать </a:t>
            </a:r>
            <a:r>
              <a:rPr lang="ru-RU" sz="32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кому-либо</a:t>
            </a:r>
            <a:r>
              <a:rPr lang="ru-RU" sz="40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 на дверь</a:t>
            </a:r>
            <a:endParaRPr lang="ru-RU" sz="40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1340768"/>
            <a:ext cx="52565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Georgia" pitchFamily="18" charset="0"/>
              </a:rPr>
              <a:t>— создать неприятности,      скандал.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59832" y="4149080"/>
            <a:ext cx="59046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Georgia" pitchFamily="18" charset="0"/>
              </a:rPr>
              <a:t>                             - требовать от  </a:t>
            </a:r>
            <a:r>
              <a:rPr lang="ru-RU" sz="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Georgia" pitchFamily="18" charset="0"/>
              </a:rPr>
              <a:t>   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Georgia" pitchFamily="18" charset="0"/>
              </a:rPr>
              <a:t>кого либо, чтобы ушёл;  выгонять, выставлять.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 descr="http://idioms.chat.ru/02/transpar.gif"/>
          <p:cNvSpPr>
            <a:spLocks noChangeAspect="1" noChangeArrowheads="1"/>
          </p:cNvSpPr>
          <p:nvPr/>
        </p:nvSpPr>
        <p:spPr bwMode="auto">
          <a:xfrm>
            <a:off x="92075" y="-1157288"/>
            <a:ext cx="95250" cy="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326" name="AutoShape 6" descr="http://idioms.chat.ru/02/transpar.gif"/>
          <p:cNvSpPr>
            <a:spLocks noChangeAspect="1" noChangeArrowheads="1"/>
          </p:cNvSpPr>
          <p:nvPr/>
        </p:nvSpPr>
        <p:spPr bwMode="auto">
          <a:xfrm>
            <a:off x="92075" y="-1309688"/>
            <a:ext cx="95250" cy="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329" name="AutoShape 9" descr="http://idioms.chat.ru/02/transpar.gif"/>
          <p:cNvSpPr>
            <a:spLocks noChangeAspect="1" noChangeArrowheads="1"/>
          </p:cNvSpPr>
          <p:nvPr/>
        </p:nvSpPr>
        <p:spPr bwMode="auto">
          <a:xfrm>
            <a:off x="0" y="0"/>
            <a:ext cx="95250" cy="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6332" name="Picture 12" descr="http://idioms.chat.ru/02/pix/0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3059832" cy="2231829"/>
          </a:xfrm>
          <a:prstGeom prst="rect">
            <a:avLst/>
          </a:prstGeom>
          <a:noFill/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3131840" y="260648"/>
            <a:ext cx="5256584" cy="151216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Вставлять палки в колёса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331640" y="3717032"/>
            <a:ext cx="748883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spc="50" normalizeH="0" baseline="0" noProof="0" dirty="0" smtClean="0">
                <a:ln w="11430"/>
                <a:solidFill>
                  <a:srgbClr val="9E0000"/>
                </a:solidFill>
                <a:uLnTx/>
                <a:uFillTx/>
                <a:latin typeface="Georgia" pitchFamily="18" charset="0"/>
                <a:ea typeface="+mj-ea"/>
                <a:cs typeface="+mj-cs"/>
              </a:rPr>
              <a:t>Вить верёвки</a:t>
            </a:r>
            <a:r>
              <a:rPr kumimoji="0" lang="ru-RU" sz="3600" b="1" i="0" u="none" strike="noStrike" kern="1200" spc="50" normalizeH="0" noProof="0" dirty="0" smtClean="0">
                <a:ln w="11430"/>
                <a:solidFill>
                  <a:srgbClr val="9E0000"/>
                </a:solidFill>
                <a:uLnTx/>
                <a:uFillTx/>
                <a:latin typeface="Georgia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spc="50" normalizeH="0" baseline="0" noProof="0" dirty="0" smtClean="0">
                <a:ln w="11430"/>
                <a:solidFill>
                  <a:srgbClr val="9E0000"/>
                </a:solidFill>
                <a:uLnTx/>
                <a:uFillTx/>
                <a:latin typeface="Georgia" pitchFamily="18" charset="0"/>
                <a:ea typeface="+mj-ea"/>
                <a:cs typeface="+mj-cs"/>
              </a:rPr>
              <a:t>из кого-либо</a:t>
            </a:r>
            <a:endParaRPr kumimoji="0" lang="ru-RU" sz="3600" b="1" i="0" u="none" strike="noStrike" kern="1200" spc="50" normalizeH="0" baseline="0" noProof="0" dirty="0">
              <a:ln w="11430"/>
              <a:solidFill>
                <a:srgbClr val="9E0000"/>
              </a:solidFill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59832" y="1052736"/>
            <a:ext cx="56166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                      -    намеренно мешать в каком-либо деле.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2492896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D2329"/>
                </a:solidFill>
                <a:latin typeface="Georgia" pitchFamily="18" charset="0"/>
              </a:rPr>
              <a:t>Ребята в поте лица стараются выполнить задание, а разгильдяи вставляют им палки в колёса. </a:t>
            </a:r>
            <a:endParaRPr lang="ru-RU" sz="2800" i="1" dirty="0">
              <a:solidFill>
                <a:srgbClr val="0D2329"/>
              </a:solidFill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5517232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3736"/>
                </a:solidFill>
                <a:latin typeface="Georgia" pitchFamily="18" charset="0"/>
              </a:rPr>
              <a:t>— Ты перестанешь из нас верёвки вить,— строго сказала мама. </a:t>
            </a:r>
            <a:endParaRPr lang="ru-RU" sz="2800" i="1" dirty="0">
              <a:solidFill>
                <a:srgbClr val="003736"/>
              </a:solidFill>
              <a:latin typeface="Georg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4581128"/>
            <a:ext cx="88204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-  полностью подчинив своей воле кого-либо, поступать с ним по своему желанию.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/>
      <p:bldP spid="13" grpId="0"/>
      <p:bldP spid="15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idioms.chat.ru/11/pix/27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3819624" cy="2520280"/>
          </a:xfrm>
          <a:prstGeom prst="rect">
            <a:avLst/>
          </a:prstGeom>
          <a:noFill/>
        </p:spPr>
      </p:pic>
      <p:sp>
        <p:nvSpPr>
          <p:cNvPr id="9218" name="AutoShape 2" descr="http://idioms.chat.ru/11/transpar.gif"/>
          <p:cNvSpPr>
            <a:spLocks noChangeAspect="1" noChangeArrowheads="1"/>
          </p:cNvSpPr>
          <p:nvPr/>
        </p:nvSpPr>
        <p:spPr bwMode="auto">
          <a:xfrm>
            <a:off x="92075" y="-1157288"/>
            <a:ext cx="95250" cy="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476672"/>
            <a:ext cx="4339650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Мухи не обидит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91472" y="2060848"/>
            <a:ext cx="47525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- безобидный, добродушный.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4581128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F3E"/>
                </a:solidFill>
                <a:latin typeface="Georgia" pitchFamily="18" charset="0"/>
              </a:rPr>
              <a:t>Мой парнишка смирный, тихий, </a:t>
            </a:r>
          </a:p>
          <a:p>
            <a:pPr algn="ctr"/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F3E"/>
                </a:solidFill>
                <a:latin typeface="Georgia" pitchFamily="18" charset="0"/>
              </a:rPr>
              <a:t>мухи не обидит. </a:t>
            </a:r>
            <a:endParaRPr lang="ru-RU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3F3E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0" y="3356992"/>
            <a:ext cx="9144000" cy="18330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800" b="1" i="1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F3E"/>
                </a:solidFill>
                <a:uLnTx/>
                <a:uFillTx/>
                <a:latin typeface="Georgia" pitchFamily="18" charset="0"/>
              </a:rPr>
              <a:t>Битый час простояли мы на дороге, ожидая попутную машину, но так и не дождались.</a:t>
            </a: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rgbClr val="003F3E"/>
              </a:solidFill>
              <a:effectLst/>
              <a:uLnTx/>
              <a:uFillTx/>
              <a:latin typeface="Georgi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620688"/>
            <a:ext cx="3299301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40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Битый час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556792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Char char="-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очень долго, целый час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(обычно о времени, потраченном напрасно, впустую).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332656"/>
            <a:ext cx="7178568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Показать, где раки зимуют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980728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Char char="-"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проучить, жестоко наказать кого-либо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 (выражение угрозы).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060848"/>
            <a:ext cx="88924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12F37"/>
                </a:solidFill>
                <a:latin typeface="Georgia" pitchFamily="18" charset="0"/>
              </a:rPr>
              <a:t>Какое имели право самовольничать? Ну, погодите... Я покажу вам, где раки зимуют! </a:t>
            </a:r>
            <a:endParaRPr lang="ru-RU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12F37"/>
              </a:solidFill>
              <a:latin typeface="Georgia" pitchFamily="18" charset="0"/>
            </a:endParaRPr>
          </a:p>
        </p:txBody>
      </p:sp>
      <p:sp>
        <p:nvSpPr>
          <p:cNvPr id="2051" name="AutoShape 3" descr="http://idioms.chat.ru/03/transpar.gif"/>
          <p:cNvSpPr>
            <a:spLocks noChangeAspect="1" noChangeArrowheads="1"/>
          </p:cNvSpPr>
          <p:nvPr/>
        </p:nvSpPr>
        <p:spPr bwMode="auto">
          <a:xfrm>
            <a:off x="92075" y="-1203325"/>
            <a:ext cx="95250" cy="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Picture 8" descr="http://idioms.chat.ru/09/pix/23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3754657" cy="2592288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995936" y="3933056"/>
            <a:ext cx="4528804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Красный как рак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4653136"/>
            <a:ext cx="48965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Georgia" pitchFamily="18" charset="0"/>
              </a:rPr>
              <a:t>- так говорят о том, кто покраснел от сильного волнения, смущения.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7056" y="4005064"/>
            <a:ext cx="8496944" cy="1440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4060"/>
                </a:solidFill>
                <a:latin typeface="Georgia" pitchFamily="18" charset="0"/>
              </a:rPr>
              <a:t>                                                        — выражение </a:t>
            </a:r>
          </a:p>
          <a:p>
            <a:pPr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4060"/>
                </a:solidFill>
                <a:latin typeface="Georgia" pitchFamily="18" charset="0"/>
              </a:rPr>
              <a:t>                                               отчаяния, бессилия.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836712"/>
            <a:ext cx="6279283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Хоть стой хоть падай </a:t>
            </a:r>
            <a:endParaRPr lang="ru-RU" sz="40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484784"/>
            <a:ext cx="7812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4060"/>
                </a:solidFill>
                <a:latin typeface="Georgia" pitchFamily="18" charset="0"/>
              </a:rPr>
              <a:t>— в смущении не знаешь, что делать.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348880"/>
            <a:ext cx="5059398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Хоть волком вой </a:t>
            </a:r>
            <a:endParaRPr lang="ru-RU" sz="40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2492896"/>
            <a:ext cx="33123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4060"/>
                </a:solidFill>
                <a:latin typeface="Georgia" pitchFamily="18" charset="0"/>
              </a:rPr>
              <a:t>— выражение 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4060"/>
                </a:solidFill>
                <a:latin typeface="Georgia" pitchFamily="18" charset="0"/>
              </a:rPr>
              <a:t>      отчаяния.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861048"/>
            <a:ext cx="5525872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Хоть караул кричи</a:t>
            </a:r>
            <a:endParaRPr lang="ru-RU" sz="40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620688"/>
            <a:ext cx="7471917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Ломиться в открытую дверь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412776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- настойчиво утверждать, доказывать то, что очевидно, всем хорошо известно, что не вызывает возражений., против чего никто не спорит.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573016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3F3E"/>
                </a:solidFill>
                <a:latin typeface="Georgia" pitchFamily="18" charset="0"/>
              </a:rPr>
              <a:t>Не нужно ломиться в открытую дверь. Всё, что вы говорите, давно известно.</a:t>
            </a:r>
            <a:endParaRPr lang="ru-RU" sz="2800" b="1" i="1" dirty="0">
              <a:solidFill>
                <a:srgbClr val="003F3E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hlinkClick r:id="rId3"/>
              </a:rPr>
              <a:t>dictionary.bravica.ru</a:t>
            </a:r>
            <a:r>
              <a:rPr lang="en-US" dirty="0" err="1" smtClean="0"/>
              <a:t>›</a:t>
            </a:r>
            <a:r>
              <a:rPr lang="en-US" dirty="0" err="1" smtClean="0">
                <a:hlinkClick r:id="rId4"/>
              </a:rPr>
              <a:t>phraseological</a:t>
            </a:r>
            <a:r>
              <a:rPr lang="en-US" dirty="0" smtClean="0">
                <a:hlinkClick r:id="rId4"/>
              </a:rPr>
              <a:t>/word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348880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006600"/>
                </a:solidFill>
                <a:hlinkClick r:id="rId5"/>
              </a:rPr>
              <a:t>http://www.topreferat.ru/</a:t>
            </a:r>
            <a:r>
              <a:rPr lang="ru-RU" b="1" dirty="0" smtClean="0">
                <a:solidFill>
                  <a:srgbClr val="006600"/>
                </a:solidFill>
              </a:rPr>
              <a:t> - происхождение фразеологизмов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    </a:t>
            </a:r>
            <a:r>
              <a:rPr lang="ru-RU" b="1" dirty="0" smtClean="0">
                <a:solidFill>
                  <a:schemeClr val="accent1"/>
                </a:solidFill>
                <a:hlinkClick r:id="rId6"/>
              </a:rPr>
              <a:t>http://go.mail.ru/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smtClean="0">
                <a:solidFill>
                  <a:srgbClr val="006600"/>
                </a:solidFill>
              </a:rPr>
              <a:t>-фразеологизмы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006600"/>
                </a:solidFill>
              </a:rPr>
              <a:t>    http://www.ostrov.net.ua/forum/printthread. 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645024"/>
            <a:ext cx="7092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>
                <a:hlinkClick r:id="rId7"/>
              </a:rPr>
              <a:t>Веселый </a:t>
            </a:r>
            <a:r>
              <a:rPr lang="ru-RU" b="1" dirty="0" smtClean="0">
                <a:hlinkClick r:id="rId7"/>
              </a:rPr>
              <a:t>фразеологический</a:t>
            </a:r>
            <a:r>
              <a:rPr lang="ru-RU" dirty="0" smtClean="0">
                <a:hlinkClick r:id="rId7"/>
              </a:rPr>
              <a:t> словарь для детей</a:t>
            </a:r>
            <a:endParaRPr lang="ru-RU" dirty="0" smtClean="0"/>
          </a:p>
          <a:p>
            <a:r>
              <a:rPr lang="ru-RU" dirty="0" smtClean="0"/>
              <a:t>Рассылки </a:t>
            </a:r>
            <a:r>
              <a:rPr lang="ru-RU" dirty="0" err="1" smtClean="0"/>
              <a:t>Subscribe.</a:t>
            </a:r>
            <a:r>
              <a:rPr lang="ru-RU" b="1" dirty="0" err="1" smtClean="0"/>
              <a:t>Ru</a:t>
            </a:r>
            <a:r>
              <a:rPr lang="ru-RU" dirty="0" smtClean="0"/>
              <a:t>. Новости и обновления на сайте "Все для детей". Подписаться письмом. </a:t>
            </a:r>
            <a:r>
              <a:rPr lang="ru-RU" b="1" dirty="0" smtClean="0"/>
              <a:t>… </a:t>
            </a:r>
            <a:r>
              <a:rPr lang="ru-RU" dirty="0" smtClean="0"/>
              <a:t>Подписаться на новости нашего сайта по </a:t>
            </a:r>
            <a:r>
              <a:rPr lang="ru-RU" dirty="0" err="1" smtClean="0"/>
              <a:t>E-</a:t>
            </a:r>
            <a:r>
              <a:rPr lang="ru-RU" b="1" dirty="0" err="1" smtClean="0"/>
              <a:t>mail</a:t>
            </a:r>
            <a:r>
              <a:rPr lang="ru-RU" dirty="0" smtClean="0"/>
              <a:t>. Веселый </a:t>
            </a:r>
            <a:r>
              <a:rPr lang="ru-RU" b="1" dirty="0" smtClean="0"/>
              <a:t>фразеологический</a:t>
            </a:r>
            <a:r>
              <a:rPr lang="ru-RU" dirty="0" smtClean="0"/>
              <a:t> словарь для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1" descr="Воробей обожал считать вор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2780928"/>
            <a:ext cx="3460015" cy="329393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483768" y="620688"/>
            <a:ext cx="4033476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cs typeface="Arial" pitchFamily="34" charset="0"/>
              </a:rPr>
              <a:t>Считать ворон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484784"/>
            <a:ext cx="8262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- быть крайне невнимательным, рассеянным, ротозейничать.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3068960"/>
            <a:ext cx="42302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4060"/>
                </a:solidFill>
                <a:latin typeface="Georgia" pitchFamily="18" charset="0"/>
              </a:rPr>
              <a:t>Жил да был Воробей </a:t>
            </a:r>
            <a:br>
              <a:rPr lang="ru-RU" sz="2800" dirty="0" smtClean="0">
                <a:solidFill>
                  <a:srgbClr val="004060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004060"/>
                </a:solidFill>
                <a:latin typeface="Georgia" pitchFamily="18" charset="0"/>
              </a:rPr>
              <a:t>По прозванью Ротозей. </a:t>
            </a:r>
            <a:br>
              <a:rPr lang="ru-RU" sz="2800" dirty="0" smtClean="0">
                <a:solidFill>
                  <a:srgbClr val="004060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004060"/>
                </a:solidFill>
                <a:latin typeface="Georgia" pitchFamily="18" charset="0"/>
              </a:rPr>
              <a:t>И зимой, и летом он </a:t>
            </a:r>
            <a:br>
              <a:rPr lang="ru-RU" sz="2800" dirty="0" smtClean="0">
                <a:solidFill>
                  <a:srgbClr val="004060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004060"/>
                </a:solidFill>
                <a:latin typeface="Georgia" pitchFamily="18" charset="0"/>
              </a:rPr>
              <a:t>Обожал </a:t>
            </a:r>
            <a:r>
              <a:rPr lang="ru-RU" sz="2800" b="1" dirty="0" smtClean="0">
                <a:solidFill>
                  <a:srgbClr val="004060"/>
                </a:solidFill>
                <a:latin typeface="Georgia" pitchFamily="18" charset="0"/>
              </a:rPr>
              <a:t>считать ворон</a:t>
            </a:r>
            <a:r>
              <a:rPr lang="ru-RU" sz="2800" dirty="0" smtClean="0">
                <a:solidFill>
                  <a:srgbClr val="004060"/>
                </a:solidFill>
                <a:latin typeface="Georgia" pitchFamily="18" charset="0"/>
              </a:rPr>
              <a:t>.</a:t>
            </a:r>
            <a:endParaRPr lang="ru-RU" sz="2800" dirty="0">
              <a:solidFill>
                <a:srgbClr val="004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Смотрит на овечку как баран на новые воро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12976"/>
            <a:ext cx="2846166" cy="288032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908720"/>
            <a:ext cx="7632848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cs typeface="Arial" pitchFamily="34" charset="0"/>
              </a:rPr>
              <a:t>Смотреть как баран на новые ворота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556792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                     - смотреть с тупым недоумением, столкнувшись с чем-либо новым,    неожиданным.</a:t>
            </a: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47864" y="3140968"/>
            <a:ext cx="54726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003736"/>
                </a:solidFill>
                <a:latin typeface="Georgia" pitchFamily="18" charset="0"/>
              </a:rPr>
              <a:t>Красавица Овечка </a:t>
            </a:r>
            <a:br>
              <a:rPr lang="ru-RU" sz="2400" i="1" dirty="0" smtClean="0">
                <a:solidFill>
                  <a:srgbClr val="003736"/>
                </a:solidFill>
                <a:latin typeface="Georgia" pitchFamily="18" charset="0"/>
              </a:rPr>
            </a:br>
            <a:r>
              <a:rPr lang="ru-RU" sz="2400" i="1" dirty="0" smtClean="0">
                <a:solidFill>
                  <a:srgbClr val="003736"/>
                </a:solidFill>
                <a:latin typeface="Georgia" pitchFamily="18" charset="0"/>
              </a:rPr>
              <a:t>Сидела у крылечка </a:t>
            </a:r>
            <a:br>
              <a:rPr lang="ru-RU" sz="2400" i="1" dirty="0" smtClean="0">
                <a:solidFill>
                  <a:srgbClr val="003736"/>
                </a:solidFill>
                <a:latin typeface="Georgia" pitchFamily="18" charset="0"/>
              </a:rPr>
            </a:br>
            <a:r>
              <a:rPr lang="ru-RU" sz="2400" i="1" dirty="0" smtClean="0">
                <a:solidFill>
                  <a:srgbClr val="003736"/>
                </a:solidFill>
                <a:latin typeface="Georgia" pitchFamily="18" charset="0"/>
              </a:rPr>
              <a:t>На фоне новеньких ворот. </a:t>
            </a:r>
            <a:br>
              <a:rPr lang="ru-RU" sz="2400" i="1" dirty="0" smtClean="0">
                <a:solidFill>
                  <a:srgbClr val="003736"/>
                </a:solidFill>
                <a:latin typeface="Georgia" pitchFamily="18" charset="0"/>
              </a:rPr>
            </a:br>
            <a:r>
              <a:rPr lang="ru-RU" sz="2400" i="1" dirty="0" smtClean="0">
                <a:solidFill>
                  <a:srgbClr val="003736"/>
                </a:solidFill>
                <a:latin typeface="Georgia" pitchFamily="18" charset="0"/>
              </a:rPr>
              <a:t>И тут Баран </a:t>
            </a:r>
            <a:r>
              <a:rPr lang="ru-RU" sz="2400" b="1" i="1" dirty="0" smtClean="0">
                <a:solidFill>
                  <a:srgbClr val="003736"/>
                </a:solidFill>
                <a:latin typeface="Georgia" pitchFamily="18" charset="0"/>
              </a:rPr>
              <a:t>разинул рот</a:t>
            </a:r>
            <a:r>
              <a:rPr lang="ru-RU" sz="2400" i="1" dirty="0" smtClean="0">
                <a:solidFill>
                  <a:srgbClr val="003736"/>
                </a:solidFill>
                <a:latin typeface="Georgia" pitchFamily="18" charset="0"/>
              </a:rPr>
              <a:t>: </a:t>
            </a:r>
            <a:br>
              <a:rPr lang="ru-RU" sz="2400" i="1" dirty="0" smtClean="0">
                <a:solidFill>
                  <a:srgbClr val="003736"/>
                </a:solidFill>
                <a:latin typeface="Georgia" pitchFamily="18" charset="0"/>
              </a:rPr>
            </a:br>
            <a:r>
              <a:rPr lang="ru-RU" sz="2400" b="1" i="1" dirty="0" smtClean="0">
                <a:solidFill>
                  <a:srgbClr val="003736"/>
                </a:solidFill>
                <a:latin typeface="Georgia" pitchFamily="18" charset="0"/>
              </a:rPr>
              <a:t>Глядит на новые ворота</a:t>
            </a:r>
            <a:r>
              <a:rPr lang="ru-RU" sz="2400" i="1" dirty="0" smtClean="0">
                <a:solidFill>
                  <a:srgbClr val="003736"/>
                </a:solidFill>
                <a:latin typeface="Georgia" pitchFamily="18" charset="0"/>
              </a:rPr>
              <a:t> -</a:t>
            </a:r>
            <a:br>
              <a:rPr lang="ru-RU" sz="2400" i="1" dirty="0" smtClean="0">
                <a:solidFill>
                  <a:srgbClr val="003736"/>
                </a:solidFill>
                <a:latin typeface="Georgia" pitchFamily="18" charset="0"/>
              </a:rPr>
            </a:br>
            <a:r>
              <a:rPr lang="ru-RU" sz="2400" i="1" dirty="0" smtClean="0">
                <a:solidFill>
                  <a:srgbClr val="003736"/>
                </a:solidFill>
                <a:latin typeface="Georgia" pitchFamily="18" charset="0"/>
              </a:rPr>
              <a:t>Не замечал их раньше что-то </a:t>
            </a:r>
            <a:br>
              <a:rPr lang="ru-RU" sz="2400" i="1" dirty="0" smtClean="0">
                <a:solidFill>
                  <a:srgbClr val="003736"/>
                </a:solidFill>
                <a:latin typeface="Georgia" pitchFamily="18" charset="0"/>
              </a:rPr>
            </a:br>
            <a:r>
              <a:rPr lang="ru-RU" sz="2400" i="1" dirty="0" smtClean="0">
                <a:solidFill>
                  <a:srgbClr val="003736"/>
                </a:solidFill>
                <a:latin typeface="Georgia" pitchFamily="18" charset="0"/>
              </a:rPr>
              <a:t>Заметил - удивился! </a:t>
            </a:r>
            <a:br>
              <a:rPr lang="ru-RU" sz="2400" i="1" dirty="0" smtClean="0">
                <a:solidFill>
                  <a:srgbClr val="003736"/>
                </a:solidFill>
                <a:latin typeface="Georgia" pitchFamily="18" charset="0"/>
              </a:rPr>
            </a:br>
            <a:r>
              <a:rPr lang="ru-RU" sz="2400" i="1" dirty="0" smtClean="0">
                <a:solidFill>
                  <a:srgbClr val="003736"/>
                </a:solidFill>
                <a:latin typeface="Georgia" pitchFamily="18" charset="0"/>
              </a:rPr>
              <a:t>Видать, Баран влюбился.</a:t>
            </a:r>
            <a:endParaRPr lang="ru-RU" sz="2400" i="1" dirty="0">
              <a:solidFill>
                <a:srgbClr val="003736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72008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Браться за ум </a:t>
            </a:r>
            <a:r>
              <a:rPr lang="ru-RU" b="1" spc="50" dirty="0" smtClean="0">
                <a:ln w="11430"/>
                <a:solidFill>
                  <a:srgbClr val="9436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solidFill>
                  <a:srgbClr val="9436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solidFill>
                <a:srgbClr val="94363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1484784"/>
            <a:ext cx="45365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B58"/>
                </a:solidFill>
                <a:latin typeface="Georgia" pitchFamily="18" charset="0"/>
              </a:rPr>
              <a:t>- становиться благоразумнее, рассудительнее; образумиться.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3B58"/>
              </a:solidFill>
              <a:latin typeface="Georgia" pitchFamily="18" charset="0"/>
            </a:endParaRPr>
          </a:p>
        </p:txBody>
      </p:sp>
      <p:pic>
        <p:nvPicPr>
          <p:cNvPr id="17411" name="Picture 3" descr="http://idioms.chat.ru/01/pix/01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96752"/>
            <a:ext cx="4236931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251520" y="4797152"/>
            <a:ext cx="864096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— сильно раздражать, озлоблять, волновать кого-либо; вызывать чувство восторга, очаровывать.</a:t>
            </a:r>
            <a:endParaRPr kumimoji="0" lang="ru-RU" sz="4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4077072"/>
            <a:ext cx="3478837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Свести с ума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5538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3528" y="2348880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200" b="1" i="1" dirty="0" smtClean="0">
                <a:latin typeface="Georgia" pitchFamily="18" charset="0"/>
              </a:rPr>
              <a:t>Сторона мне знакомая,—отвечал дорожный,—слава богу, исхожена и изъезжена вдоль и поперёк (А. Пушкин).</a:t>
            </a:r>
            <a:endParaRPr lang="ru-RU" sz="2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12F37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4077072"/>
            <a:ext cx="68836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736"/>
                </a:solidFill>
                <a:latin typeface="Georgia" pitchFamily="18" charset="0"/>
              </a:rPr>
              <a:t>2. Очень хорошо; во всех подробностях.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3736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988840"/>
            <a:ext cx="42995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3343D"/>
                </a:solidFill>
                <a:latin typeface="Georgia" pitchFamily="18" charset="0"/>
              </a:rPr>
              <a:t>1. Во всех направлениях.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3343D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5013176"/>
            <a:ext cx="615745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i="1" dirty="0" smtClean="0">
                <a:solidFill>
                  <a:srgbClr val="112F37"/>
                </a:solidFill>
                <a:latin typeface="Georgia" pitchFamily="18" charset="0"/>
              </a:rPr>
              <a:t>Я твою болезнь знаю вдоль и поперёк.</a:t>
            </a:r>
            <a:endParaRPr lang="ru-RU" sz="2200" b="1" i="1" dirty="0">
              <a:solidFill>
                <a:srgbClr val="112F37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908720"/>
            <a:ext cx="4414991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C00000"/>
                </a:solidFill>
                <a:latin typeface="Georgia" pitchFamily="18" charset="0"/>
              </a:rPr>
              <a:t>Вдоль и поперёк</a:t>
            </a:r>
            <a:endParaRPr lang="ru-RU" sz="3600" b="1" spc="50" dirty="0">
              <a:ln w="11430"/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11760" y="404664"/>
            <a:ext cx="400301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rgbClr val="943634"/>
                </a:solidFill>
                <a:latin typeface="Georgia" pitchFamily="18" charset="0"/>
              </a:rPr>
              <a:t>Как по маслу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268760"/>
            <a:ext cx="597666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- легко, без каких-либо затруднений, осложнений, помех  (о делах, о жизни и т. п.),                                                                                                 </a:t>
            </a:r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43634"/>
                </a:solidFill>
                <a:latin typeface="Georgia" pitchFamily="18" charset="0"/>
              </a:rPr>
              <a:t>без  сучка без задоринки .</a:t>
            </a:r>
            <a:endParaRPr lang="ru-RU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43634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573016"/>
            <a:ext cx="7920880" cy="98488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rgbClr val="943634"/>
                </a:solidFill>
                <a:latin typeface="Georgia" pitchFamily="18" charset="0"/>
              </a:rPr>
              <a:t>Без сучка без задоринки </a:t>
            </a:r>
            <a:r>
              <a:rPr lang="ru-RU" b="1" spc="50" dirty="0" smtClean="0">
                <a:ln w="11430"/>
                <a:solidFill>
                  <a:srgbClr val="943634"/>
                </a:solidFill>
              </a:rPr>
              <a:t/>
            </a:r>
            <a:br>
              <a:rPr lang="ru-RU" b="1" spc="50" dirty="0" smtClean="0">
                <a:ln w="11430"/>
                <a:solidFill>
                  <a:srgbClr val="943634"/>
                </a:solidFill>
              </a:rPr>
            </a:br>
            <a:endParaRPr lang="ru-RU" b="1" spc="50" dirty="0">
              <a:ln w="11430"/>
              <a:solidFill>
                <a:srgbClr val="943634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581128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- хорошо, безукоризненно, без затруднений, без помех,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43634"/>
                </a:solidFill>
                <a:latin typeface="Georgia" pitchFamily="18" charset="0"/>
              </a:rPr>
              <a:t>как по маслу.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43634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5445224"/>
            <a:ext cx="828092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1" dirty="0" smtClean="0">
                <a:solidFill>
                  <a:srgbClr val="003F3E"/>
                </a:solidFill>
                <a:latin typeface="Georgia" pitchFamily="18" charset="0"/>
              </a:rPr>
              <a:t>Как хочется, чтобы всё шло гладко, хорошо, без сучка без задоринки</a:t>
            </a:r>
            <a:r>
              <a:rPr lang="ru-RU" sz="2600" b="1" dirty="0" smtClean="0">
                <a:solidFill>
                  <a:srgbClr val="003F3E"/>
                </a:solidFill>
                <a:latin typeface="Georgia" pitchFamily="18" charset="0"/>
              </a:rPr>
              <a:t>. </a:t>
            </a:r>
            <a:endParaRPr lang="ru-RU" sz="2600" b="1" dirty="0">
              <a:solidFill>
                <a:srgbClr val="003F3E"/>
              </a:solidFill>
              <a:latin typeface="Georgia" pitchFamily="18" charset="0"/>
            </a:endParaRPr>
          </a:p>
        </p:txBody>
      </p:sp>
      <p:pic>
        <p:nvPicPr>
          <p:cNvPr id="19458" name="Picture 2" descr="http://idioms.chat.ru/09/pix/20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124744"/>
            <a:ext cx="3052192" cy="2503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564905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3343D"/>
                </a:solidFill>
                <a:latin typeface="Georgia" pitchFamily="18" charset="0"/>
              </a:rPr>
              <a:t>Первоначально: попасть в просек.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3343D"/>
                </a:solidFill>
                <a:latin typeface="Georgia" pitchFamily="18" charset="0"/>
              </a:rPr>
              <a:t>Просак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3343D"/>
                </a:solidFill>
                <a:latin typeface="Georgia" pitchFamily="18" charset="0"/>
              </a:rPr>
              <a:t> — станок для кручения верёвок. Работающие на этом станке часто попадали в него одеждой, которая быстро втягивалась, и человек оказывался в неудобном положении.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3343D"/>
                </a:solidFill>
                <a:latin typeface="Georgia" pitchFamily="18" charset="0"/>
              </a:rPr>
            </a:br>
            <a:endParaRPr lang="ru-RU" sz="2400" dirty="0">
              <a:solidFill>
                <a:srgbClr val="13343D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620688"/>
            <a:ext cx="4939173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z="3600" b="1" spc="50" dirty="0" smtClean="0">
                <a:ln w="11430"/>
                <a:solidFill>
                  <a:srgbClr val="82302E"/>
                </a:solidFill>
                <a:latin typeface="Georgia" pitchFamily="18" charset="0"/>
              </a:rPr>
              <a:t>Попадать впросак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268760"/>
            <a:ext cx="82809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-  из-за незнания чего-либо оказываться в неприятном, неловком, невыгодном для себя положении.</a:t>
            </a:r>
            <a:endParaRPr lang="ru-RU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5301208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1C4B58"/>
                </a:solidFill>
                <a:latin typeface="Georgia" pitchFamily="18" charset="0"/>
              </a:rPr>
              <a:t>Сегодня на уроке литературы я перепутал факты и попал впросак. </a:t>
            </a:r>
            <a:endParaRPr lang="ru-RU" sz="2400" b="1" i="1" dirty="0">
              <a:solidFill>
                <a:srgbClr val="1C4B58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rgbClr val="C00000"/>
                </a:solidFill>
                <a:latin typeface="Georgia" pitchFamily="18" charset="0"/>
              </a:rPr>
              <a:t>Семь пятниц на неделе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1772816"/>
            <a:ext cx="460851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774"/>
                </a:solidFill>
                <a:latin typeface="Georgia" pitchFamily="18" charset="0"/>
              </a:rPr>
              <a:t>Так говорят о человеке, который легко меняет свои решения, намерения и т. д.</a:t>
            </a:r>
            <a:endParaRPr lang="ru-RU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774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221088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3F3E"/>
                </a:solidFill>
                <a:latin typeface="Georgia" pitchFamily="18" charset="0"/>
              </a:rPr>
              <a:t>Мой друг человек необязательный, легко увлекается и быстро меняет свои решения. Про него говорят: «У него семь пятниц но неделе». </a:t>
            </a:r>
            <a:endParaRPr lang="ru-RU" sz="2400" b="1" i="1" dirty="0">
              <a:solidFill>
                <a:srgbClr val="003F3E"/>
              </a:solidFill>
              <a:latin typeface="Georgia" pitchFamily="18" charset="0"/>
            </a:endParaRPr>
          </a:p>
        </p:txBody>
      </p:sp>
      <p:pic>
        <p:nvPicPr>
          <p:cNvPr id="29698" name="Picture 2" descr="http://manuscr.chat.ru/16/pix/47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3625920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27784" y="764704"/>
            <a:ext cx="3982180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C00000"/>
                </a:solidFill>
                <a:latin typeface="Georgia" pitchFamily="18" charset="0"/>
              </a:rPr>
              <a:t>Как на ладони </a:t>
            </a:r>
            <a:endParaRPr lang="ru-RU" sz="4800" b="1" spc="50" dirty="0">
              <a:ln w="11430"/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1484784"/>
            <a:ext cx="440216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Очень ясно, отчётливо.</a:t>
            </a:r>
            <a:endParaRPr lang="ru-RU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636912"/>
            <a:ext cx="4104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3F3E"/>
                </a:solidFill>
                <a:latin typeface="Georgia" pitchFamily="18" charset="0"/>
              </a:rPr>
              <a:t>В хорошую погоду с Останкинской телебашни </a:t>
            </a:r>
          </a:p>
          <a:p>
            <a:pPr algn="ctr"/>
            <a:r>
              <a:rPr lang="ru-RU" sz="2400" b="1" i="1" dirty="0" smtClean="0">
                <a:solidFill>
                  <a:srgbClr val="003F3E"/>
                </a:solidFill>
                <a:latin typeface="Georgia" pitchFamily="18" charset="0"/>
              </a:rPr>
              <a:t>вся Москва видна как на ладони. </a:t>
            </a:r>
            <a:endParaRPr lang="ru-RU" sz="3600" b="1" i="1" dirty="0">
              <a:solidFill>
                <a:srgbClr val="003F3E"/>
              </a:solidFill>
              <a:latin typeface="Georgia" pitchFamily="18" charset="0"/>
            </a:endParaRPr>
          </a:p>
        </p:txBody>
      </p:sp>
      <p:pic>
        <p:nvPicPr>
          <p:cNvPr id="35842" name="Picture 2" descr="Картинка 1 из 413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420888"/>
            <a:ext cx="4563888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732</Words>
  <Application>Microsoft Office PowerPoint</Application>
  <PresentationFormat>Экран (4:3)</PresentationFormat>
  <Paragraphs>94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Браться за ум  </vt:lpstr>
      <vt:lpstr>Слайд 5</vt:lpstr>
      <vt:lpstr>Слайд 6</vt:lpstr>
      <vt:lpstr>Слайд 7</vt:lpstr>
      <vt:lpstr>Семь пятниц на неделе  </vt:lpstr>
      <vt:lpstr>Слайд 9</vt:lpstr>
      <vt:lpstr>Слайд 10</vt:lpstr>
      <vt:lpstr>ХРОМАТЬ НА ОБЕ НОГИ  </vt:lpstr>
      <vt:lpstr>Устраивать сцену</vt:lpstr>
      <vt:lpstr>Вставлять палки в колёса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</dc:creator>
  <cp:lastModifiedBy>Иван</cp:lastModifiedBy>
  <cp:revision>3</cp:revision>
  <dcterms:created xsi:type="dcterms:W3CDTF">2013-01-10T14:54:07Z</dcterms:created>
  <dcterms:modified xsi:type="dcterms:W3CDTF">2013-02-02T15:15:04Z</dcterms:modified>
</cp:coreProperties>
</file>