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9" r:id="rId3"/>
    <p:sldId id="261" r:id="rId4"/>
    <p:sldId id="263" r:id="rId5"/>
    <p:sldId id="267" r:id="rId6"/>
    <p:sldId id="269" r:id="rId7"/>
    <p:sldId id="271" r:id="rId8"/>
    <p:sldId id="273" r:id="rId9"/>
    <p:sldId id="275" r:id="rId10"/>
    <p:sldId id="277" r:id="rId11"/>
    <p:sldId id="279" r:id="rId12"/>
    <p:sldId id="280" r:id="rId13"/>
    <p:sldId id="285" r:id="rId14"/>
    <p:sldId id="286" r:id="rId15"/>
    <p:sldId id="288" r:id="rId16"/>
    <p:sldId id="29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0109AC9-CFB3-487E-ACFA-5374152897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ABD1FFC-1CEE-404F-836D-8D2DBB545681}" type="datetimeFigureOut">
              <a:rPr lang="ru-RU" smtClean="0"/>
              <a:pPr/>
              <a:t>20.09.2011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18655F-567E-4121-A78D-3EAF7CB36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2133600"/>
            <a:ext cx="9144000" cy="91440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</a:rPr>
              <a:t>Тема:</a:t>
            </a:r>
            <a:r>
              <a:rPr lang="ru-RU" b="1" dirty="0">
                <a:latin typeface="Times New Roman" pitchFamily="18" charset="0"/>
              </a:rPr>
              <a:t> </a:t>
            </a:r>
            <a:r>
              <a:rPr lang="en-US" b="1" dirty="0" smtClean="0">
                <a:effectLst/>
                <a:latin typeface="Times New Roman" pitchFamily="18" charset="0"/>
              </a:rPr>
              <a:t> </a:t>
            </a:r>
            <a:r>
              <a:rPr lang="ru-RU" b="1" dirty="0"/>
              <a:t>Обслуживание и ремонт механизмов газораспределения.</a:t>
            </a:r>
            <a:endParaRPr lang="ru-RU" b="1" dirty="0">
              <a:effectLst/>
              <a:latin typeface="Times New Roman" pitchFamily="18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3733800"/>
            <a:ext cx="8991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959100" indent="-2781300"/>
            <a:r>
              <a:rPr lang="en-US" sz="3200" dirty="0" smtClean="0">
                <a:latin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</a:rPr>
              <a:t>Техническое </a:t>
            </a:r>
            <a:r>
              <a:rPr lang="ru-RU" sz="3200" dirty="0">
                <a:latin typeface="Times New Roman" pitchFamily="18" charset="0"/>
              </a:rPr>
              <a:t>обслуживание механизма газораспределения</a:t>
            </a:r>
          </a:p>
        </p:txBody>
      </p:sp>
    </p:spTree>
  </p:cSld>
  <p:clrMapOvr>
    <a:masterClrMapping/>
  </p:clrMapOvr>
  <p:transition advTm="1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 build="p"/>
      <p:bldP spid="51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533400" y="6858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Установите  фиксатор,  как  показано на рисунке  в  верхнее положение.</a:t>
            </a:r>
          </a:p>
        </p:txBody>
      </p:sp>
      <p:pic>
        <p:nvPicPr>
          <p:cNvPr id="91143" name="Picture 7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265363"/>
            <a:ext cx="5791200" cy="4592637"/>
          </a:xfrm>
          <a:prstGeom prst="rect">
            <a:avLst/>
          </a:prstGeom>
          <a:noFill/>
        </p:spPr>
      </p:pic>
      <p:sp>
        <p:nvSpPr>
          <p:cNvPr id="91144" name="Line 8"/>
          <p:cNvSpPr>
            <a:spLocks noChangeShapeType="1"/>
          </p:cNvSpPr>
          <p:nvPr/>
        </p:nvSpPr>
        <p:spPr bwMode="auto">
          <a:xfrm flipH="1" flipV="1">
            <a:off x="4648200" y="30480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  <p:bldP spid="911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04800" y="228600"/>
            <a:ext cx="8534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Проверните коленчатый вал по ходу вращения (против часовой стрелки если смотреть со стороны маховика) на угол 60° (поворот маховика на угловое расстояние между двумя соседними отверстиями соответствует повороту коленчатого вала  на  30°), то есть  в положение  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I. 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При этом клапаны 1-го и 5-го цилиндров закрыты (штанги клапанов легко поворачиваются от руки 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228600" y="609600"/>
            <a:ext cx="861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Проверьте динамометрическим ключом момент затяжки гаек крепления стоек коромысел регулируемых клапанов (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M</a:t>
            </a:r>
            <a:r>
              <a:rPr lang="ru-RU" sz="2000">
                <a:solidFill>
                  <a:schemeClr val="tx2"/>
                </a:solidFill>
                <a:latin typeface="Times New Roman" pitchFamily="18" charset="0"/>
              </a:rPr>
              <a:t>кр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=4,2-5,4 кгс</a:t>
            </a:r>
            <a:r>
              <a:rPr lang="he-IL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ּ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228600" y="2209800"/>
            <a:ext cx="8686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Замерьте щупом зазор между носком коромысел и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торцем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стержней клапанов 1-го и 5-го цилиндров. Щуп толщиной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0,30 мм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для впускного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0,40 мм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для выпускного клапанов должен входить свободно, щуп толщиной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0,35 мм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для впускного 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0,45 мм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для выпускного – с усилием.</a:t>
            </a: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/>
      <p:bldP spid="931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5" name="Picture 7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066800"/>
            <a:ext cx="4837113" cy="5791200"/>
          </a:xfrm>
          <a:prstGeom prst="rect">
            <a:avLst/>
          </a:prstGeom>
          <a:noFill/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04800" y="1571612"/>
            <a:ext cx="37338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54013" indent="-354013" algn="just"/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- ослабьте гайку 1 регулировочного винта 2, используя приспособление для регулирования клапанов или ключ и отвёртку;</a:t>
            </a:r>
            <a:r>
              <a:rPr lang="ru-RU" sz="20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685800" y="457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При необходимости величину требуемого зазора установите следующим образом:</a:t>
            </a: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Arial Unicode MS" pitchFamily="34" charset="-128"/>
              </a:rPr>
              <a:t>1</a:t>
            </a:r>
          </a:p>
        </p:txBody>
      </p:sp>
      <p:sp>
        <p:nvSpPr>
          <p:cNvPr id="94217" name="Line 9"/>
          <p:cNvSpPr>
            <a:spLocks noChangeShapeType="1"/>
          </p:cNvSpPr>
          <p:nvPr/>
        </p:nvSpPr>
        <p:spPr bwMode="auto">
          <a:xfrm flipV="1">
            <a:off x="4800600" y="1981200"/>
            <a:ext cx="220980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 flipH="1" flipV="1">
            <a:off x="7467600" y="1981200"/>
            <a:ext cx="121920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8458200" y="26670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94220" name="Text Box 12"/>
          <p:cNvSpPr txBox="1">
            <a:spLocks noChangeArrowheads="1"/>
          </p:cNvSpPr>
          <p:nvPr/>
        </p:nvSpPr>
        <p:spPr bwMode="auto">
          <a:xfrm rot="2766566">
            <a:off x="7836694" y="4623594"/>
            <a:ext cx="142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Arial Unicode MS" pitchFamily="34" charset="-128"/>
              </a:rPr>
              <a:t>Впуск 0,30</a:t>
            </a:r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 rot="2766566">
            <a:off x="6373813" y="4411662"/>
            <a:ext cx="1606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Arial Unicode MS" pitchFamily="34" charset="-128"/>
              </a:rPr>
              <a:t>Выпуск 0,40</a:t>
            </a:r>
          </a:p>
        </p:txBody>
      </p:sp>
      <p:pic>
        <p:nvPicPr>
          <p:cNvPr id="1026" name="Picture 2" descr="C:\Documents and Settings\сергей\Рабочий стол\щу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48"/>
            <a:ext cx="421481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4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3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3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4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4" grpId="0"/>
      <p:bldP spid="94216" grpId="0"/>
      <p:bldP spid="94217" grpId="0" animBg="1"/>
      <p:bldP spid="94218" grpId="0" animBg="1"/>
      <p:bldP spid="94219" grpId="0"/>
      <p:bldP spid="942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228600" y="3810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265113" indent="-265113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- вставьте щуп нужной толщины и, вращая винт отверткой, установите требуемый зазор;</a:t>
            </a:r>
          </a:p>
        </p:txBody>
      </p:sp>
      <p:sp>
        <p:nvSpPr>
          <p:cNvPr id="95241" name="Rectangle 9"/>
          <p:cNvSpPr>
            <a:spLocks noChangeArrowheads="1"/>
          </p:cNvSpPr>
          <p:nvPr/>
        </p:nvSpPr>
        <p:spPr bwMode="auto">
          <a:xfrm>
            <a:off x="228600" y="1447800"/>
            <a:ext cx="441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54013" indent="-354013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- придерживая винт отверткой, затяните гайку и проверьте величину зазора. Момент затяжки гайки регулировочного винта должен быть равен 4,2 — 5,4 кгс</a:t>
            </a:r>
            <a:r>
              <a:rPr lang="he-IL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ּ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м.</a:t>
            </a:r>
          </a:p>
        </p:txBody>
      </p:sp>
      <p:pic>
        <p:nvPicPr>
          <p:cNvPr id="95242" name="Picture 10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6888" y="1066800"/>
            <a:ext cx="4837112" cy="5791200"/>
          </a:xfrm>
          <a:prstGeom prst="rect">
            <a:avLst/>
          </a:prstGeom>
          <a:noFill/>
        </p:spPr>
      </p:pic>
      <p:sp>
        <p:nvSpPr>
          <p:cNvPr id="95243" name="Line 11"/>
          <p:cNvSpPr>
            <a:spLocks noChangeShapeType="1"/>
          </p:cNvSpPr>
          <p:nvPr/>
        </p:nvSpPr>
        <p:spPr bwMode="auto">
          <a:xfrm flipH="1" flipV="1">
            <a:off x="8153400" y="3810000"/>
            <a:ext cx="83820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 flipH="1">
            <a:off x="8686800" y="2286000"/>
            <a:ext cx="228600" cy="609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/>
      <p:bldP spid="95241" grpId="0"/>
      <p:bldP spid="95243" grpId="0" animBg="1"/>
      <p:bldP spid="952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609600" y="228600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Дальнейшее регулирование тепловых зазоров в механизме газораспределения произведите попарно на цилиндрах, указанных в табл. 1, проворачивая коленчатый вал на  180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º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609600" y="37338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Установите крышки люка картера сцепления и головок цилиндров.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609600" y="2286000"/>
            <a:ext cx="800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Пустите двигатель и проверьте его работу: при правильно отрегулированных зазорах стука в клапанном механизме не должно быть.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3200" b="1">
                <a:effectLst/>
                <a:latin typeface="Times New Roman" pitchFamily="18" charset="0"/>
              </a:rPr>
              <a:t>Контрольные   вопросы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533400" y="990600"/>
            <a:ext cx="8077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1.</a:t>
            </a: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К каким последствиям при работе двигателя может привести   неправильно   установленные   (отрегулированные) тепловые зазоры между носком коромысел и </a:t>
            </a:r>
            <a:r>
              <a:rPr lang="ru-RU" sz="2800" dirty="0" err="1">
                <a:solidFill>
                  <a:schemeClr val="tx2"/>
                </a:solidFill>
                <a:latin typeface="Times New Roman" pitchFamily="18" charset="0"/>
              </a:rPr>
              <a:t>торцем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 стержней клапанов!</a:t>
            </a: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2.</a:t>
            </a: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Назовите основные  неисправности  механизма  газораспределения, их характерные признаки и причины.</a:t>
            </a: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3.</a:t>
            </a: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</a:rPr>
              <a:t>Расскажите о  возможных  способах  обнаружения  и устранения   неисправностей   механизма  газораспределения двигателя.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914400"/>
            <a:ext cx="7772400" cy="1143000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95400" y="2514600"/>
            <a:ext cx="670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</a:rPr>
              <a:t>Проверка и регулировка тепловых зазоров между носком коромысла   и   горцем   стержня   клапана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Rectangle 10"/>
          <p:cNvSpPr>
            <a:spLocks noChangeArrowheads="1"/>
          </p:cNvSpPr>
          <p:nvPr/>
        </p:nvSpPr>
        <p:spPr bwMode="auto">
          <a:xfrm>
            <a:off x="381000" y="1600200"/>
            <a:ext cx="8153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Регулировку тепловых зазоров между носком коромысла и торцем стержня клапана производите на холодном двигателе или, если двигатель работал, не ранее чем через 30 мин, после остановки.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81000" y="228600"/>
            <a:ext cx="83058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265113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Установите коленчатый вал последовательно в положения 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I, II, III, IV, 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которые определяются поворотом коленчатого вала относительно начала впрыска топлива в первом цилиндре на угол, указанный в таблице. При каждом положении регулируются одновременно зазоры клапанов двух цилиндров в порядке их работы.</a:t>
            </a:r>
          </a:p>
        </p:txBody>
      </p:sp>
      <p:graphicFrame>
        <p:nvGraphicFramePr>
          <p:cNvPr id="83040" name="Group 96"/>
          <p:cNvGraphicFramePr>
            <a:graphicFrameLocks noGrp="1"/>
          </p:cNvGraphicFramePr>
          <p:nvPr>
            <p:ph/>
          </p:nvPr>
        </p:nvGraphicFramePr>
        <p:xfrm>
          <a:off x="304800" y="3505200"/>
          <a:ext cx="8458200" cy="3065145"/>
        </p:xfrm>
        <a:graphic>
          <a:graphicData uri="http://schemas.openxmlformats.org/drawingml/2006/table">
            <a:tbl>
              <a:tblPr/>
              <a:tblGrid>
                <a:gridCol w="3810000"/>
                <a:gridCol w="1162050"/>
                <a:gridCol w="1162050"/>
                <a:gridCol w="1162050"/>
                <a:gridCol w="1162050"/>
              </a:tblGrid>
              <a:tr h="6572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Параметры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Значения параметров при положении коленчатого вала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1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III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IV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Угол поворота, град.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Цилиндр регулируемого клапана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1;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4;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6; 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7; 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8" name="Picture 1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990850"/>
            <a:ext cx="4876800" cy="3867150"/>
          </a:xfrm>
          <a:prstGeom prst="rect">
            <a:avLst/>
          </a:prstGeom>
          <a:noFill/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6096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Включите подачу топлива, затем снимите крышки головок цилиндров. 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609600" y="11430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Проверьте   и   при   необходимости   затяните   болты   крепления   головок цилиндров.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533400" y="22098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Установите  фиксатор маховика в нижнее положение, как показано на рисунке.</a:t>
            </a:r>
          </a:p>
        </p:txBody>
      </p:sp>
      <p:sp>
        <p:nvSpPr>
          <p:cNvPr id="86027" name="Line 11"/>
          <p:cNvSpPr>
            <a:spLocks noChangeShapeType="1"/>
          </p:cNvSpPr>
          <p:nvPr/>
        </p:nvSpPr>
        <p:spPr bwMode="auto">
          <a:xfrm flipV="1">
            <a:off x="4572000" y="3657600"/>
            <a:ext cx="9144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/>
      <p:bldP spid="86024" grpId="0"/>
      <p:bldP spid="86025" grpId="0"/>
      <p:bldP spid="860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10600" cy="4452938"/>
          </a:xfrm>
          <a:prstGeom prst="rect">
            <a:avLst/>
          </a:prstGeom>
          <a:noFill/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1000" y="381000"/>
            <a:ext cx="845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Снимите крышку   1</a:t>
            </a:r>
            <a:r>
              <a:rPr lang="en-US" sz="280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люка картера сцепления</a:t>
            </a: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 flipV="1">
            <a:off x="3581400" y="5562600"/>
            <a:ext cx="7620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352800" y="54102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Arial Unicode MS" pitchFamily="34" charset="-128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/>
      <p:bldP spid="87046" grpId="0" animBg="1"/>
      <p:bldP spid="870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3" name="Picture 9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438400"/>
            <a:ext cx="3411538" cy="4191000"/>
          </a:xfrm>
          <a:prstGeom prst="rect">
            <a:avLst/>
          </a:prstGeom>
          <a:noFill/>
        </p:spPr>
      </p:pic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609600" y="304800"/>
            <a:ext cx="8001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Вставляя ломик в отверстия </a:t>
            </a:r>
            <a:r>
              <a:rPr lang="ru-RU" sz="2800" i="1">
                <a:solidFill>
                  <a:schemeClr val="tx2"/>
                </a:solidFill>
                <a:latin typeface="Times New Roman" pitchFamily="18" charset="0"/>
              </a:rPr>
              <a:t>2 </a:t>
            </a:r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на маховике, проворачивайте коленчатый вал по ходу вращения до тех пор, пока фиксатор под действием пружины не войдет в зацепление с маховиком.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6629400" y="57150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Arial Unicode MS" pitchFamily="34" charset="-128"/>
              </a:rPr>
              <a:t>2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 flipH="1" flipV="1">
            <a:off x="5715000" y="5486400"/>
            <a:ext cx="11430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70" grpId="0"/>
      <p:bldP spid="8807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228600"/>
            <a:ext cx="8001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Проверьте положение меток на торце корпуса муфты опережения впрыска топлива и фланце ведущей полумуфты привода топливного насоса высокого давления. Метки должны совпадать и находиться в верхнем положении.</a:t>
            </a:r>
          </a:p>
        </p:txBody>
      </p:sp>
      <p:pic>
        <p:nvPicPr>
          <p:cNvPr id="89094" name="Picture 6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7467600" cy="4197350"/>
          </a:xfrm>
          <a:prstGeom prst="rect">
            <a:avLst/>
          </a:prstGeom>
          <a:noFill/>
        </p:spPr>
      </p:pic>
      <p:sp>
        <p:nvSpPr>
          <p:cNvPr id="89095" name="Line 7"/>
          <p:cNvSpPr>
            <a:spLocks noChangeShapeType="1"/>
          </p:cNvSpPr>
          <p:nvPr/>
        </p:nvSpPr>
        <p:spPr bwMode="auto">
          <a:xfrm flipH="1">
            <a:off x="2971800" y="3048000"/>
            <a:ext cx="1981200" cy="1219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>
            <a:off x="4953000" y="3048000"/>
            <a:ext cx="1981200" cy="1295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stealth" w="med" len="lg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/>
      <p:bldP spid="89095" grpId="0" animBg="1"/>
      <p:bldP spid="8909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609600" y="1752600"/>
            <a:ext cx="800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268288" algn="just"/>
            <a:r>
              <a:rPr lang="ru-RU" sz="2800">
                <a:solidFill>
                  <a:schemeClr val="tx2"/>
                </a:solidFill>
                <a:latin typeface="Times New Roman" pitchFamily="18" charset="0"/>
              </a:rPr>
              <a:t>Если метки находятся внизу, выведите фиксатор из зацепления с маховиком, поверните коленчатый вал еще на один оборот; при этом фиксатор снова должен войти в зацепление с маховиком.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559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 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Контрольные   вопросы</vt:lpstr>
    </vt:vector>
  </TitlesOfParts>
  <Company>stroitel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rustamovs</dc:creator>
  <cp:lastModifiedBy>сергей</cp:lastModifiedBy>
  <cp:revision>6</cp:revision>
  <dcterms:created xsi:type="dcterms:W3CDTF">2010-11-30T16:49:23Z</dcterms:created>
  <dcterms:modified xsi:type="dcterms:W3CDTF">2011-09-20T10:42:15Z</dcterms:modified>
</cp:coreProperties>
</file>