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8" r:id="rId2"/>
    <p:sldId id="260" r:id="rId3"/>
    <p:sldId id="262" r:id="rId4"/>
    <p:sldId id="263" r:id="rId5"/>
    <p:sldId id="265" r:id="rId6"/>
    <p:sldId id="266" r:id="rId7"/>
    <p:sldId id="267" r:id="rId8"/>
    <p:sldId id="269" r:id="rId9"/>
    <p:sldId id="271" r:id="rId10"/>
    <p:sldId id="272" r:id="rId11"/>
    <p:sldId id="273" r:id="rId12"/>
    <p:sldId id="274" r:id="rId13"/>
    <p:sldId id="275" r:id="rId14"/>
    <p:sldId id="27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38" autoAdjust="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3670E-452A-4A5D-B90E-28C7A9228818}" type="datetimeFigureOut">
              <a:rPr lang="ru-RU" smtClean="0"/>
              <a:pPr/>
              <a:t>13.06.2015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A40CF-0F93-4695-843F-44E387FD449B}" type="slidenum">
              <a:rPr lang="ru-RU" smtClean="0"/>
              <a:pPr/>
              <a:t>‹#›</a:t>
            </a:fld>
            <a:endParaRPr lang="ru-RU"/>
          </a:p>
        </p:txBody>
      </p:sp>
    </p:spTree>
    <p:extLst>
      <p:ext uri="{BB962C8B-B14F-4D97-AF65-F5344CB8AC3E}">
        <p14:creationId xmlns:p14="http://schemas.microsoft.com/office/powerpoint/2010/main" xmlns="" val="63322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FA40CF-0F93-4695-843F-44E387FD449B}"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FA40CF-0F93-4695-843F-44E387FD449B}"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FA40CF-0F93-4695-843F-44E387FD449B}"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FA40CF-0F93-4695-843F-44E387FD449B}"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902DCF-F9AD-42D4-BA81-6732F8200C35}" type="datetimeFigureOut">
              <a:rPr lang="ru-RU" smtClean="0"/>
              <a:pPr/>
              <a:t>13.06.2015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6E7786-BB1A-49FB-B596-CA4C8FA0542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02DCF-F9AD-42D4-BA81-6732F8200C35}" type="datetimeFigureOut">
              <a:rPr lang="ru-RU" smtClean="0"/>
              <a:pPr/>
              <a:t>13.06.2015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E7786-BB1A-49FB-B596-CA4C8FA054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3245" y="0"/>
            <a:ext cx="5724128" cy="4509120"/>
          </a:xfrm>
          <a:solidFill>
            <a:schemeClr val="accent4">
              <a:lumMod val="40000"/>
              <a:lumOff val="60000"/>
            </a:schemeClr>
          </a:solidFill>
        </p:spPr>
        <p:txBody>
          <a:bodyPr>
            <a:normAutofit/>
          </a:bodyPr>
          <a:lstStyle/>
          <a:p>
            <a:r>
              <a:rPr lang="ru-RU" sz="1800" dirty="0">
                <a:solidFill>
                  <a:srgbClr val="7030A0"/>
                </a:solidFill>
                <a:latin typeface="Arial Black" pitchFamily="34" charset="0"/>
              </a:rPr>
              <a:t>М</a:t>
            </a:r>
            <a:r>
              <a:rPr lang="ru-RU" sz="1800" dirty="0" smtClean="0">
                <a:solidFill>
                  <a:srgbClr val="7030A0"/>
                </a:solidFill>
                <a:latin typeface="Arial Black" pitchFamily="34" charset="0"/>
              </a:rPr>
              <a:t>униципальное бюджетное дошкольное образовательное учреждение  детский сад№27  ст.Новоминская </a:t>
            </a:r>
            <a:r>
              <a:rPr lang="ru-RU" sz="1800" dirty="0" err="1" smtClean="0">
                <a:solidFill>
                  <a:srgbClr val="7030A0"/>
                </a:solidFill>
                <a:latin typeface="Arial Black" pitchFamily="34" charset="0"/>
              </a:rPr>
              <a:t>Каневского</a:t>
            </a:r>
            <a:r>
              <a:rPr lang="ru-RU" sz="1800" dirty="0" smtClean="0">
                <a:solidFill>
                  <a:srgbClr val="7030A0"/>
                </a:solidFill>
                <a:latin typeface="Arial Black" pitchFamily="34" charset="0"/>
              </a:rPr>
              <a:t> района</a:t>
            </a:r>
            <a:r>
              <a:rPr lang="ru-RU" sz="1600" dirty="0" smtClean="0">
                <a:solidFill>
                  <a:srgbClr val="7030A0"/>
                </a:solidFill>
                <a:latin typeface="Arial Black" pitchFamily="34" charset="0"/>
              </a:rPr>
              <a:t/>
            </a:r>
            <a:br>
              <a:rPr lang="ru-RU" sz="1600" dirty="0" smtClean="0">
                <a:solidFill>
                  <a:srgbClr val="7030A0"/>
                </a:solidFill>
                <a:latin typeface="Arial Black" pitchFamily="34" charset="0"/>
              </a:rPr>
            </a:br>
            <a:r>
              <a:rPr lang="ru-RU" sz="18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Познавательно </a:t>
            </a:r>
            <a:r>
              <a:rPr lang="ru-RU" sz="18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–исследовательская деятельность по теме</a:t>
            </a:r>
            <a:r>
              <a:rPr lang="ru-RU" sz="18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t>
            </a:r>
            <a:br>
              <a:rPr lang="ru-RU" sz="180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r>
              <a:rPr lang="ru-RU" sz="180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 </a:t>
            </a:r>
            <a:r>
              <a:rPr lang="ru-RU" sz="40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Black" pitchFamily="34" charset="0"/>
              </a:rPr>
              <a:t>«Откуда пришла бумага» </a:t>
            </a:r>
            <a:r>
              <a:rPr lang="ru-RU" sz="240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Black" pitchFamily="34" charset="0"/>
              </a:rPr>
              <a:t/>
            </a:r>
            <a:br>
              <a:rPr lang="ru-RU" sz="240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ial Black" pitchFamily="34" charset="0"/>
              </a:rPr>
            </a:br>
            <a:endParaRPr lang="ru-RU" sz="1600" b="1" dirty="0">
              <a:solidFill>
                <a:schemeClr val="accent3">
                  <a:lumMod val="50000"/>
                </a:schemeClr>
              </a:solidFill>
              <a:latin typeface="Arial Black" pitchFamily="34" charset="0"/>
            </a:endParaRPr>
          </a:p>
        </p:txBody>
      </p:sp>
      <p:sp>
        <p:nvSpPr>
          <p:cNvPr id="3" name="Подзаголовок 2"/>
          <p:cNvSpPr>
            <a:spLocks noGrp="1"/>
          </p:cNvSpPr>
          <p:nvPr>
            <p:ph type="subTitle" idx="1"/>
          </p:nvPr>
        </p:nvSpPr>
        <p:spPr>
          <a:xfrm>
            <a:off x="0" y="4509120"/>
            <a:ext cx="9144000" cy="2088232"/>
          </a:xfrm>
          <a:solidFill>
            <a:schemeClr val="accent6">
              <a:lumMod val="75000"/>
            </a:schemeClr>
          </a:solidFill>
        </p:spPr>
        <p:txBody>
          <a:bodyPr>
            <a:normAutofit fontScale="70000" lnSpcReduction="20000"/>
          </a:bodyPr>
          <a:lstStyle/>
          <a:p>
            <a:pPr algn="l"/>
            <a:endParaRPr lang="ru-RU" sz="3100" dirty="0" smtClean="0">
              <a:solidFill>
                <a:srgbClr val="7030A0"/>
              </a:solidFill>
              <a:latin typeface="Arial Black" pitchFamily="34" charset="0"/>
            </a:endParaRPr>
          </a:p>
          <a:p>
            <a:pPr algn="l"/>
            <a:r>
              <a:rPr lang="ru-RU" sz="4600" dirty="0" err="1" smtClean="0">
                <a:solidFill>
                  <a:srgbClr val="7030A0"/>
                </a:solidFill>
                <a:latin typeface="Arial Black" pitchFamily="34" charset="0"/>
              </a:rPr>
              <a:t>Дрокина</a:t>
            </a:r>
            <a:r>
              <a:rPr lang="ru-RU" sz="4600" dirty="0" smtClean="0">
                <a:solidFill>
                  <a:srgbClr val="7030A0"/>
                </a:solidFill>
                <a:latin typeface="Arial Black" pitchFamily="34" charset="0"/>
              </a:rPr>
              <a:t> </a:t>
            </a:r>
            <a:r>
              <a:rPr lang="ru-RU" sz="4600" dirty="0">
                <a:solidFill>
                  <a:srgbClr val="7030A0"/>
                </a:solidFill>
                <a:latin typeface="Arial Black" pitchFamily="34" charset="0"/>
              </a:rPr>
              <a:t>Ольга </a:t>
            </a:r>
            <a:r>
              <a:rPr lang="ru-RU" sz="4600" dirty="0" smtClean="0">
                <a:solidFill>
                  <a:srgbClr val="7030A0"/>
                </a:solidFill>
                <a:latin typeface="Arial Black" pitchFamily="34" charset="0"/>
              </a:rPr>
              <a:t>Васильевна</a:t>
            </a:r>
          </a:p>
          <a:p>
            <a:pPr algn="l"/>
            <a:r>
              <a:rPr lang="ru-RU" sz="3100" dirty="0" smtClean="0">
                <a:solidFill>
                  <a:srgbClr val="7030A0"/>
                </a:solidFill>
                <a:latin typeface="Arial Black" pitchFamily="34" charset="0"/>
              </a:rPr>
              <a:t> </a:t>
            </a:r>
          </a:p>
          <a:p>
            <a:pPr algn="l"/>
            <a:r>
              <a:rPr lang="ru-RU" dirty="0" smtClean="0">
                <a:solidFill>
                  <a:srgbClr val="FFC000"/>
                </a:solidFill>
                <a:latin typeface="Arial Black" pitchFamily="34" charset="0"/>
              </a:rPr>
              <a:t>воспитатель </a:t>
            </a:r>
            <a:r>
              <a:rPr lang="ru-RU" dirty="0">
                <a:solidFill>
                  <a:srgbClr val="FFC000"/>
                </a:solidFill>
                <a:latin typeface="Arial Black" pitchFamily="34" charset="0"/>
              </a:rPr>
              <a:t>подготовительной к школе группы </a:t>
            </a:r>
            <a:br>
              <a:rPr lang="ru-RU" dirty="0">
                <a:solidFill>
                  <a:srgbClr val="FFC000"/>
                </a:solidFill>
                <a:latin typeface="Arial Black" pitchFamily="34" charset="0"/>
              </a:rPr>
            </a:br>
            <a:r>
              <a:rPr lang="ru-RU" dirty="0">
                <a:solidFill>
                  <a:schemeClr val="accent3">
                    <a:lumMod val="50000"/>
                  </a:schemeClr>
                </a:solidFill>
                <a:latin typeface="Arial Black" pitchFamily="34" charset="0"/>
              </a:rPr>
              <a:t/>
            </a:r>
            <a:br>
              <a:rPr lang="ru-RU" dirty="0">
                <a:solidFill>
                  <a:schemeClr val="accent3">
                    <a:lumMod val="50000"/>
                  </a:schemeClr>
                </a:solidFill>
                <a:latin typeface="Arial Black" pitchFamily="34" charset="0"/>
              </a:rPr>
            </a:br>
            <a:endParaRPr lang="ru-RU" dirty="0"/>
          </a:p>
        </p:txBody>
      </p:sp>
      <p:pic>
        <p:nvPicPr>
          <p:cNvPr id="2050" name="Picture 2" descr="C:\Users\Acer\Pictures\Новая папка\2010-09-05\Фото01рМ.jpg"/>
          <p:cNvPicPr>
            <a:picLocks noChangeAspect="1" noChangeArrowheads="1"/>
          </p:cNvPicPr>
          <p:nvPr/>
        </p:nvPicPr>
        <p:blipFill>
          <a:blip r:embed="rId3" cstate="screen"/>
          <a:srcRect/>
          <a:stretch>
            <a:fillRect/>
          </a:stretch>
        </p:blipFill>
        <p:spPr bwMode="auto">
          <a:xfrm>
            <a:off x="0" y="0"/>
            <a:ext cx="3429000" cy="4572000"/>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Pictures\Новая папка (20)\droppedImage[2].jpg"/>
          <p:cNvPicPr>
            <a:picLocks noChangeAspect="1" noChangeArrowheads="1"/>
          </p:cNvPicPr>
          <p:nvPr/>
        </p:nvPicPr>
        <p:blipFill>
          <a:blip r:embed="rId3" cstate="screen"/>
          <a:srcRect/>
          <a:stretch>
            <a:fillRect/>
          </a:stretch>
        </p:blipFill>
        <p:spPr bwMode="auto">
          <a:xfrm>
            <a:off x="5580112" y="0"/>
            <a:ext cx="3563888" cy="5733256"/>
          </a:xfrm>
          <a:prstGeom prst="rect">
            <a:avLst/>
          </a:prstGeom>
          <a:noFill/>
        </p:spPr>
      </p:pic>
      <p:pic>
        <p:nvPicPr>
          <p:cNvPr id="5124" name="Picture 4" descr="C:\Users\Acer\Pictures\Новая папка (20)\image002[1].jpg"/>
          <p:cNvPicPr>
            <a:picLocks noChangeAspect="1" noChangeArrowheads="1"/>
          </p:cNvPicPr>
          <p:nvPr/>
        </p:nvPicPr>
        <p:blipFill>
          <a:blip r:embed="rId4" cstate="screen"/>
          <a:srcRect/>
          <a:stretch>
            <a:fillRect/>
          </a:stretch>
        </p:blipFill>
        <p:spPr bwMode="auto">
          <a:xfrm>
            <a:off x="0" y="0"/>
            <a:ext cx="5580112" cy="5733256"/>
          </a:xfrm>
          <a:prstGeom prst="rect">
            <a:avLst/>
          </a:prstGeom>
          <a:noFill/>
        </p:spPr>
      </p:pic>
      <p:sp>
        <p:nvSpPr>
          <p:cNvPr id="5" name="Прямоугольник 4"/>
          <p:cNvSpPr/>
          <p:nvPr/>
        </p:nvSpPr>
        <p:spPr>
          <a:xfrm>
            <a:off x="0" y="5877272"/>
            <a:ext cx="9144000" cy="7920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latin typeface="Arial Black" pitchFamily="34" charset="0"/>
              </a:rPr>
              <a:t>С помощью  машин древесину перемалывают до состояния опилок</a:t>
            </a:r>
            <a:endParaRPr lang="ru-RU" sz="2400"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cer\Pictures\Новая папка (20)\sushilka1[1].jpg"/>
          <p:cNvPicPr>
            <a:picLocks noChangeAspect="1" noChangeArrowheads="1"/>
          </p:cNvPicPr>
          <p:nvPr/>
        </p:nvPicPr>
        <p:blipFill>
          <a:blip r:embed="rId2" cstate="screen"/>
          <a:srcRect/>
          <a:stretch>
            <a:fillRect/>
          </a:stretch>
        </p:blipFill>
        <p:spPr bwMode="auto">
          <a:xfrm>
            <a:off x="0" y="0"/>
            <a:ext cx="9144000" cy="5508327"/>
          </a:xfrm>
          <a:prstGeom prst="rect">
            <a:avLst/>
          </a:prstGeom>
          <a:noFill/>
        </p:spPr>
      </p:pic>
      <p:sp>
        <p:nvSpPr>
          <p:cNvPr id="3" name="Прямоугольник 2"/>
          <p:cNvSpPr/>
          <p:nvPr/>
        </p:nvSpPr>
        <p:spPr>
          <a:xfrm>
            <a:off x="251520" y="5661248"/>
            <a:ext cx="8568952" cy="8640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FF0000"/>
                </a:solidFill>
                <a:latin typeface="Arial Black" pitchFamily="34" charset="0"/>
              </a:rPr>
              <a:t>В специальном барабане опилки смешивают с химикатами</a:t>
            </a:r>
            <a:endParaRPr lang="ru-RU" sz="2800"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cer\Pictures\Новая папка (20)\00000026[2].jpg"/>
          <p:cNvPicPr>
            <a:picLocks noChangeAspect="1" noChangeArrowheads="1"/>
          </p:cNvPicPr>
          <p:nvPr/>
        </p:nvPicPr>
        <p:blipFill>
          <a:blip r:embed="rId3" cstate="screen"/>
          <a:srcRect/>
          <a:stretch>
            <a:fillRect/>
          </a:stretch>
        </p:blipFill>
        <p:spPr bwMode="auto">
          <a:xfrm>
            <a:off x="0" y="0"/>
            <a:ext cx="5436096" cy="4778102"/>
          </a:xfrm>
          <a:prstGeom prst="rect">
            <a:avLst/>
          </a:prstGeom>
          <a:noFill/>
        </p:spPr>
      </p:pic>
      <p:pic>
        <p:nvPicPr>
          <p:cNvPr id="7171" name="Picture 3" descr="C:\Users\Acer\Pictures\Новая папка (20)\mh-200-400[2].jpg"/>
          <p:cNvPicPr>
            <a:picLocks noChangeAspect="1" noChangeArrowheads="1"/>
          </p:cNvPicPr>
          <p:nvPr/>
        </p:nvPicPr>
        <p:blipFill>
          <a:blip r:embed="rId4" cstate="screen"/>
          <a:srcRect/>
          <a:stretch>
            <a:fillRect/>
          </a:stretch>
        </p:blipFill>
        <p:spPr bwMode="auto">
          <a:xfrm>
            <a:off x="3381375" y="2533650"/>
            <a:ext cx="5762625" cy="4324350"/>
          </a:xfrm>
          <a:prstGeom prst="rect">
            <a:avLst/>
          </a:prstGeom>
          <a:noFill/>
        </p:spPr>
      </p:pic>
      <p:sp>
        <p:nvSpPr>
          <p:cNvPr id="4" name="Прямоугольник 3"/>
          <p:cNvSpPr/>
          <p:nvPr/>
        </p:nvSpPr>
        <p:spPr>
          <a:xfrm>
            <a:off x="5652120" y="188640"/>
            <a:ext cx="3312368" cy="22322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latin typeface="Arial Black" pitchFamily="34" charset="0"/>
              </a:rPr>
              <a:t>Полученная масса прессуется  и через  валы скатывается в рулоны</a:t>
            </a:r>
            <a:endParaRPr lang="ru-RU" sz="2400" dirty="0">
              <a:solidFill>
                <a:srgbClr val="FF0000"/>
              </a:solidFill>
              <a:latin typeface="Arial Black" pitchFamily="34" charset="0"/>
            </a:endParaRPr>
          </a:p>
        </p:txBody>
      </p:sp>
      <p:sp>
        <p:nvSpPr>
          <p:cNvPr id="5" name="Прямоугольник 4"/>
          <p:cNvSpPr/>
          <p:nvPr/>
        </p:nvSpPr>
        <p:spPr>
          <a:xfrm>
            <a:off x="251520" y="4941168"/>
            <a:ext cx="2880320" cy="16344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latin typeface="Arial Black" pitchFamily="34" charset="0"/>
              </a:rPr>
              <a:t>Затем бумагу режут на нужный размер</a:t>
            </a:r>
            <a:endParaRPr lang="ru-RU" sz="2400"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cer\Pictures\Новая папка (20)\0_165a44_8b8d0f63_XL[1].jpg"/>
          <p:cNvPicPr>
            <a:picLocks noChangeAspect="1" noChangeArrowheads="1"/>
          </p:cNvPicPr>
          <p:nvPr/>
        </p:nvPicPr>
        <p:blipFill>
          <a:blip r:embed="rId2" cstate="screen"/>
          <a:srcRect/>
          <a:stretch>
            <a:fillRect/>
          </a:stretch>
        </p:blipFill>
        <p:spPr bwMode="auto">
          <a:xfrm>
            <a:off x="0" y="0"/>
            <a:ext cx="3313038" cy="3429000"/>
          </a:xfrm>
          <a:prstGeom prst="rect">
            <a:avLst/>
          </a:prstGeom>
          <a:noFill/>
        </p:spPr>
      </p:pic>
      <p:pic>
        <p:nvPicPr>
          <p:cNvPr id="8195" name="Picture 3" descr="C:\Users\Acer\Pictures\Новая папка (20)\4ca4414172e8f20766225f87882e15c8[1].jpg"/>
          <p:cNvPicPr>
            <a:picLocks noChangeAspect="1" noChangeArrowheads="1"/>
          </p:cNvPicPr>
          <p:nvPr/>
        </p:nvPicPr>
        <p:blipFill>
          <a:blip r:embed="rId3" cstate="screen"/>
          <a:srcRect/>
          <a:stretch>
            <a:fillRect/>
          </a:stretch>
        </p:blipFill>
        <p:spPr bwMode="auto">
          <a:xfrm>
            <a:off x="5868144" y="0"/>
            <a:ext cx="3275856" cy="3096344"/>
          </a:xfrm>
          <a:prstGeom prst="rect">
            <a:avLst/>
          </a:prstGeom>
          <a:noFill/>
        </p:spPr>
      </p:pic>
      <p:pic>
        <p:nvPicPr>
          <p:cNvPr id="8196" name="Picture 4" descr="C:\Users\Acer\Pictures\Новая папка (20)\clavvs2[1].jpg"/>
          <p:cNvPicPr>
            <a:picLocks noChangeAspect="1" noChangeArrowheads="1"/>
          </p:cNvPicPr>
          <p:nvPr/>
        </p:nvPicPr>
        <p:blipFill>
          <a:blip r:embed="rId4" cstate="screen"/>
          <a:srcRect/>
          <a:stretch>
            <a:fillRect/>
          </a:stretch>
        </p:blipFill>
        <p:spPr bwMode="auto">
          <a:xfrm>
            <a:off x="3059832" y="0"/>
            <a:ext cx="3024336" cy="2831009"/>
          </a:xfrm>
          <a:prstGeom prst="rect">
            <a:avLst/>
          </a:prstGeom>
          <a:noFill/>
        </p:spPr>
      </p:pic>
      <p:pic>
        <p:nvPicPr>
          <p:cNvPr id="8197" name="Picture 5" descr="C:\Users\Acer\Pictures\Новая папка (20)\10458d0e[1].jpg"/>
          <p:cNvPicPr>
            <a:picLocks noChangeAspect="1" noChangeArrowheads="1"/>
          </p:cNvPicPr>
          <p:nvPr/>
        </p:nvPicPr>
        <p:blipFill>
          <a:blip r:embed="rId5" cstate="screen"/>
          <a:srcRect/>
          <a:stretch>
            <a:fillRect/>
          </a:stretch>
        </p:blipFill>
        <p:spPr bwMode="auto">
          <a:xfrm>
            <a:off x="6003429" y="3084562"/>
            <a:ext cx="3140571" cy="3773438"/>
          </a:xfrm>
          <a:prstGeom prst="rect">
            <a:avLst/>
          </a:prstGeom>
          <a:noFill/>
        </p:spPr>
      </p:pic>
      <p:pic>
        <p:nvPicPr>
          <p:cNvPr id="8198" name="Picture 6" descr="C:\Users\Acer\Pictures\Новая папка (20)\092775[1].jpg"/>
          <p:cNvPicPr>
            <a:picLocks noChangeAspect="1" noChangeArrowheads="1"/>
          </p:cNvPicPr>
          <p:nvPr/>
        </p:nvPicPr>
        <p:blipFill>
          <a:blip r:embed="rId6" cstate="screen"/>
          <a:srcRect/>
          <a:stretch>
            <a:fillRect/>
          </a:stretch>
        </p:blipFill>
        <p:spPr bwMode="auto">
          <a:xfrm>
            <a:off x="0" y="2920380"/>
            <a:ext cx="3173338" cy="3937620"/>
          </a:xfrm>
          <a:prstGeom prst="rect">
            <a:avLst/>
          </a:prstGeom>
          <a:noFill/>
        </p:spPr>
      </p:pic>
      <p:sp>
        <p:nvSpPr>
          <p:cNvPr id="7" name="Прямоугольник 6"/>
          <p:cNvSpPr/>
          <p:nvPr/>
        </p:nvSpPr>
        <p:spPr>
          <a:xfrm>
            <a:off x="3131840" y="2852936"/>
            <a:ext cx="2808312" cy="40050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latin typeface="Arial Black" pitchFamily="34" charset="0"/>
              </a:rPr>
              <a:t>Бумага незаменима в современном обиходе</a:t>
            </a:r>
            <a:endParaRPr lang="ru-RU" sz="2400"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Pictures\ист кн\Book[1].JPG"/>
          <p:cNvPicPr>
            <a:picLocks noChangeAspect="1" noChangeArrowheads="1"/>
          </p:cNvPicPr>
          <p:nvPr/>
        </p:nvPicPr>
        <p:blipFill>
          <a:blip r:embed="rId2" cstate="screen"/>
          <a:srcRect/>
          <a:stretch>
            <a:fillRect/>
          </a:stretch>
        </p:blipFill>
        <p:spPr bwMode="auto">
          <a:xfrm>
            <a:off x="-73024" y="0"/>
            <a:ext cx="9217024" cy="6858000"/>
          </a:xfrm>
          <a:prstGeom prst="rect">
            <a:avLst/>
          </a:prstGeom>
          <a:noFill/>
        </p:spPr>
      </p:pic>
      <p:sp>
        <p:nvSpPr>
          <p:cNvPr id="4" name="TextBox 3"/>
          <p:cNvSpPr txBox="1"/>
          <p:nvPr/>
        </p:nvSpPr>
        <p:spPr>
          <a:xfrm>
            <a:off x="1727176" y="2708920"/>
            <a:ext cx="7416824" cy="646331"/>
          </a:xfrm>
          <a:prstGeom prst="rect">
            <a:avLst/>
          </a:prstGeom>
          <a:noFill/>
        </p:spPr>
        <p:txBody>
          <a:bodyPr wrap="square" rtlCol="0">
            <a:spAutoFit/>
          </a:bodyPr>
          <a:lstStyle/>
          <a:p>
            <a:r>
              <a:rPr lang="ru-RU" sz="3600" i="1" dirty="0" smtClean="0">
                <a:solidFill>
                  <a:srgbClr val="7030A0"/>
                </a:solidFill>
                <a:latin typeface="Arial Black" pitchFamily="34" charset="0"/>
              </a:rPr>
              <a:t>Спасибо за внимание</a:t>
            </a:r>
            <a:endParaRPr lang="ru-RU" sz="3600" i="1" dirty="0">
              <a:solidFill>
                <a:srgbClr val="7030A0"/>
              </a:solidFill>
              <a:latin typeface="Arial Black" pitchFamily="34" charset="0"/>
            </a:endParaRPr>
          </a:p>
        </p:txBody>
      </p:sp>
    </p:spTree>
    <p:extLst>
      <p:ext uri="{BB962C8B-B14F-4D97-AF65-F5344CB8AC3E}">
        <p14:creationId xmlns:p14="http://schemas.microsoft.com/office/powerpoint/2010/main" xmlns="" val="4239219225"/>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260648"/>
            <a:ext cx="6768752" cy="12241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400" dirty="0" smtClean="0">
                <a:solidFill>
                  <a:srgbClr val="FF0000"/>
                </a:solidFill>
                <a:latin typeface="Arial Black" pitchFamily="34" charset="0"/>
              </a:rPr>
              <a:t>в древние времена, когда не было бумаги  каждый народ  решал проблему по разному</a:t>
            </a:r>
            <a:endParaRPr lang="ru-RU" sz="2400" dirty="0">
              <a:solidFill>
                <a:srgbClr val="FF0000"/>
              </a:solidFill>
              <a:latin typeface="Arial Black" pitchFamily="34" charset="0"/>
            </a:endParaRPr>
          </a:p>
        </p:txBody>
      </p:sp>
      <p:pic>
        <p:nvPicPr>
          <p:cNvPr id="4" name="Picture 7" descr="береста3"/>
          <p:cNvPicPr>
            <a:picLocks noChangeAspect="1" noChangeArrowheads="1"/>
          </p:cNvPicPr>
          <p:nvPr/>
        </p:nvPicPr>
        <p:blipFill>
          <a:blip r:embed="rId2" cstate="screen"/>
          <a:srcRect/>
          <a:stretch>
            <a:fillRect/>
          </a:stretch>
        </p:blipFill>
        <p:spPr bwMode="auto">
          <a:xfrm>
            <a:off x="107950" y="1484784"/>
            <a:ext cx="3025775" cy="3600400"/>
          </a:xfrm>
          <a:prstGeom prst="rect">
            <a:avLst/>
          </a:prstGeom>
          <a:noFill/>
          <a:ln w="9525">
            <a:solidFill>
              <a:srgbClr val="996633"/>
            </a:solidFill>
            <a:miter lim="800000"/>
            <a:headEnd/>
            <a:tailEnd/>
          </a:ln>
        </p:spPr>
      </p:pic>
      <p:sp>
        <p:nvSpPr>
          <p:cNvPr id="5" name="Прямоугольник 4"/>
          <p:cNvSpPr/>
          <p:nvPr/>
        </p:nvSpPr>
        <p:spPr>
          <a:xfrm>
            <a:off x="3851920" y="2276872"/>
            <a:ext cx="2952328" cy="8640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0000"/>
                </a:solidFill>
                <a:latin typeface="Arial Black" pitchFamily="34" charset="0"/>
              </a:rPr>
              <a:t>На Руси писали на бересте</a:t>
            </a:r>
            <a:endParaRPr lang="ru-RU" sz="2000" dirty="0">
              <a:solidFill>
                <a:srgbClr val="FF0000"/>
              </a:solidFill>
              <a:latin typeface="Arial Black" pitchFamily="34" charset="0"/>
            </a:endParaRPr>
          </a:p>
        </p:txBody>
      </p:sp>
      <p:pic>
        <p:nvPicPr>
          <p:cNvPr id="7" name="Picture 5" descr="берест грамота"/>
          <p:cNvPicPr>
            <a:picLocks noChangeAspect="1" noChangeArrowheads="1"/>
          </p:cNvPicPr>
          <p:nvPr/>
        </p:nvPicPr>
        <p:blipFill>
          <a:blip r:embed="rId3" cstate="screen"/>
          <a:srcRect/>
          <a:stretch>
            <a:fillRect/>
          </a:stretch>
        </p:blipFill>
        <p:spPr bwMode="auto">
          <a:xfrm>
            <a:off x="3921767" y="3356992"/>
            <a:ext cx="5222233" cy="3295453"/>
          </a:xfrm>
          <a:prstGeom prst="rect">
            <a:avLst/>
          </a:prstGeom>
          <a:noFill/>
          <a:ln w="9525">
            <a:solidFill>
              <a:srgbClr val="996633"/>
            </a:solidFill>
            <a:miter lim="800000"/>
            <a:headEnd/>
            <a:tailEnd/>
          </a:ln>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глин табл"/>
          <p:cNvPicPr>
            <a:picLocks noChangeAspect="1" noChangeArrowheads="1"/>
          </p:cNvPicPr>
          <p:nvPr/>
        </p:nvPicPr>
        <p:blipFill>
          <a:blip r:embed="rId2" cstate="screen"/>
          <a:srcRect/>
          <a:stretch>
            <a:fillRect/>
          </a:stretch>
        </p:blipFill>
        <p:spPr bwMode="auto">
          <a:xfrm>
            <a:off x="539552" y="260648"/>
            <a:ext cx="4392488" cy="3672408"/>
          </a:xfrm>
          <a:prstGeom prst="rect">
            <a:avLst/>
          </a:prstGeom>
          <a:noFill/>
          <a:ln w="9525">
            <a:solidFill>
              <a:srgbClr val="996633"/>
            </a:solidFill>
            <a:miter lim="800000"/>
            <a:headEnd/>
            <a:tailEnd/>
          </a:ln>
        </p:spPr>
      </p:pic>
      <p:pic>
        <p:nvPicPr>
          <p:cNvPr id="5" name="Picture 8" descr="гл табл"/>
          <p:cNvPicPr>
            <a:picLocks noChangeAspect="1" noChangeArrowheads="1"/>
          </p:cNvPicPr>
          <p:nvPr/>
        </p:nvPicPr>
        <p:blipFill>
          <a:blip r:embed="rId3" cstate="screen"/>
          <a:srcRect/>
          <a:stretch>
            <a:fillRect/>
          </a:stretch>
        </p:blipFill>
        <p:spPr bwMode="auto">
          <a:xfrm>
            <a:off x="5292081" y="44450"/>
            <a:ext cx="3809058" cy="3834192"/>
          </a:xfrm>
          <a:prstGeom prst="rect">
            <a:avLst/>
          </a:prstGeom>
          <a:noFill/>
          <a:ln w="9525">
            <a:solidFill>
              <a:srgbClr val="996633"/>
            </a:solidFill>
            <a:miter lim="800000"/>
            <a:headEnd/>
            <a:tailEnd/>
          </a:ln>
        </p:spPr>
      </p:pic>
      <p:sp>
        <p:nvSpPr>
          <p:cNvPr id="6" name="Прямоугольник 5"/>
          <p:cNvSpPr/>
          <p:nvPr/>
        </p:nvSpPr>
        <p:spPr>
          <a:xfrm>
            <a:off x="395536" y="4365104"/>
            <a:ext cx="8352928" cy="141845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latin typeface="Arial Black" pitchFamily="34" charset="0"/>
              </a:rPr>
              <a:t>Некоторые писали на сырых глиняных дощечках</a:t>
            </a:r>
            <a:endParaRPr lang="ru-RU" sz="2400" dirty="0">
              <a:solidFill>
                <a:srgbClr val="FF0000"/>
              </a:solidFill>
              <a:latin typeface="Arial Black"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воск таб"/>
          <p:cNvPicPr>
            <a:picLocks noChangeAspect="1" noChangeArrowheads="1"/>
          </p:cNvPicPr>
          <p:nvPr/>
        </p:nvPicPr>
        <p:blipFill>
          <a:blip r:embed="rId2" cstate="screen"/>
          <a:srcRect/>
          <a:stretch>
            <a:fillRect/>
          </a:stretch>
        </p:blipFill>
        <p:spPr bwMode="auto">
          <a:xfrm>
            <a:off x="152155" y="188640"/>
            <a:ext cx="6724566" cy="4392487"/>
          </a:xfrm>
          <a:prstGeom prst="rect">
            <a:avLst/>
          </a:prstGeom>
          <a:noFill/>
          <a:ln w="9525">
            <a:solidFill>
              <a:srgbClr val="800000"/>
            </a:solidFill>
            <a:miter lim="800000"/>
            <a:headEnd/>
            <a:tailEnd/>
          </a:ln>
        </p:spPr>
      </p:pic>
      <p:sp>
        <p:nvSpPr>
          <p:cNvPr id="3" name="Прямоугольник 2"/>
          <p:cNvSpPr/>
          <p:nvPr/>
        </p:nvSpPr>
        <p:spPr>
          <a:xfrm>
            <a:off x="323528" y="4941168"/>
            <a:ext cx="7776864" cy="10801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latin typeface="Arial Black" pitchFamily="34" charset="0"/>
              </a:rPr>
              <a:t>А  кто-то на дощечках, залитых воском</a:t>
            </a:r>
            <a:endParaRPr lang="ru-RU" sz="2400" dirty="0">
              <a:solidFill>
                <a:srgbClr val="FF0000"/>
              </a:solidFill>
              <a:latin typeface="Arial Black" pitchFamily="34" charset="0"/>
            </a:endParaRPr>
          </a:p>
        </p:txBody>
      </p:sp>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изобрет бум"/>
          <p:cNvPicPr>
            <a:picLocks noChangeAspect="1" noChangeArrowheads="1"/>
          </p:cNvPicPr>
          <p:nvPr/>
        </p:nvPicPr>
        <p:blipFill>
          <a:blip r:embed="rId2" cstate="screen"/>
          <a:srcRect/>
          <a:stretch>
            <a:fillRect/>
          </a:stretch>
        </p:blipFill>
        <p:spPr bwMode="auto">
          <a:xfrm>
            <a:off x="179512" y="188640"/>
            <a:ext cx="3312368" cy="3672408"/>
          </a:xfrm>
          <a:prstGeom prst="rect">
            <a:avLst/>
          </a:prstGeom>
          <a:noFill/>
          <a:ln w="9525">
            <a:solidFill>
              <a:srgbClr val="800000"/>
            </a:solidFill>
            <a:miter lim="800000"/>
            <a:headEnd/>
            <a:tailEnd/>
          </a:ln>
        </p:spPr>
      </p:pic>
      <p:pic>
        <p:nvPicPr>
          <p:cNvPr id="3" name="Picture 9" descr="тутовое дерево"/>
          <p:cNvPicPr>
            <a:picLocks noChangeAspect="1" noChangeArrowheads="1"/>
          </p:cNvPicPr>
          <p:nvPr/>
        </p:nvPicPr>
        <p:blipFill>
          <a:blip r:embed="rId3" cstate="screen"/>
          <a:srcRect/>
          <a:stretch>
            <a:fillRect/>
          </a:stretch>
        </p:blipFill>
        <p:spPr bwMode="auto">
          <a:xfrm>
            <a:off x="251520" y="3933056"/>
            <a:ext cx="3600450" cy="2701925"/>
          </a:xfrm>
          <a:prstGeom prst="rect">
            <a:avLst/>
          </a:prstGeom>
          <a:noFill/>
          <a:ln w="9525">
            <a:solidFill>
              <a:srgbClr val="800000"/>
            </a:solidFill>
            <a:miter lim="800000"/>
            <a:headEnd/>
            <a:tailEnd/>
          </a:ln>
        </p:spPr>
      </p:pic>
      <p:sp>
        <p:nvSpPr>
          <p:cNvPr id="4" name="Прямоугольник 3"/>
          <p:cNvSpPr/>
          <p:nvPr/>
        </p:nvSpPr>
        <p:spPr>
          <a:xfrm>
            <a:off x="3635896" y="764704"/>
            <a:ext cx="5508104" cy="2308324"/>
          </a:xfrm>
          <a:prstGeom prst="rect">
            <a:avLst/>
          </a:prstGeom>
          <a:solidFill>
            <a:schemeClr val="accent4">
              <a:lumMod val="20000"/>
              <a:lumOff val="80000"/>
            </a:schemeClr>
          </a:solidFill>
        </p:spPr>
        <p:txBody>
          <a:bodyPr wrap="square">
            <a:spAutoFit/>
          </a:bodyPr>
          <a:lstStyle/>
          <a:p>
            <a:r>
              <a:rPr lang="ru-RU" sz="2400" b="1" dirty="0" smtClean="0">
                <a:solidFill>
                  <a:srgbClr val="FF0000"/>
                </a:solidFill>
                <a:latin typeface="Arial Black" pitchFamily="34" charset="0"/>
              </a:rPr>
              <a:t>Бумагу изобрел в Китае примерно в 105 году </a:t>
            </a:r>
            <a:r>
              <a:rPr lang="ru-RU" sz="2400" b="1" dirty="0" err="1" smtClean="0">
                <a:solidFill>
                  <a:srgbClr val="FF0000"/>
                </a:solidFill>
                <a:latin typeface="Arial Black" pitchFamily="34" charset="0"/>
              </a:rPr>
              <a:t>Цай</a:t>
            </a:r>
            <a:r>
              <a:rPr lang="ru-RU" sz="2400" b="1" dirty="0" smtClean="0">
                <a:solidFill>
                  <a:srgbClr val="FF0000"/>
                </a:solidFill>
                <a:latin typeface="Arial Black" pitchFamily="34" charset="0"/>
              </a:rPr>
              <a:t> Лунь. Он нашел способ делать бумагу из волокнистой внутренней части коры тутового дерева. </a:t>
            </a:r>
            <a:endParaRPr lang="ru-RU" sz="2400" b="1" dirty="0">
              <a:solidFill>
                <a:srgbClr val="FF0000"/>
              </a:solidFill>
              <a:latin typeface="Arial Black" pitchFamily="34" charset="0"/>
            </a:endParaRPr>
          </a:p>
        </p:txBody>
      </p:sp>
      <p:pic>
        <p:nvPicPr>
          <p:cNvPr id="5" name="Picture 4" descr="Кто придумал, изобрел бумагу или откуда появилась бумага?"/>
          <p:cNvPicPr>
            <a:picLocks noChangeAspect="1" noChangeArrowheads="1"/>
          </p:cNvPicPr>
          <p:nvPr/>
        </p:nvPicPr>
        <p:blipFill>
          <a:blip r:embed="rId4" cstate="screen"/>
          <a:srcRect/>
          <a:stretch>
            <a:fillRect/>
          </a:stretch>
        </p:blipFill>
        <p:spPr bwMode="auto">
          <a:xfrm>
            <a:off x="4211960" y="2996952"/>
            <a:ext cx="4320480" cy="324036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 y="188913"/>
            <a:ext cx="9144000" cy="6669088"/>
            <a:chOff x="-68" y="192"/>
            <a:chExt cx="5760" cy="4201"/>
          </a:xfrm>
        </p:grpSpPr>
        <p:pic>
          <p:nvPicPr>
            <p:cNvPr id="3" name="Picture 6" descr="бум1"/>
            <p:cNvPicPr>
              <a:picLocks noChangeAspect="1" noChangeArrowheads="1"/>
            </p:cNvPicPr>
            <p:nvPr/>
          </p:nvPicPr>
          <p:blipFill>
            <a:blip r:embed="rId2" cstate="screen"/>
            <a:srcRect/>
            <a:stretch>
              <a:fillRect/>
            </a:stretch>
          </p:blipFill>
          <p:spPr bwMode="auto">
            <a:xfrm>
              <a:off x="-68" y="2233"/>
              <a:ext cx="2608" cy="2160"/>
            </a:xfrm>
            <a:prstGeom prst="rect">
              <a:avLst/>
            </a:prstGeom>
            <a:noFill/>
            <a:ln w="9525">
              <a:solidFill>
                <a:srgbClr val="800000"/>
              </a:solidFill>
              <a:miter lim="800000"/>
              <a:headEnd/>
              <a:tailEnd/>
            </a:ln>
          </p:spPr>
        </p:pic>
        <p:pic>
          <p:nvPicPr>
            <p:cNvPr id="4" name="Picture 7" descr="дел бум"/>
            <p:cNvPicPr>
              <a:picLocks noChangeAspect="1" noChangeArrowheads="1"/>
            </p:cNvPicPr>
            <p:nvPr/>
          </p:nvPicPr>
          <p:blipFill>
            <a:blip r:embed="rId3" cstate="screen"/>
            <a:srcRect/>
            <a:stretch>
              <a:fillRect/>
            </a:stretch>
          </p:blipFill>
          <p:spPr bwMode="auto">
            <a:xfrm>
              <a:off x="2449" y="2414"/>
              <a:ext cx="3243" cy="1979"/>
            </a:xfrm>
            <a:prstGeom prst="rect">
              <a:avLst/>
            </a:prstGeom>
            <a:noFill/>
            <a:ln w="9525">
              <a:solidFill>
                <a:srgbClr val="800000"/>
              </a:solidFill>
              <a:miter lim="800000"/>
              <a:headEnd/>
              <a:tailEnd/>
            </a:ln>
          </p:spPr>
        </p:pic>
        <p:pic>
          <p:nvPicPr>
            <p:cNvPr id="5" name="Picture 12" descr="Изображение 054"/>
            <p:cNvPicPr>
              <a:picLocks noChangeAspect="1" noChangeArrowheads="1"/>
            </p:cNvPicPr>
            <p:nvPr/>
          </p:nvPicPr>
          <p:blipFill>
            <a:blip r:embed="rId4" cstate="screen"/>
            <a:srcRect/>
            <a:stretch>
              <a:fillRect/>
            </a:stretch>
          </p:blipFill>
          <p:spPr bwMode="auto">
            <a:xfrm>
              <a:off x="-68" y="192"/>
              <a:ext cx="2608" cy="2041"/>
            </a:xfrm>
            <a:prstGeom prst="rect">
              <a:avLst/>
            </a:prstGeom>
            <a:noFill/>
            <a:ln w="9525">
              <a:solidFill>
                <a:srgbClr val="800000"/>
              </a:solidFill>
              <a:miter lim="800000"/>
              <a:headEnd/>
              <a:tailEnd/>
            </a:ln>
          </p:spPr>
        </p:pic>
      </p:grpSp>
      <p:sp>
        <p:nvSpPr>
          <p:cNvPr id="6" name="Прямоугольник 5"/>
          <p:cNvSpPr/>
          <p:nvPr/>
        </p:nvSpPr>
        <p:spPr>
          <a:xfrm>
            <a:off x="4211960" y="0"/>
            <a:ext cx="4932040" cy="37170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Arial Black" pitchFamily="34" charset="0"/>
              </a:rPr>
              <a:t>Китайцы долго растирали кору деревьев, щепки, тряпьё в воде, пока не получалась каша без комочков, потом они выливали эту смесь на подносы, на дне которых находились длинные узкие полоски бамбука. Когда вода стекала, мягкие листы клали сушиться на ровную поверхность. Для этой цели использовали бамбук и старые тряпки. Позднее кто-то догадался, как улучшить качество бумаги, добавив в нее крахмал</a:t>
            </a:r>
            <a:r>
              <a:rPr lang="ru-RU" b="1" dirty="0" smtClean="0">
                <a:solidFill>
                  <a:srgbClr val="923C16"/>
                </a:solidFill>
              </a:rPr>
              <a:t>.</a:t>
            </a:r>
            <a:r>
              <a:rPr lang="ru-RU" dirty="0" smtClean="0"/>
              <a:t> </a:t>
            </a:r>
            <a:endParaRPr lang="ru-RU"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477328"/>
          </a:xfrm>
          <a:prstGeom prst="rect">
            <a:avLst/>
          </a:prstGeom>
        </p:spPr>
        <p:txBody>
          <a:bodyPr wrap="square">
            <a:spAutoFit/>
          </a:bodyPr>
          <a:lstStyle/>
          <a:p>
            <a:r>
              <a:rPr lang="ru-RU" b="1" dirty="0" smtClean="0">
                <a:solidFill>
                  <a:srgbClr val="996633"/>
                </a:solidFill>
              </a:rPr>
              <a:t>Делали бумагу вручную, с применением самой примитивной техники. За день получали не более 100–120 килограммов. С развитием книгопечатания бумаги требовалось все больше. Тряпья, сбором которого занимались тысячи людей, не хватало. И тут решили испробовать дерево. Опыт удался – древесину расщепили на отдельные волокна и превратили их в бумажную массу. С тех пор и производят бумагу из дерева</a:t>
            </a:r>
            <a:endParaRPr lang="ru-RU" dirty="0"/>
          </a:p>
        </p:txBody>
      </p:sp>
      <p:sp>
        <p:nvSpPr>
          <p:cNvPr id="3" name="Прямоугольник 2"/>
          <p:cNvSpPr/>
          <p:nvPr/>
        </p:nvSpPr>
        <p:spPr>
          <a:xfrm>
            <a:off x="0" y="0"/>
            <a:ext cx="9144000" cy="38610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Arial Black" pitchFamily="34" charset="0"/>
              </a:rPr>
              <a:t>Делали бумагу вручную, с применением самой примитивной техники. За день получали не более 100–120 килограммов. С развитием книгопечатания бумаги требовалось все больше </a:t>
            </a:r>
            <a:r>
              <a:rPr lang="ru-RU" sz="2400" b="1" dirty="0">
                <a:solidFill>
                  <a:srgbClr val="FF0000"/>
                </a:solidFill>
                <a:latin typeface="Arial Black" pitchFamily="34" charset="0"/>
              </a:rPr>
              <a:t>т</a:t>
            </a:r>
            <a:r>
              <a:rPr lang="ru-RU" sz="2400" b="1" dirty="0" smtClean="0">
                <a:solidFill>
                  <a:srgbClr val="FF0000"/>
                </a:solidFill>
                <a:latin typeface="Arial Black" pitchFamily="34" charset="0"/>
              </a:rPr>
              <a:t>ряпья, сбором которого занимались тысячи людей, не хватало. И тут решили испробовать дерево. Опыт удался – древесину расщепили на отдельные волокна и превратили их в бумажную массу. С тех пор и производят бумагу из дерева</a:t>
            </a:r>
            <a:endParaRPr lang="ru-RU" sz="2400" dirty="0">
              <a:solidFill>
                <a:srgbClr val="FF0000"/>
              </a:solidFill>
              <a:latin typeface="Arial Black" pitchFamily="34" charset="0"/>
            </a:endParaRPr>
          </a:p>
        </p:txBody>
      </p:sp>
      <p:grpSp>
        <p:nvGrpSpPr>
          <p:cNvPr id="4" name="Group 14"/>
          <p:cNvGrpSpPr>
            <a:grpSpLocks/>
          </p:cNvGrpSpPr>
          <p:nvPr/>
        </p:nvGrpSpPr>
        <p:grpSpPr bwMode="auto">
          <a:xfrm>
            <a:off x="323851" y="3810001"/>
            <a:ext cx="8496301" cy="2932113"/>
            <a:chOff x="204" y="2400"/>
            <a:chExt cx="5352" cy="1847"/>
          </a:xfrm>
        </p:grpSpPr>
        <p:pic>
          <p:nvPicPr>
            <p:cNvPr id="5" name="Picture 8"/>
            <p:cNvPicPr>
              <a:picLocks noChangeAspect="1" noChangeArrowheads="1"/>
            </p:cNvPicPr>
            <p:nvPr/>
          </p:nvPicPr>
          <p:blipFill>
            <a:blip r:embed="rId2" cstate="screen"/>
            <a:srcRect/>
            <a:stretch>
              <a:fillRect/>
            </a:stretch>
          </p:blipFill>
          <p:spPr bwMode="auto">
            <a:xfrm>
              <a:off x="204" y="2400"/>
              <a:ext cx="5352" cy="1847"/>
            </a:xfrm>
            <a:prstGeom prst="rect">
              <a:avLst/>
            </a:prstGeom>
            <a:noFill/>
            <a:ln w="9525">
              <a:solidFill>
                <a:srgbClr val="800000"/>
              </a:solidFill>
              <a:miter lim="800000"/>
              <a:headEnd/>
              <a:tailEnd/>
            </a:ln>
            <a:effectLst/>
          </p:spPr>
        </p:pic>
        <p:sp>
          <p:nvSpPr>
            <p:cNvPr id="7" name="Text Box 13"/>
            <p:cNvSpPr txBox="1">
              <a:spLocks noChangeArrowheads="1"/>
            </p:cNvSpPr>
            <p:nvPr/>
          </p:nvSpPr>
          <p:spPr bwMode="auto">
            <a:xfrm>
              <a:off x="340" y="2432"/>
              <a:ext cx="91" cy="233"/>
            </a:xfrm>
            <a:prstGeom prst="rect">
              <a:avLst/>
            </a:prstGeom>
            <a:noFill/>
            <a:ln w="9525">
              <a:solidFill>
                <a:srgbClr val="800000"/>
              </a:solidFill>
              <a:miter lim="800000"/>
              <a:headEnd/>
              <a:tailEnd/>
            </a:ln>
            <a:effectLst>
              <a:outerShdw dist="17961" dir="13500000" algn="ctr" rotWithShape="0">
                <a:srgbClr val="800000"/>
              </a:outerShdw>
            </a:effectLst>
          </p:spPr>
          <p:txBody>
            <a:bodyPr wrap="square">
              <a:spAutoFit/>
            </a:bodyPr>
            <a:lstStyle/>
            <a:p>
              <a:endParaRPr lang="ru-RU" b="1" dirty="0">
                <a:solidFill>
                  <a:srgbClr val="923C16"/>
                </a:solidFill>
              </a:endParaRPr>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2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Pictures\Новая папка (20)\2069974[2].jpg"/>
          <p:cNvPicPr>
            <a:picLocks noChangeAspect="1" noChangeArrowheads="1"/>
          </p:cNvPicPr>
          <p:nvPr/>
        </p:nvPicPr>
        <p:blipFill>
          <a:blip r:embed="rId3" cstate="screen"/>
          <a:srcRect/>
          <a:stretch>
            <a:fillRect/>
          </a:stretch>
        </p:blipFill>
        <p:spPr bwMode="auto">
          <a:xfrm>
            <a:off x="0" y="0"/>
            <a:ext cx="9144000" cy="5877272"/>
          </a:xfrm>
          <a:prstGeom prst="rect">
            <a:avLst/>
          </a:prstGeom>
          <a:noFill/>
        </p:spPr>
      </p:pic>
      <p:sp>
        <p:nvSpPr>
          <p:cNvPr id="3" name="Прямоугольник 2"/>
          <p:cNvSpPr/>
          <p:nvPr/>
        </p:nvSpPr>
        <p:spPr>
          <a:xfrm>
            <a:off x="323528" y="5877272"/>
            <a:ext cx="8820472" cy="98072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FF0000"/>
                </a:solidFill>
                <a:latin typeface="Arial Black" pitchFamily="34" charset="0"/>
              </a:rPr>
              <a:t>Сейчас бумагу делают примерно так, только с помощью </a:t>
            </a:r>
            <a:r>
              <a:rPr lang="ru-RU" sz="2400" dirty="0" smtClean="0">
                <a:solidFill>
                  <a:srgbClr val="FF0000"/>
                </a:solidFill>
                <a:latin typeface="Arial Black" pitchFamily="34" charset="0"/>
              </a:rPr>
              <a:t>машин. Сначала деревья валят.</a:t>
            </a:r>
            <a:endParaRPr lang="ru-RU" sz="2400" dirty="0">
              <a:solidFill>
                <a:srgbClr val="FF0000"/>
              </a:solidFill>
              <a:latin typeface="Arial Black" pitchFamily="34" charset="0"/>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12961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0000"/>
                </a:solidFill>
                <a:latin typeface="Arial Black" pitchFamily="34" charset="0"/>
              </a:rPr>
              <a:t>Затем с деревьев  убирают все ветки, оставшиеся стволы складывают в штабеля</a:t>
            </a:r>
          </a:p>
          <a:p>
            <a:pPr algn="ctr"/>
            <a:r>
              <a:rPr lang="ru-RU" sz="2000" dirty="0" smtClean="0">
                <a:solidFill>
                  <a:srgbClr val="FF0000"/>
                </a:solidFill>
                <a:latin typeface="Arial Black" pitchFamily="34" charset="0"/>
              </a:rPr>
              <a:t>Когда </a:t>
            </a:r>
            <a:r>
              <a:rPr lang="ru-RU" sz="2000" dirty="0" smtClean="0">
                <a:solidFill>
                  <a:srgbClr val="FF0000"/>
                </a:solidFill>
                <a:latin typeface="Arial Black" pitchFamily="34" charset="0"/>
              </a:rPr>
              <a:t>бревна готовы их переправляют по реке, на грузовиках на лесоперерабатывающий завод</a:t>
            </a:r>
            <a:endParaRPr lang="ru-RU" sz="2000" dirty="0">
              <a:solidFill>
                <a:srgbClr val="FF0000"/>
              </a:solidFill>
              <a:latin typeface="Arial Black" pitchFamily="34" charset="0"/>
            </a:endParaRPr>
          </a:p>
        </p:txBody>
      </p:sp>
      <p:pic>
        <p:nvPicPr>
          <p:cNvPr id="1026" name="Picture 2" descr="C:\Users\Acer\Pictures\Новая папка (20)\iCAJNRDWD.jpg"/>
          <p:cNvPicPr>
            <a:picLocks noChangeAspect="1" noChangeArrowheads="1"/>
          </p:cNvPicPr>
          <p:nvPr/>
        </p:nvPicPr>
        <p:blipFill>
          <a:blip r:embed="rId2" cstate="screen"/>
          <a:srcRect/>
          <a:stretch>
            <a:fillRect/>
          </a:stretch>
        </p:blipFill>
        <p:spPr bwMode="auto">
          <a:xfrm>
            <a:off x="0" y="1628800"/>
            <a:ext cx="4788024" cy="5229200"/>
          </a:xfrm>
          <a:prstGeom prst="rect">
            <a:avLst/>
          </a:prstGeom>
          <a:noFill/>
        </p:spPr>
      </p:pic>
      <p:pic>
        <p:nvPicPr>
          <p:cNvPr id="1027" name="Picture 3" descr="C:\Users\Acer\Pictures\Новая папка (20)\iCACMNZSH.jpg"/>
          <p:cNvPicPr>
            <a:picLocks noChangeAspect="1" noChangeArrowheads="1"/>
          </p:cNvPicPr>
          <p:nvPr/>
        </p:nvPicPr>
        <p:blipFill>
          <a:blip r:embed="rId3" cstate="screen"/>
          <a:srcRect/>
          <a:stretch>
            <a:fillRect/>
          </a:stretch>
        </p:blipFill>
        <p:spPr bwMode="auto">
          <a:xfrm>
            <a:off x="4860032" y="1628800"/>
            <a:ext cx="4283968" cy="5229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362</Words>
  <Application>Microsoft Office PowerPoint</Application>
  <PresentationFormat>Экран (4:3)</PresentationFormat>
  <Paragraphs>26</Paragraphs>
  <Slides>14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Муниципальное бюджетное дошкольное образовательное учреждение  детский сад№27  ст.Новоминская Каневского района Познавательно –исследовательская деятельность по теме:  «Откуда пришла бумага»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ЮЛИЯ</cp:lastModifiedBy>
  <cp:revision>30</cp:revision>
  <dcterms:created xsi:type="dcterms:W3CDTF">2012-03-05T06:41:08Z</dcterms:created>
  <dcterms:modified xsi:type="dcterms:W3CDTF">2015-06-13T07:28:52Z</dcterms:modified>
</cp:coreProperties>
</file>