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3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1" r:id="rId6"/>
    <p:sldId id="264" r:id="rId7"/>
    <p:sldId id="284" r:id="rId8"/>
    <p:sldId id="262" r:id="rId9"/>
    <p:sldId id="265" r:id="rId10"/>
    <p:sldId id="263" r:id="rId11"/>
    <p:sldId id="266" r:id="rId12"/>
    <p:sldId id="283" r:id="rId13"/>
    <p:sldId id="267" r:id="rId14"/>
    <p:sldId id="268" r:id="rId15"/>
    <p:sldId id="281" r:id="rId16"/>
    <p:sldId id="269" r:id="rId17"/>
    <p:sldId id="270" r:id="rId18"/>
    <p:sldId id="285" r:id="rId19"/>
    <p:sldId id="271" r:id="rId20"/>
    <p:sldId id="272" r:id="rId21"/>
    <p:sldId id="282" r:id="rId22"/>
    <p:sldId id="286" r:id="rId23"/>
    <p:sldId id="273" r:id="rId24"/>
    <p:sldId id="274" r:id="rId25"/>
    <p:sldId id="275" r:id="rId26"/>
    <p:sldId id="276" r:id="rId27"/>
    <p:sldId id="277" r:id="rId28"/>
    <p:sldId id="278" r:id="rId29"/>
    <p:sldId id="287" r:id="rId30"/>
    <p:sldId id="279" r:id="rId31"/>
    <p:sldId id="280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7345D-F324-41EF-8CC3-BDC782C93014}" type="datetimeFigureOut">
              <a:rPr lang="ru-RU"/>
              <a:pPr/>
              <a:t>11.06.2015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670DD-DA05-4CD8-87FE-442ED56421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81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910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9700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8290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508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0102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23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500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7173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7880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5355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5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961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4133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2724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2449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1842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821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5274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8526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44871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957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17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7547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131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97678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707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105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0796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668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0341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57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70DD-DA05-4CD8-87FE-442ED5642119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112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6307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2551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7270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12782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4903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5531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3628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2188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1889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5492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5374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4281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200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6214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2663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4656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4261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4111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756" y="1587288"/>
            <a:ext cx="8204200" cy="183043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Использование нетрадиционных техник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изодеятельности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в работе </a:t>
            </a:r>
            <a:br>
              <a:rPr lang="ru-RU" sz="3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 детьми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раннего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возраста.</a:t>
            </a:r>
            <a:endParaRPr lang="ru-RU" sz="3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233" y="5500952"/>
            <a:ext cx="5890521" cy="887412"/>
          </a:xfrm>
        </p:spPr>
        <p:txBody>
          <a:bodyPr/>
          <a:lstStyle/>
          <a:p>
            <a:r>
              <a:rPr lang="ru-RU" sz="2000" b="1">
                <a:solidFill>
                  <a:srgbClr val="000000"/>
                </a:solidFill>
                <a:latin typeface="Times New Roman"/>
                <a:cs typeface="Times New Roman"/>
              </a:rPr>
              <a:t>Воспитатель ДОУ №78 Тертюк С.Б.</a:t>
            </a:r>
          </a:p>
        </p:txBody>
      </p:sp>
    </p:spTree>
    <p:extLst>
      <p:ext uri="{BB962C8B-B14F-4D97-AF65-F5344CB8AC3E}">
        <p14:creationId xmlns="" xmlns:p14="http://schemas.microsoft.com/office/powerpoint/2010/main" val="2261586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931" y="1042040"/>
            <a:ext cx="10363200" cy="526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>
                <a:latin typeface="Times New Roman"/>
                <a:cs typeface="Times New Roman"/>
              </a:rPr>
              <a:t>3. </a:t>
            </a:r>
            <a:r>
              <a:rPr lang="ru-RU" sz="2800" b="1" u="sng">
                <a:latin typeface="Times New Roman"/>
                <a:cs typeface="Times New Roman"/>
              </a:rPr>
              <a:t>Рисование пробками и печатками картошки</a:t>
            </a:r>
            <a:r>
              <a:rPr lang="ru-RU" sz="2800">
                <a:latin typeface="Times New Roman"/>
                <a:cs typeface="Times New Roman"/>
              </a:rPr>
              <a:t> - эта техника позволяет многократно изображать один и тот же предмет, составлять из его отпечатков композиции, украшать ими салфетки, платочки, открытки и т.д.</a:t>
            </a:r>
          </a:p>
        </p:txBody>
      </p:sp>
      <p:pic>
        <p:nvPicPr>
          <p:cNvPr id="4" name="Рисунок 3" descr="572c11b58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99185" y="3356312"/>
            <a:ext cx="5046275" cy="2914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2763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0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3194" y="1374286"/>
            <a:ext cx="5057983" cy="4304441"/>
          </a:xfrm>
          <a:prstGeom prst="rect">
            <a:avLst/>
          </a:prstGeom>
        </p:spPr>
      </p:pic>
      <p:pic>
        <p:nvPicPr>
          <p:cNvPr id="3" name="Рисунок 2" descr="IMG_5024.jpg"/>
          <p:cNvPicPr>
            <a:picLocks noChangeAspect="1"/>
          </p:cNvPicPr>
          <p:nvPr/>
        </p:nvPicPr>
        <p:blipFill>
          <a:blip r:embed="rId4" cstate="email"/>
          <a:srcRect t="-6"/>
          <a:stretch>
            <a:fillRect/>
          </a:stretch>
        </p:blipFill>
        <p:spPr>
          <a:xfrm>
            <a:off x="7005870" y="1248934"/>
            <a:ext cx="3152080" cy="4539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7261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1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2994" y="1090507"/>
            <a:ext cx="3247447" cy="4878146"/>
          </a:xfrm>
          <a:prstGeom prst="rect">
            <a:avLst/>
          </a:prstGeom>
        </p:spPr>
      </p:pic>
      <p:pic>
        <p:nvPicPr>
          <p:cNvPr id="4" name="Рисунок 3" descr="IMG_50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78661" y="1103101"/>
            <a:ext cx="4892898" cy="3652703"/>
          </a:xfrm>
          <a:prstGeom prst="rect">
            <a:avLst/>
          </a:prstGeom>
        </p:spPr>
      </p:pic>
      <p:pic>
        <p:nvPicPr>
          <p:cNvPr id="5" name="Рисунок 4" descr="IMG_503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931093" y="4033770"/>
            <a:ext cx="3835457" cy="2554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8439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197" y="1042040"/>
            <a:ext cx="10363200" cy="4986932"/>
          </a:xfrm>
        </p:spPr>
        <p:txBody>
          <a:bodyPr/>
          <a:lstStyle/>
          <a:p>
            <a:pPr marL="0" indent="0">
              <a:buNone/>
            </a:pPr>
            <a:r>
              <a:rPr lang="ru-RU" sz="2800">
                <a:latin typeface="Times New Roman"/>
                <a:cs typeface="Times New Roman"/>
              </a:rPr>
              <a:t>4. </a:t>
            </a:r>
            <a:r>
              <a:rPr lang="ru-RU" sz="2800" b="1" u="sng">
                <a:latin typeface="Times New Roman"/>
                <a:cs typeface="Times New Roman"/>
              </a:rPr>
              <a:t>Рисование тычком жесткой полусухой кистью</a:t>
            </a:r>
            <a:r>
              <a:rPr lang="ru-RU" sz="2800">
                <a:latin typeface="Times New Roman"/>
                <a:cs typeface="Times New Roman"/>
              </a:rPr>
              <a:t> - ребенок опускает в гуашь кисть и ударяет ею по бумаге, держа вертикально.</a:t>
            </a:r>
          </a:p>
        </p:txBody>
      </p:sp>
      <p:pic>
        <p:nvPicPr>
          <p:cNvPr id="5" name="Рисунок 4" descr="11348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7231" y="2549486"/>
            <a:ext cx="3324925" cy="3532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2054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1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1889" y="1622870"/>
            <a:ext cx="5752630" cy="4087813"/>
          </a:xfrm>
          <a:prstGeom prst="rect">
            <a:avLst/>
          </a:prstGeom>
        </p:spPr>
      </p:pic>
      <p:pic>
        <p:nvPicPr>
          <p:cNvPr id="4" name="Рисунок 3" descr="IMG_51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77000" y="1617663"/>
            <a:ext cx="5378187" cy="4111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8177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1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98931" y="1405539"/>
            <a:ext cx="3582987" cy="5074003"/>
          </a:xfrm>
          <a:prstGeom prst="rect">
            <a:avLst/>
          </a:prstGeom>
        </p:spPr>
      </p:pic>
      <p:pic>
        <p:nvPicPr>
          <p:cNvPr id="3" name="Рисунок 2" descr="DSCN506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8426" y="1950786"/>
            <a:ext cx="5688827" cy="42509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7378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243" y="1126857"/>
            <a:ext cx="10363200" cy="5120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>
                <a:latin typeface="Times New Roman"/>
                <a:cs typeface="Times New Roman"/>
              </a:rPr>
              <a:t>5. </a:t>
            </a:r>
            <a:r>
              <a:rPr lang="ru-RU" sz="2800" b="1" u="sng">
                <a:latin typeface="Times New Roman"/>
                <a:cs typeface="Times New Roman"/>
              </a:rPr>
              <a:t>Рисование ватными палочками</a:t>
            </a:r>
            <a:r>
              <a:rPr lang="ru-RU" sz="2800">
                <a:latin typeface="Times New Roman"/>
                <a:cs typeface="Times New Roman"/>
              </a:rPr>
              <a:t> - эта техника позволяет произвести точечный рисунок и линии.</a:t>
            </a:r>
          </a:p>
        </p:txBody>
      </p:sp>
      <p:pic>
        <p:nvPicPr>
          <p:cNvPr id="4" name="Рисунок 3" descr="risunki_kraskam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32879" y="2689899"/>
            <a:ext cx="5773021" cy="3472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9738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1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50" y="1854200"/>
            <a:ext cx="5603835" cy="3963988"/>
          </a:xfrm>
          <a:prstGeom prst="rect">
            <a:avLst/>
          </a:prstGeom>
        </p:spPr>
      </p:pic>
      <p:pic>
        <p:nvPicPr>
          <p:cNvPr id="3" name="Рисунок 2" descr="IMG_51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67463" y="1846263"/>
            <a:ext cx="5580097" cy="3957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927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50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9425" y="1936276"/>
            <a:ext cx="5336437" cy="3794599"/>
          </a:xfrm>
          <a:prstGeom prst="rect">
            <a:avLst/>
          </a:prstGeom>
        </p:spPr>
      </p:pic>
      <p:pic>
        <p:nvPicPr>
          <p:cNvPr id="6" name="Рисунок 5" descr="IMG_509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79089" y="1455420"/>
            <a:ext cx="3385522" cy="47911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581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646" y="1248023"/>
            <a:ext cx="10363200" cy="5108072"/>
          </a:xfrm>
        </p:spPr>
        <p:txBody>
          <a:bodyPr/>
          <a:lstStyle/>
          <a:p>
            <a:pPr marL="0" indent="0">
              <a:buNone/>
            </a:pPr>
            <a:r>
              <a:rPr lang="ru-RU" sz="2800">
                <a:latin typeface="Times New Roman"/>
                <a:cs typeface="Times New Roman"/>
              </a:rPr>
              <a:t>5. </a:t>
            </a:r>
            <a:r>
              <a:rPr lang="ru-RU" sz="2800" b="1" u="sng">
                <a:latin typeface="Times New Roman"/>
                <a:cs typeface="Times New Roman"/>
              </a:rPr>
              <a:t>Рисование поролоном</a:t>
            </a:r>
            <a:r>
              <a:rPr lang="ru-RU" sz="2800" b="1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- техника позволяет промазать краску по бумаге, так и примакнуть по поверхности листа.</a:t>
            </a:r>
          </a:p>
        </p:txBody>
      </p:sp>
      <p:pic>
        <p:nvPicPr>
          <p:cNvPr id="4" name="Рисунок 3" descr="05stam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17714" y="2641433"/>
            <a:ext cx="5529808" cy="3675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3508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748" y="266577"/>
            <a:ext cx="10363200" cy="771692"/>
          </a:xfrm>
        </p:spPr>
        <p:txBody>
          <a:bodyPr>
            <a:normAutofit/>
          </a:bodyPr>
          <a:lstStyle/>
          <a:p>
            <a:pPr algn="l"/>
            <a:r>
              <a:rPr lang="ru-RU" b="1" i="1">
                <a:latin typeface="Times New Roman"/>
                <a:cs typeface="Times New Roman"/>
              </a:rPr>
              <a:t>Цель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28014"/>
            <a:ext cx="10363200" cy="4163186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Формирование и развитие художественно-творческих способностей в раннем возрасте через использование нетрадиционных техник рисования</a:t>
            </a:r>
          </a:p>
        </p:txBody>
      </p:sp>
      <p:pic>
        <p:nvPicPr>
          <p:cNvPr id="4" name="Рисунок 3" descr="rebenok_ladoni_raznocvetnyy_kraska_1920x12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97302" y="2938217"/>
            <a:ext cx="4706821" cy="2953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4613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50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8649" y="2010942"/>
            <a:ext cx="5410084" cy="4042421"/>
          </a:xfrm>
          <a:prstGeom prst="rect">
            <a:avLst/>
          </a:prstGeom>
        </p:spPr>
      </p:pic>
      <p:pic>
        <p:nvPicPr>
          <p:cNvPr id="3" name="Рисунок 2" descr="DSCN50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0208" y="2012134"/>
            <a:ext cx="5778168" cy="4001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8917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503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4187" y="1550938"/>
            <a:ext cx="5651774" cy="4226435"/>
          </a:xfrm>
          <a:prstGeom prst="rect">
            <a:avLst/>
          </a:prstGeom>
        </p:spPr>
      </p:pic>
      <p:pic>
        <p:nvPicPr>
          <p:cNvPr id="3" name="Рисунок 2" descr="DSCN50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59591" y="1526705"/>
            <a:ext cx="5575315" cy="4299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7270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08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26002" y="2169296"/>
            <a:ext cx="5639850" cy="3812620"/>
          </a:xfrm>
          <a:prstGeom prst="rect">
            <a:avLst/>
          </a:prstGeom>
        </p:spPr>
      </p:pic>
      <p:pic>
        <p:nvPicPr>
          <p:cNvPr id="4" name="Рисунок 3" descr="IMG_506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19150" y="2114550"/>
            <a:ext cx="4878388" cy="3870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0159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720" y="1248023"/>
            <a:ext cx="10363200" cy="5095958"/>
          </a:xfrm>
        </p:spPr>
        <p:txBody>
          <a:bodyPr/>
          <a:lstStyle/>
          <a:p>
            <a:pPr marL="0" indent="0">
              <a:buNone/>
            </a:pPr>
            <a:r>
              <a:rPr lang="ru-RU" sz="2800">
                <a:latin typeface="Times New Roman"/>
                <a:cs typeface="Times New Roman"/>
              </a:rPr>
              <a:t>6. </a:t>
            </a:r>
            <a:r>
              <a:rPr lang="ru-RU" sz="2800" b="1" u="sng">
                <a:latin typeface="Times New Roman"/>
                <a:cs typeface="Times New Roman"/>
              </a:rPr>
              <a:t>Рисование восковыми мелками (свечой) и акварелью</a:t>
            </a:r>
            <a:r>
              <a:rPr lang="ru-RU" sz="2800">
                <a:latin typeface="Times New Roman"/>
                <a:cs typeface="Times New Roman"/>
              </a:rPr>
              <a:t> - сначала наносим рисунок воском, а затем используем акварель.</a:t>
            </a:r>
            <a:endParaRPr lang="ru-RU" sz="2800" b="1" u="sng">
              <a:latin typeface="Times New Roman"/>
              <a:cs typeface="Times New Roman"/>
            </a:endParaRPr>
          </a:p>
        </p:txBody>
      </p:sp>
      <p:pic>
        <p:nvPicPr>
          <p:cNvPr id="4" name="Рисунок 3" descr="1372142816_tv-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63145" y="2895881"/>
            <a:ext cx="5517797" cy="2986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7614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50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29324" y="1599404"/>
            <a:ext cx="5333031" cy="4027488"/>
          </a:xfrm>
          <a:prstGeom prst="rect">
            <a:avLst/>
          </a:prstGeom>
        </p:spPr>
      </p:pic>
      <p:pic>
        <p:nvPicPr>
          <p:cNvPr id="3" name="Рисунок 2" descr="DSCN50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8756" y="1647871"/>
            <a:ext cx="5446750" cy="40695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8371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362" y="1284373"/>
            <a:ext cx="10363200" cy="5011834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 </a:t>
            </a:r>
            <a:r>
              <a:rPr lang="ru-RU" sz="2800">
                <a:latin typeface="Times New Roman"/>
                <a:cs typeface="Times New Roman"/>
              </a:rPr>
              <a:t>7. </a:t>
            </a:r>
            <a:r>
              <a:rPr lang="ru-RU" sz="2800" b="1" u="sng">
                <a:latin typeface="Times New Roman"/>
                <a:cs typeface="Times New Roman"/>
              </a:rPr>
              <a:t>Рисование мятой бумагой</a:t>
            </a:r>
            <a:r>
              <a:rPr lang="ru-RU" sz="2800">
                <a:latin typeface="Times New Roman"/>
                <a:cs typeface="Times New Roman"/>
              </a:rPr>
              <a:t> - мнём лист бумаги и опускаем в краску, затем делаем оттиск.</a:t>
            </a:r>
            <a:endParaRPr lang="ru-RU" sz="2800" b="1" u="sng">
              <a:latin typeface="Times New Roman"/>
              <a:cs typeface="Times New Roman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75328" y="2920115"/>
            <a:ext cx="6215839" cy="31486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16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0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91" y="1865970"/>
            <a:ext cx="5627145" cy="3745098"/>
          </a:xfrm>
          <a:prstGeom prst="rect">
            <a:avLst/>
          </a:prstGeom>
        </p:spPr>
      </p:pic>
      <p:pic>
        <p:nvPicPr>
          <p:cNvPr id="3" name="Рисунок 2" descr="IMG_51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9921" y="1865970"/>
            <a:ext cx="5695600" cy="375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1941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243" y="1284373"/>
            <a:ext cx="10363200" cy="5095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>
                <a:latin typeface="Times New Roman"/>
                <a:cs typeface="Times New Roman"/>
              </a:rPr>
              <a:t>8. </a:t>
            </a:r>
            <a:r>
              <a:rPr lang="ru-RU" sz="2800" b="1" u="sng">
                <a:latin typeface="Times New Roman"/>
                <a:cs typeface="Times New Roman"/>
              </a:rPr>
              <a:t>Монотипия предметная</a:t>
            </a:r>
            <a:r>
              <a:rPr lang="ru-RU" sz="2800">
                <a:latin typeface="Times New Roman"/>
                <a:cs typeface="Times New Roman"/>
              </a:rPr>
              <a:t> - на одной половине листа наносится рисунок, складывается пополам, после чего получается оттиск в зеркальном отображении.</a:t>
            </a:r>
          </a:p>
        </p:txBody>
      </p:sp>
      <p:pic>
        <p:nvPicPr>
          <p:cNvPr id="4" name="Рисунок 3" descr="c415c7cf2ea0973acfdd9c364281b4f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51969" y="2985587"/>
            <a:ext cx="4100559" cy="2830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0206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09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55411" y="1225001"/>
            <a:ext cx="7206158" cy="4793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875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857" y="1175323"/>
            <a:ext cx="10898003" cy="4946650"/>
          </a:xfrm>
        </p:spPr>
        <p:txBody>
          <a:bodyPr/>
          <a:lstStyle/>
          <a:p>
            <a:pPr marL="0" indent="0">
              <a:buNone/>
            </a:pPr>
            <a:r>
              <a:rPr lang="ru-RU" sz="2800">
                <a:latin typeface="Times New Roman"/>
                <a:cs typeface="Times New Roman"/>
              </a:rPr>
              <a:t>9. </a:t>
            </a:r>
            <a:r>
              <a:rPr lang="ru-RU" sz="2800" b="1" u="sng">
                <a:latin typeface="Times New Roman"/>
                <a:cs typeface="Times New Roman"/>
              </a:rPr>
              <a:t>Рисование пластиковой посудой</a:t>
            </a:r>
          </a:p>
        </p:txBody>
      </p:sp>
      <p:pic>
        <p:nvPicPr>
          <p:cNvPr id="4" name="Рисунок 3" descr="IMG_5135.JPG"/>
          <p:cNvPicPr>
            <a:picLocks noChangeAspect="1"/>
          </p:cNvPicPr>
          <p:nvPr/>
        </p:nvPicPr>
        <p:blipFill>
          <a:blip r:embed="rId3" cstate="email"/>
          <a:srcRect t="-3"/>
          <a:stretch>
            <a:fillRect/>
          </a:stretch>
        </p:blipFill>
        <p:spPr>
          <a:xfrm>
            <a:off x="6714096" y="2411217"/>
            <a:ext cx="4901855" cy="3715879"/>
          </a:xfrm>
          <a:prstGeom prst="rect">
            <a:avLst/>
          </a:prstGeom>
        </p:spPr>
      </p:pic>
      <p:pic>
        <p:nvPicPr>
          <p:cNvPr id="5" name="Рисунок 4" descr="DSCN507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86804" y="2428875"/>
            <a:ext cx="5025059" cy="3694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4103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867" y="193878"/>
            <a:ext cx="10364788" cy="1233608"/>
          </a:xfrm>
        </p:spPr>
        <p:txBody>
          <a:bodyPr/>
          <a:lstStyle/>
          <a:p>
            <a:pPr algn="l"/>
            <a:r>
              <a:rPr lang="ru-RU" b="1" i="1">
                <a:latin typeface="Times New Roman"/>
                <a:cs typeface="Times New Roman"/>
              </a:rPr>
              <a:t>Задачи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411" y="2620360"/>
            <a:ext cx="10363200" cy="390879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>
                <a:latin typeface="Times New Roman"/>
                <a:cs typeface="Times New Roman"/>
              </a:rPr>
              <a:t>Познакомить с нетрадиционной изобразительной техникой.</a:t>
            </a:r>
          </a:p>
          <a:p>
            <a:pPr marL="457200" indent="-457200">
              <a:buFont typeface="+mj-lt"/>
              <a:buAutoNum type="arabicPeriod"/>
            </a:pPr>
            <a:r>
              <a:rPr lang="ru-RU">
                <a:latin typeface="Times New Roman"/>
                <a:cs typeface="Times New Roman"/>
              </a:rPr>
              <a:t>Развивать цветовосприятие, чувство ритма и композиции, наблюдательность, внимание, мышление, мелкую моторику, речь.</a:t>
            </a:r>
          </a:p>
          <a:p>
            <a:pPr marL="457200" indent="-457200">
              <a:buFont typeface="+mj-lt"/>
              <a:buAutoNum type="arabicPeriod"/>
            </a:pPr>
            <a:r>
              <a:rPr lang="ru-RU">
                <a:latin typeface="Times New Roman"/>
                <a:cs typeface="Times New Roman"/>
              </a:rPr>
              <a:t>Способствовать эстетическому восприятию мира.</a:t>
            </a:r>
          </a:p>
          <a:p>
            <a:pPr marL="457200" indent="-457200">
              <a:buFont typeface="+mj-lt"/>
              <a:buAutoNum type="arabicPeriod"/>
            </a:pPr>
            <a:r>
              <a:rPr lang="ru-RU">
                <a:latin typeface="Times New Roman"/>
                <a:cs typeface="Times New Roman"/>
              </a:rPr>
              <a:t>Вызвать у детей эмоциональный отклик на новый способ рисования.</a:t>
            </a:r>
          </a:p>
          <a:p>
            <a:pPr marL="457200" indent="-457200">
              <a:buFont typeface="+mj-lt"/>
              <a:buAutoNum type="arabicPeriod"/>
            </a:pPr>
            <a:endParaRPr lang="ru-RU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381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25" y="339725"/>
            <a:ext cx="10364788" cy="1136696"/>
          </a:xfrm>
        </p:spPr>
        <p:txBody>
          <a:bodyPr/>
          <a:lstStyle/>
          <a:p>
            <a:r>
              <a:rPr lang="ru-RU" sz="2800">
                <a:latin typeface="Times New Roman"/>
                <a:cs typeface="Times New Roman"/>
              </a:rPr>
              <a:t>Самостоятельная художественная деятельность детей</a:t>
            </a:r>
          </a:p>
        </p:txBody>
      </p:sp>
      <p:pic>
        <p:nvPicPr>
          <p:cNvPr id="3" name="Рисунок 2" descr="DSCN49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6269" y="2125545"/>
            <a:ext cx="5071034" cy="3790074"/>
          </a:xfrm>
          <a:prstGeom prst="rect">
            <a:avLst/>
          </a:prstGeom>
        </p:spPr>
      </p:pic>
      <p:pic>
        <p:nvPicPr>
          <p:cNvPr id="4" name="Рисунок 3" descr="DSCN50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9041" y="2108200"/>
            <a:ext cx="5438422" cy="3783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7620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7700" y="1798638"/>
            <a:ext cx="5809130" cy="3864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4973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408" y="218111"/>
            <a:ext cx="9404350" cy="1147314"/>
          </a:xfrm>
        </p:spPr>
        <p:txBody>
          <a:bodyPr/>
          <a:lstStyle/>
          <a:p>
            <a:pPr algn="ctr"/>
            <a:r>
              <a:rPr lang="ru-RU" sz="4000">
                <a:latin typeface="Times New Roman"/>
                <a:cs typeface="Times New Roman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288" y="1987136"/>
            <a:ext cx="10280540" cy="451008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/>
                <a:cs typeface="Times New Roman"/>
              </a:rPr>
              <a:t>Нетрадиционные техники рисования - это толчок к развитию воображения, творчества, проявлению самостоятельности, инициативы, выражения индивидуальности. 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/>
                <a:cs typeface="Times New Roman"/>
              </a:rPr>
              <a:t>Каждая </a:t>
            </a:r>
            <a:r>
              <a:rPr lang="ru-RU" sz="2800" dirty="0">
                <a:latin typeface="Times New Roman"/>
                <a:cs typeface="Times New Roman"/>
              </a:rPr>
              <a:t>из этих техник - это маленькая игра, их использование позволяет детям чувствовать себя раскованнее, смелее, непосредственнее. В дошкольном возрасте рисование должно быть не самоцелью, а средством познания окружающего мира.</a:t>
            </a:r>
          </a:p>
        </p:txBody>
      </p:sp>
    </p:spTree>
    <p:extLst>
      <p:ext uri="{BB962C8B-B14F-4D97-AF65-F5344CB8AC3E}">
        <p14:creationId xmlns="" xmlns:p14="http://schemas.microsoft.com/office/powerpoint/2010/main" val="79501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106" y="193878"/>
            <a:ext cx="10582275" cy="1173357"/>
          </a:xfrm>
        </p:spPr>
        <p:txBody>
          <a:bodyPr/>
          <a:lstStyle/>
          <a:p>
            <a:pPr algn="l"/>
            <a:r>
              <a:rPr lang="ru-RU" sz="4000" b="1" i="1">
                <a:latin typeface="Times New Roman"/>
                <a:cs typeface="Times New Roman"/>
              </a:rPr>
              <a:t>Актуальность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427" y="1833586"/>
            <a:ext cx="10157173" cy="3957614"/>
          </a:xfrm>
        </p:spPr>
        <p:txBody>
          <a:bodyPr/>
          <a:lstStyle/>
          <a:p>
            <a:pPr marL="0" indent="0">
              <a:buNone/>
            </a:pPr>
            <a:r>
              <a:rPr lang="ru-RU" u="sng">
                <a:latin typeface="Times New Roman"/>
                <a:cs typeface="Times New Roman"/>
              </a:rPr>
              <a:t>Рисование</a:t>
            </a:r>
            <a:r>
              <a:rPr lang="ru-RU">
                <a:latin typeface="Times New Roman"/>
                <a:cs typeface="Times New Roman"/>
              </a:rPr>
              <a:t> - важнейшее средство эстетического воспитания. Нетрадиционн</a:t>
            </a:r>
            <a:r>
              <a:rPr lang="af-ZA">
                <a:latin typeface="Times New Roman"/>
                <a:cs typeface="Times New Roman"/>
              </a:rPr>
              <a:t>st </a:t>
            </a:r>
            <a:r>
              <a:rPr lang="ru-RU">
                <a:latin typeface="Times New Roman"/>
                <a:cs typeface="Times New Roman"/>
              </a:rPr>
              <a:t>техники - это способы создания нового, оригинального произведения искусства, в котором гармонирует все : и цвет, и линия, и сюжет. Это огромная возможность для детей думать, пробовать, искать, экспериментировать. А самое главное - самовыражаться.</a:t>
            </a:r>
          </a:p>
        </p:txBody>
      </p:sp>
    </p:spTree>
    <p:extLst>
      <p:ext uri="{BB962C8B-B14F-4D97-AF65-F5344CB8AC3E}">
        <p14:creationId xmlns="" xmlns:p14="http://schemas.microsoft.com/office/powerpoint/2010/main" val="938250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958" y="145411"/>
            <a:ext cx="10363200" cy="977877"/>
          </a:xfrm>
        </p:spPr>
        <p:txBody>
          <a:bodyPr>
            <a:normAutofit fontScale="90000"/>
          </a:bodyPr>
          <a:lstStyle/>
          <a:p>
            <a:r>
              <a:rPr lang="ru-RU" b="1" i="1">
                <a:latin typeface="Times New Roman"/>
                <a:cs typeface="Times New Roman"/>
              </a:rPr>
              <a:t>Основные техники нетрадиционного рисования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21837"/>
            <a:ext cx="10363200" cy="3969363"/>
          </a:xfrm>
        </p:spPr>
        <p:txBody>
          <a:bodyPr/>
          <a:lstStyle/>
          <a:p>
            <a:pPr marL="0" indent="0">
              <a:buNone/>
            </a:pPr>
            <a:r>
              <a:rPr lang="ru-RU" sz="2800">
                <a:latin typeface="Times New Roman"/>
                <a:cs typeface="Times New Roman"/>
              </a:rPr>
              <a:t>1. </a:t>
            </a:r>
            <a:r>
              <a:rPr lang="ru-RU" sz="2800" b="1" u="sng">
                <a:latin typeface="Times New Roman"/>
                <a:cs typeface="Times New Roman"/>
              </a:rPr>
              <a:t> Рисование пальчиками</a:t>
            </a:r>
            <a:r>
              <a:rPr lang="ru-RU" sz="2800">
                <a:latin typeface="Times New Roman"/>
                <a:cs typeface="Times New Roman"/>
              </a:rPr>
              <a:t> - самый простой способ получения изображения. Малыш опускает пальчик в краску и наносит точки, пятнышки на бумаге.</a:t>
            </a:r>
            <a:r>
              <a:rPr lang="ru-RU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4" name="Рисунок 3" descr="veselye_palchiki_1920x12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21116" y="3259380"/>
            <a:ext cx="4827043" cy="3233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4468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49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6888" y="1768475"/>
            <a:ext cx="6416134" cy="4458319"/>
          </a:xfrm>
          <a:prstGeom prst="rect">
            <a:avLst/>
          </a:prstGeom>
        </p:spPr>
      </p:pic>
      <p:pic>
        <p:nvPicPr>
          <p:cNvPr id="4" name="Рисунок 3" descr="DSCN49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59688" y="1466850"/>
            <a:ext cx="3470624" cy="4962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6563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9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76859" y="1649019"/>
            <a:ext cx="5727078" cy="3881846"/>
          </a:xfrm>
          <a:prstGeom prst="rect">
            <a:avLst/>
          </a:prstGeom>
        </p:spPr>
      </p:pic>
      <p:pic>
        <p:nvPicPr>
          <p:cNvPr id="5" name="Рисунок 4" descr="IMG_509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3530" y="1623935"/>
            <a:ext cx="5425748" cy="38949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3981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816382"/>
            <a:ext cx="10363200" cy="4974818"/>
          </a:xfrm>
        </p:spPr>
        <p:txBody>
          <a:bodyPr/>
          <a:lstStyle/>
          <a:p>
            <a:pPr marL="0" indent="0">
              <a:buNone/>
            </a:pPr>
            <a:r>
              <a:rPr lang="ru-RU" sz="2800">
                <a:latin typeface="Times New Roman"/>
                <a:cs typeface="Times New Roman"/>
              </a:rPr>
              <a:t>2. </a:t>
            </a:r>
            <a:r>
              <a:rPr lang="ru-RU" sz="2800" b="1" u="sng">
                <a:latin typeface="Times New Roman"/>
                <a:cs typeface="Times New Roman"/>
              </a:rPr>
              <a:t>Рисование ладошкой</a:t>
            </a:r>
            <a:r>
              <a:rPr lang="ru-RU" sz="2800">
                <a:latin typeface="Times New Roman"/>
                <a:cs typeface="Times New Roman"/>
              </a:rPr>
              <a:t> - детям очень нравится этот способ рисования. Обмакиваем ладонь ребенка в краску и ставим отпечаток на бумаге.</a:t>
            </a:r>
          </a:p>
        </p:txBody>
      </p:sp>
      <p:pic>
        <p:nvPicPr>
          <p:cNvPr id="4" name="Рисунок 3" descr="devochka_kraska_ladoni_prokaznica_1680x10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21045" y="2601791"/>
            <a:ext cx="5333769" cy="3346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5887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49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0051" y="910447"/>
            <a:ext cx="3506714" cy="5200271"/>
          </a:xfrm>
          <a:prstGeom prst="rect">
            <a:avLst/>
          </a:prstGeom>
        </p:spPr>
      </p:pic>
      <p:pic>
        <p:nvPicPr>
          <p:cNvPr id="2" name="Рисунок 1" descr="DSCN49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60418" y="1975656"/>
            <a:ext cx="6071257" cy="3947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0336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428</Words>
  <Application>Microsoft Office PowerPoint</Application>
  <PresentationFormat>Произвольный</PresentationFormat>
  <Paragraphs>58</Paragraphs>
  <Slides>32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Ион</vt:lpstr>
      <vt:lpstr>Использование нетрадиционных техник изодеятельности в работе  с детьми раннего возраста.</vt:lpstr>
      <vt:lpstr>Цель :</vt:lpstr>
      <vt:lpstr>Задачи :</vt:lpstr>
      <vt:lpstr>Актуальность :</vt:lpstr>
      <vt:lpstr>Основные техники нетрадиционного рисования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Самостоятельная художественная деятельность детей</vt:lpstr>
      <vt:lpstr>Слайд 31</vt:lpstr>
      <vt:lpstr>Заключение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 Barborik</dc:creator>
  <cp:lastModifiedBy>рита</cp:lastModifiedBy>
  <cp:revision>15</cp:revision>
  <dcterms:created xsi:type="dcterms:W3CDTF">2013-07-31T16:34:15Z</dcterms:created>
  <dcterms:modified xsi:type="dcterms:W3CDTF">2015-06-11T14:11:13Z</dcterms:modified>
</cp:coreProperties>
</file>