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70" r:id="rId3"/>
    <p:sldId id="256" r:id="rId4"/>
    <p:sldId id="305" r:id="rId5"/>
    <p:sldId id="302" r:id="rId6"/>
    <p:sldId id="258" r:id="rId7"/>
    <p:sldId id="274" r:id="rId8"/>
    <p:sldId id="303" r:id="rId9"/>
    <p:sldId id="259" r:id="rId10"/>
    <p:sldId id="293" r:id="rId11"/>
    <p:sldId id="309" r:id="rId12"/>
    <p:sldId id="260" r:id="rId13"/>
    <p:sldId id="308" r:id="rId14"/>
    <p:sldId id="306" r:id="rId15"/>
    <p:sldId id="300" r:id="rId16"/>
    <p:sldId id="30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7C0"/>
    <a:srgbClr val="F1DEC5"/>
    <a:srgbClr val="FFCC99"/>
    <a:srgbClr val="FF0000"/>
    <a:srgbClr val="000066"/>
    <a:srgbClr val="AC52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6C31B4-C576-43EE-8191-4BCC500BFF4F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05F3FA-4ACA-4724-B00C-5116CEFE2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08231-D47F-47EF-B982-2E7E058D138A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39490-9B68-4902-AC4D-077573307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3D987-8FAB-45B1-B820-BA038D62219E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7AE97-85C7-4D7A-9D1B-79D91AA5B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B9A08-45D5-4B0E-894A-5B11F7A7C51F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27A9E-F7A5-4AF4-A044-4A31F6B8A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DBEB-B7F6-44C3-8F6A-B676D2C993D2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20C26-D1DB-41E8-8A7E-145A12DBF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BD71-3F6C-4B13-AA4B-435AF537F70E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52D04-38DC-41AC-A76F-CFA5E4AF9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8C03E-17CA-4A83-BED1-EA962E186AD0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05261-C651-4C7C-A2AE-6C7643FD0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02EE-2525-4639-BF01-3BFE9A3FA7C3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C71B-F114-4263-BE18-2D3E209F8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AF5CE-E558-4341-8EB3-D7263523C016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7502E-1D01-4DCE-8626-0A60DC59D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3A8F4-05D1-45A5-AD2D-9A8BF7EC808C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4F298-B82A-4A5B-A9AA-B7E31E3F3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59579-BD0D-43A1-91DC-E7A218FF8E4E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5BE50-A850-4206-A317-1BE6849EE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101F3-83F6-47CE-A55F-D9B17C09089C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2640-EAF0-49FC-BA30-3B13EF678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EA9CDB-C7A3-4632-B81F-452C11E16BEF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DD2F4F-750B-4AB7-B3E3-384034781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pf.asf.ru/drl/monomah.html#ww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pf.asf.ru/drl/monomah.html#ww4" TargetMode="External"/><Relationship Id="rId5" Type="http://schemas.openxmlformats.org/officeDocument/2006/relationships/hyperlink" Target="http://ppf.asf.ru/drl/monomah.html#ww3" TargetMode="External"/><Relationship Id="rId4" Type="http://schemas.openxmlformats.org/officeDocument/2006/relationships/hyperlink" Target="http://ppf.asf.ru/drl/monomah.html#ww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&#1052;&#1086;&#1085;&#1086;&#1084;&#1072;&#1093;&#1090;%202.wmv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6075" y="333375"/>
            <a:ext cx="185738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2275" y="1268413"/>
            <a:ext cx="2879725" cy="11080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1484313"/>
            <a:ext cx="6781800" cy="11080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053" name="Прямоугольник 11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/>
            </a:r>
            <a:br>
              <a:rPr lang="ru-RU" b="1">
                <a:solidFill>
                  <a:srgbClr val="002060"/>
                </a:solidFill>
              </a:rPr>
            </a:br>
            <a:endParaRPr lang="ru-RU" b="1"/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4427538" y="42926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5" name="Прямоугольник 14"/>
          <p:cNvSpPr>
            <a:spLocks noChangeArrowheads="1"/>
          </p:cNvSpPr>
          <p:nvPr/>
        </p:nvSpPr>
        <p:spPr bwMode="auto">
          <a:xfrm>
            <a:off x="2555875" y="1196975"/>
            <a:ext cx="54006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Monotype Corsiva" pitchFamily="66" charset="0"/>
              </a:rPr>
              <a:t>Нравственные заветы Древней Руси.</a:t>
            </a:r>
            <a:br>
              <a:rPr lang="ru-RU" sz="4400" b="1">
                <a:solidFill>
                  <a:srgbClr val="002060"/>
                </a:solidFill>
                <a:latin typeface="Monotype Corsiva" pitchFamily="66" charset="0"/>
              </a:rPr>
            </a:br>
            <a:endParaRPr lang="ru-RU" sz="4400" b="1">
              <a:latin typeface="Monotype Corsiva" pitchFamily="66" charset="0"/>
            </a:endParaRPr>
          </a:p>
        </p:txBody>
      </p:sp>
      <p:sp>
        <p:nvSpPr>
          <p:cNvPr id="2056" name="TextBox 15"/>
          <p:cNvSpPr txBox="1">
            <a:spLocks noChangeArrowheads="1"/>
          </p:cNvSpPr>
          <p:nvPr/>
        </p:nvSpPr>
        <p:spPr bwMode="auto">
          <a:xfrm>
            <a:off x="468313" y="2997200"/>
            <a:ext cx="54721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4400" b="1">
                <a:solidFill>
                  <a:srgbClr val="002060"/>
                </a:solidFill>
                <a:latin typeface="Monotype Corsiva" pitchFamily="66" charset="0"/>
              </a:rPr>
              <a:t>Поучение» Владимира Мономаха.</a:t>
            </a:r>
          </a:p>
        </p:txBody>
      </p:sp>
      <p:pic>
        <p:nvPicPr>
          <p:cNvPr id="205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12738"/>
            <a:ext cx="15113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1"/>
          <p:cNvSpPr txBox="1">
            <a:spLocks noChangeArrowheads="1"/>
          </p:cNvSpPr>
          <p:nvPr/>
        </p:nvSpPr>
        <p:spPr bwMode="auto">
          <a:xfrm>
            <a:off x="395288" y="5516563"/>
            <a:ext cx="3849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66"/>
                </a:solidFill>
                <a:latin typeface="Calibri" pitchFamily="34" charset="0"/>
              </a:rPr>
              <a:t>Автор: Засыпкина Н. И. ,</a:t>
            </a:r>
          </a:p>
          <a:p>
            <a:r>
              <a:rPr lang="ru-RU">
                <a:solidFill>
                  <a:srgbClr val="000066"/>
                </a:solidFill>
                <a:latin typeface="Calibri" pitchFamily="34" charset="0"/>
              </a:rPr>
              <a:t>учитель русского языка и литературы</a:t>
            </a:r>
          </a:p>
          <a:p>
            <a:r>
              <a:rPr lang="ru-RU">
                <a:solidFill>
                  <a:srgbClr val="000066"/>
                </a:solidFill>
                <a:latin typeface="Calibri" pitchFamily="34" charset="0"/>
              </a:rPr>
              <a:t>НРМОБУ «Сингапайская СОШ»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811463"/>
            <a:ext cx="2376487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4"/>
          <p:cNvSpPr>
            <a:spLocks noChangeArrowheads="1"/>
          </p:cNvSpPr>
          <p:nvPr/>
        </p:nvSpPr>
        <p:spPr bwMode="auto">
          <a:xfrm>
            <a:off x="214313" y="5429250"/>
            <a:ext cx="87153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endParaRPr lang="ru-RU" sz="2200" b="1">
              <a:latin typeface="Calibri" pitchFamily="34" charset="0"/>
            </a:endParaRPr>
          </a:p>
        </p:txBody>
      </p:sp>
      <p:pic>
        <p:nvPicPr>
          <p:cNvPr id="11267" name="Рисунок 7" descr="Киево-Печерский Патерик 1760 года выпуска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71450"/>
            <a:ext cx="25209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395288" y="188913"/>
            <a:ext cx="6389687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«Азъ худый, дедомъ своимъ Ярославомъ, благословленымъ, славнымъ, нареченный въ крещении Василий, русьскымь именемь Володимиръ</a:t>
            </a:r>
            <a:r>
              <a:rPr lang="ru-RU" sz="2800" b="1">
                <a:solidFill>
                  <a:srgbClr val="002060"/>
                </a:solidFill>
                <a:latin typeface="Monotype Corsiva" pitchFamily="66" charset="0"/>
                <a:hlinkClick r:id="rId3"/>
              </a:rPr>
              <a:t>[1]</a:t>
            </a: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, отцемь взълюбленымь и матерью своею Мьномахы</a:t>
            </a:r>
            <a:r>
              <a:rPr lang="ru-RU" sz="2800" b="1">
                <a:solidFill>
                  <a:srgbClr val="002060"/>
                </a:solidFill>
                <a:latin typeface="Monotype Corsiva" pitchFamily="66" charset="0"/>
                <a:hlinkClick r:id="rId4"/>
              </a:rPr>
              <a:t>[2]</a:t>
            </a: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 ... и хрестьяных людий деля, колико бо сблюдъ по милости своей и по отие молитве от всех бедъ! Седя на санех</a:t>
            </a:r>
            <a:r>
              <a:rPr lang="ru-RU" sz="2800" b="1">
                <a:solidFill>
                  <a:srgbClr val="002060"/>
                </a:solidFill>
                <a:latin typeface="Monotype Corsiva" pitchFamily="66" charset="0"/>
                <a:hlinkClick r:id="rId5"/>
              </a:rPr>
              <a:t>[3]</a:t>
            </a: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, помыслих в души своей и похвалих бога, иже мя сихъ дневъ грешнаго допровади. Да дети мои, или инъ кто</a:t>
            </a:r>
            <a:r>
              <a:rPr lang="ru-RU" sz="2800" b="1">
                <a:solidFill>
                  <a:srgbClr val="002060"/>
                </a:solidFill>
                <a:latin typeface="Monotype Corsiva" pitchFamily="66" charset="0"/>
                <a:hlinkClick r:id="rId6"/>
              </a:rPr>
              <a:t>[4]</a:t>
            </a: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, слышавъ ею грамотицю, не посмейтеся, но ему же люба детий моих, а приметь е в сердце свое, и не ленитися начнеть, тако же и тружатися.»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650" y="6092825"/>
            <a:ext cx="72009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Напишите современную редакцию текста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miscellaneous_193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7913" y="1196975"/>
            <a:ext cx="45910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214313" y="1214438"/>
            <a:ext cx="46434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endParaRPr lang="ru-RU" sz="2200" b="1">
              <a:latin typeface="Calibri" pitchFamily="34" charset="0"/>
            </a:endParaRPr>
          </a:p>
        </p:txBody>
      </p:sp>
      <p:pic>
        <p:nvPicPr>
          <p:cNvPr id="6" name="Рисунок 5" descr="Рисунок7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08000"/>
            <a:ext cx="8715436" cy="9286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316" name="Прямоугольник 8"/>
          <p:cNvSpPr>
            <a:spLocks noChangeArrowheads="1"/>
          </p:cNvSpPr>
          <p:nvPr/>
        </p:nvSpPr>
        <p:spPr bwMode="auto">
          <a:xfrm>
            <a:off x="3016250" y="6215063"/>
            <a:ext cx="234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.</a:t>
            </a:r>
          </a:p>
        </p:txBody>
      </p:sp>
      <p:pic>
        <p:nvPicPr>
          <p:cNvPr id="1331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52513"/>
            <a:ext cx="6958013" cy="55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214313" y="1214438"/>
            <a:ext cx="46434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endParaRPr lang="ru-RU" sz="2200" b="1">
              <a:latin typeface="Calibri" pitchFamily="34" charset="0"/>
            </a:endParaRPr>
          </a:p>
        </p:txBody>
      </p:sp>
      <p:pic>
        <p:nvPicPr>
          <p:cNvPr id="6" name="Рисунок 5" descr="Рисунок7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08000"/>
            <a:ext cx="8715436" cy="9286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340" name="Прямоугольник 8"/>
          <p:cNvSpPr>
            <a:spLocks noChangeArrowheads="1"/>
          </p:cNvSpPr>
          <p:nvPr/>
        </p:nvSpPr>
        <p:spPr bwMode="auto">
          <a:xfrm>
            <a:off x="3016250" y="6215063"/>
            <a:ext cx="234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.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73150"/>
            <a:ext cx="6858000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214313" y="1214438"/>
            <a:ext cx="46434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endParaRPr lang="ru-RU" sz="2200" b="1">
              <a:latin typeface="Calibri" pitchFamily="34" charset="0"/>
            </a:endParaRPr>
          </a:p>
        </p:txBody>
      </p:sp>
      <p:pic>
        <p:nvPicPr>
          <p:cNvPr id="6" name="Рисунок 5" descr="Рисунок7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08000"/>
            <a:ext cx="8715436" cy="9286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357188" y="285750"/>
            <a:ext cx="8358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66"/>
                </a:solidFill>
                <a:latin typeface="Monotype Corsiva" pitchFamily="66" charset="0"/>
              </a:rPr>
              <a:t>Ответьте на вопросы:</a:t>
            </a:r>
          </a:p>
        </p:txBody>
      </p:sp>
      <p:sp>
        <p:nvSpPr>
          <p:cNvPr id="15365" name="Прямоугольник 8"/>
          <p:cNvSpPr>
            <a:spLocks noChangeArrowheads="1"/>
          </p:cNvSpPr>
          <p:nvPr/>
        </p:nvSpPr>
        <p:spPr bwMode="auto">
          <a:xfrm>
            <a:off x="3016250" y="6215063"/>
            <a:ext cx="234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.</a:t>
            </a:r>
          </a:p>
        </p:txBody>
      </p:sp>
      <p:sp>
        <p:nvSpPr>
          <p:cNvPr id="15366" name="Прямоугольник 7"/>
          <p:cNvSpPr>
            <a:spLocks noChangeArrowheads="1"/>
          </p:cNvSpPr>
          <p:nvPr/>
        </p:nvSpPr>
        <p:spPr bwMode="auto">
          <a:xfrm>
            <a:off x="684213" y="1268413"/>
            <a:ext cx="72009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– </a:t>
            </a: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В чем смысл «Поучения»?</a:t>
            </a:r>
            <a:br>
              <a:rPr lang="ru-RU" sz="28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– Какие советы «благоверного князя» кажутся </a:t>
            </a:r>
          </a:p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   вам полезными и в наше время?</a:t>
            </a:r>
            <a:br>
              <a:rPr lang="ru-RU" sz="28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– Какие нравственные ценности восхваляет </a:t>
            </a:r>
          </a:p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   Владимир Мономах?</a:t>
            </a:r>
            <a:br>
              <a:rPr lang="ru-RU" sz="28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– Каким словом можно назвать заботу о тех, </a:t>
            </a:r>
          </a:p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   кто нуждается?</a:t>
            </a:r>
            <a:br>
              <a:rPr lang="ru-RU" sz="28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– Как вы думаете, люди в наше время </a:t>
            </a:r>
          </a:p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   проявляют милосердие?</a:t>
            </a:r>
          </a:p>
          <a:p>
            <a:endParaRPr lang="ru-RU" sz="2800" b="1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Докажите, приводя примеры из текста, что актуально или неактуально именно сегодня.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1363" y="2924175"/>
            <a:ext cx="194786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24" name="Group 64"/>
          <p:cNvGraphicFramePr>
            <a:graphicFrameLocks noGrp="1"/>
          </p:cNvGraphicFramePr>
          <p:nvPr>
            <p:ph idx="1"/>
          </p:nvPr>
        </p:nvGraphicFramePr>
        <p:xfrm>
          <a:off x="179388" y="188913"/>
          <a:ext cx="8785225" cy="6408738"/>
        </p:xfrm>
        <a:graphic>
          <a:graphicData uri="http://schemas.openxmlformats.org/drawingml/2006/table">
            <a:tbl>
              <a:tblPr/>
              <a:tblGrid>
                <a:gridCol w="1947862"/>
                <a:gridCol w="6837363"/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onotype Corsiva" pitchFamily="66" charset="0"/>
                        </a:rPr>
                        <a:t>Вопросы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Monotype Corsiva" pitchFamily="66" charset="0"/>
                        </a:rPr>
                        <a:t>Примеры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</a:rPr>
                        <a:t>Каким должен быть идеальный правитель?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Не обижать бедных и убогих.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Не надеяться на окружающих, сам должен делать всё, что надо.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Хвалить Бога и прославлять милость Его.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Не боясь ни войны, ни зверя, дело исполнять мужское.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Не брать грех на душу, не лишать жизни христианина.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</a:rPr>
                        <a:t>Советы на каждый день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Лжи остерегайтесь и пьянства, от того душа погибает и тело.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 Гордости не имейте в сердце и в уме.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Старых чтите, как отца, а молодых, как братьев.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Не пропустите человека, не приветив его.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Чего не умеете, тому учитесь.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Творите добро.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C5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6635750" cy="5545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002060"/>
                </a:solidFill>
                <a:latin typeface="Monotype Corsiva" pitchFamily="66" charset="0"/>
              </a:rPr>
              <a:t>В.Мономах вошёл в историю России как выдающийся исторический деятель. Он пытался прекратить княжеские междуусобицы, разорявшие и ослаблявшие Русь.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1200" b="1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002060"/>
                </a:solidFill>
                <a:latin typeface="Monotype Corsiva" pitchFamily="66" charset="0"/>
              </a:rPr>
              <a:t>При нём завершился разгром половцев.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1200" b="1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002060"/>
                </a:solidFill>
                <a:latin typeface="Monotype Corsiva" pitchFamily="66" charset="0"/>
              </a:rPr>
              <a:t>Став киевским князем, он дополнил «Русскую правду» законами в пользу простых горожан.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1200" b="1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002060"/>
                </a:solidFill>
                <a:latin typeface="Monotype Corsiva" pitchFamily="66" charset="0"/>
              </a:rPr>
              <a:t>Он  проявил в  своих трудах  «…чувство общественной ответственности писателя...» </a:t>
            </a:r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8625" y="1052513"/>
            <a:ext cx="21145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26283" y="203050"/>
            <a:ext cx="8164460" cy="7879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4"/>
          <p:cNvSpPr>
            <a:spLocks noChangeArrowheads="1"/>
          </p:cNvSpPr>
          <p:nvPr/>
        </p:nvSpPr>
        <p:spPr bwMode="auto">
          <a:xfrm>
            <a:off x="971550" y="571500"/>
            <a:ext cx="72009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Задачи урока:</a:t>
            </a:r>
          </a:p>
          <a:p>
            <a:pPr>
              <a:buFontTx/>
              <a:buChar char="-"/>
            </a:pPr>
            <a:r>
              <a:rPr lang="ru-RU" sz="2400" b="1">
                <a:solidFill>
                  <a:srgbClr val="002060"/>
                </a:solidFill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познакомиться с  жанровыми и </a:t>
            </a:r>
            <a:r>
              <a:rPr lang="ru-RU" sz="2400" b="1">
                <a:solidFill>
                  <a:srgbClr val="002060"/>
                </a:solidFill>
              </a:rPr>
              <a:t> </a:t>
            </a:r>
          </a:p>
          <a:p>
            <a:r>
              <a:rPr lang="ru-RU" sz="2400" b="1">
                <a:solidFill>
                  <a:srgbClr val="002060"/>
                </a:solidFill>
              </a:rPr>
              <a:t> 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языковыми особенностями «Повести </a:t>
            </a:r>
            <a:endParaRPr lang="ru-RU" sz="2400" b="1">
              <a:solidFill>
                <a:srgbClr val="002060"/>
              </a:solidFill>
            </a:endParaRPr>
          </a:p>
          <a:p>
            <a:r>
              <a:rPr lang="ru-RU" sz="2400" b="1">
                <a:solidFill>
                  <a:srgbClr val="002060"/>
                </a:solidFill>
              </a:rPr>
              <a:t> 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временных лет»;</a:t>
            </a:r>
          </a:p>
          <a:p>
            <a:pPr>
              <a:buFontTx/>
              <a:buChar char="-"/>
            </a:pPr>
            <a:r>
              <a:rPr lang="ru-RU" sz="2400" b="1">
                <a:solidFill>
                  <a:srgbClr val="002060"/>
                </a:solidFill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определить «нравственные заветы», </a:t>
            </a:r>
            <a:endParaRPr lang="ru-RU" sz="2400" b="1">
              <a:solidFill>
                <a:srgbClr val="002060"/>
              </a:solidFill>
            </a:endParaRPr>
          </a:p>
          <a:p>
            <a:r>
              <a:rPr lang="ru-RU" sz="2400" b="1">
                <a:solidFill>
                  <a:srgbClr val="002060"/>
                </a:solidFill>
              </a:rPr>
              <a:t> 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используя текст «Поучения»; сравнить с </a:t>
            </a:r>
            <a:endParaRPr lang="ru-RU" sz="2400" b="1">
              <a:solidFill>
                <a:srgbClr val="002060"/>
              </a:solidFill>
            </a:endParaRPr>
          </a:p>
          <a:p>
            <a:r>
              <a:rPr lang="ru-RU" sz="2400" b="1">
                <a:solidFill>
                  <a:srgbClr val="002060"/>
                </a:solidFill>
              </a:rPr>
              <a:t> 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современными представлениями;</a:t>
            </a:r>
          </a:p>
          <a:p>
            <a:pPr>
              <a:buFontTx/>
              <a:buChar char="-"/>
            </a:pPr>
            <a:r>
              <a:rPr lang="ru-RU" sz="2400" b="1">
                <a:solidFill>
                  <a:srgbClr val="002060"/>
                </a:solidFill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учиться комментировать древнерусский </a:t>
            </a:r>
            <a:endParaRPr lang="ru-RU" sz="2400" b="1">
              <a:solidFill>
                <a:srgbClr val="002060"/>
              </a:solidFill>
            </a:endParaRPr>
          </a:p>
          <a:p>
            <a:r>
              <a:rPr lang="ru-RU" sz="2400" b="1">
                <a:solidFill>
                  <a:srgbClr val="002060"/>
                </a:solidFill>
              </a:rPr>
              <a:t> 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текст на примере «Поучения» Владимира </a:t>
            </a:r>
            <a:endParaRPr lang="ru-RU" sz="2400" b="1">
              <a:solidFill>
                <a:srgbClr val="002060"/>
              </a:solidFill>
            </a:endParaRPr>
          </a:p>
          <a:p>
            <a:r>
              <a:rPr lang="ru-RU" sz="2400" b="1">
                <a:solidFill>
                  <a:srgbClr val="002060"/>
                </a:solidFill>
              </a:rPr>
              <a:t> 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Мономаха;</a:t>
            </a:r>
          </a:p>
          <a:p>
            <a:pPr>
              <a:buFontTx/>
              <a:buChar char="-"/>
            </a:pPr>
            <a:r>
              <a:rPr lang="ru-RU" sz="2400" b="1">
                <a:solidFill>
                  <a:srgbClr val="002060"/>
                </a:solidFill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развивать исследовательские,  </a:t>
            </a:r>
            <a:endParaRPr lang="ru-RU" sz="2400" b="1">
              <a:solidFill>
                <a:srgbClr val="002060"/>
              </a:solidFill>
            </a:endParaRPr>
          </a:p>
          <a:p>
            <a:r>
              <a:rPr lang="ru-RU" sz="2400" b="1">
                <a:solidFill>
                  <a:srgbClr val="002060"/>
                </a:solidFill>
              </a:rPr>
              <a:t> 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коммуникативные навыки.</a:t>
            </a:r>
          </a:p>
          <a:p>
            <a:pPr algn="ctr"/>
            <a:endParaRPr lang="ru-RU" sz="1200" b="1">
              <a:latin typeface="Calibri" pitchFamily="34" charset="0"/>
            </a:endParaRPr>
          </a:p>
          <a:p>
            <a:pPr algn="ctr"/>
            <a:endParaRPr lang="ru-RU" sz="1200" b="1">
              <a:latin typeface="Calibri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149725"/>
            <a:ext cx="23637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2555875" y="1844675"/>
            <a:ext cx="46085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Monotype Corsiva" pitchFamily="66" charset="0"/>
              </a:rPr>
              <a:t>«Дети мои или кто иной, слушая эту грамотку, не посмейтесь, но кому она будет люба, пусть примет ее в сердце свое и не станет лениться…»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059113" y="620713"/>
            <a:ext cx="4752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  <a:latin typeface="+mn-lt"/>
              </a:rPr>
              <a:t>Эпиграф  урока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16338"/>
            <a:ext cx="200818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333375"/>
            <a:ext cx="136842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2627313" y="2852738"/>
            <a:ext cx="58324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Monotype Corsiva" pitchFamily="66" charset="0"/>
              </a:rPr>
              <a:t>«Дети мои или кто иной, слушая эту грамотку, не посмейтесь, но кому она будет люба, пусть примет ее в сердце свое и не станет лениться…»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900113" y="836613"/>
            <a:ext cx="59753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Как вы думаете, почему были выбраны в качестве эпиграфа эти слова?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84538"/>
            <a:ext cx="200818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2286000" y="1700213"/>
            <a:ext cx="5886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1331913" y="404813"/>
            <a:ext cx="6985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2060"/>
                </a:solidFill>
                <a:latin typeface="Monotype Corsiva" pitchFamily="66" charset="0"/>
              </a:rPr>
              <a:t>« …чувство общественной ответственности писателя…»</a:t>
            </a:r>
            <a:endParaRPr lang="ru-RU" sz="440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2924175"/>
            <a:ext cx="4572000" cy="1800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Читаем высказывания Д.С. Лихачева о древнерусской литературе, её авторах.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644900"/>
            <a:ext cx="27352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4"/>
          <p:cNvSpPr>
            <a:spLocks noChangeArrowheads="1"/>
          </p:cNvSpPr>
          <p:nvPr/>
        </p:nvSpPr>
        <p:spPr bwMode="auto">
          <a:xfrm>
            <a:off x="214313" y="4149725"/>
            <a:ext cx="86439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endParaRPr lang="ru-RU" sz="2200" b="1">
              <a:latin typeface="Calibri" pitchFamily="34" charset="0"/>
            </a:endParaRPr>
          </a:p>
        </p:txBody>
      </p:sp>
      <p:pic>
        <p:nvPicPr>
          <p:cNvPr id="6" name="Рисунок 5" descr="Рисунок7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28564" y="260648"/>
            <a:ext cx="8715436" cy="9286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172" name="Прямоугольник 8"/>
          <p:cNvSpPr>
            <a:spLocks noChangeArrowheads="1"/>
          </p:cNvSpPr>
          <p:nvPr/>
        </p:nvSpPr>
        <p:spPr bwMode="auto">
          <a:xfrm>
            <a:off x="971550" y="404813"/>
            <a:ext cx="81724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Monotype Corsiva" pitchFamily="66" charset="0"/>
              </a:rPr>
              <a:t>«...откуда есть пошла русская земля…»</a:t>
            </a:r>
            <a:r>
              <a:rPr lang="ru-RU" sz="4000" b="1">
                <a:latin typeface="Monotype Corsiva" pitchFamily="66" charset="0"/>
              </a:rPr>
              <a:t/>
            </a:r>
            <a:br>
              <a:rPr lang="ru-RU" sz="4000" b="1">
                <a:latin typeface="Monotype Corsiva" pitchFamily="66" charset="0"/>
              </a:rPr>
            </a:br>
            <a:r>
              <a:rPr lang="ru-RU" sz="3200" b="1"/>
              <a:t> </a:t>
            </a:r>
            <a:endParaRPr lang="ru-RU" sz="3200"/>
          </a:p>
        </p:txBody>
      </p:sp>
      <p:sp>
        <p:nvSpPr>
          <p:cNvPr id="5126" name="Прямоугольник 9"/>
          <p:cNvSpPr>
            <a:spLocks noChangeArrowheads="1"/>
          </p:cNvSpPr>
          <p:nvPr/>
        </p:nvSpPr>
        <p:spPr bwMode="auto">
          <a:xfrm>
            <a:off x="611188" y="3141663"/>
            <a:ext cx="41052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Назовите особенности древнерусской литературы, состав летописного свода.</a:t>
            </a: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341438"/>
            <a:ext cx="445293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 descr="Рисунок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4463"/>
            <a:ext cx="85598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1331913" y="260350"/>
            <a:ext cx="648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Monotype Corsiva" pitchFamily="66" charset="0"/>
              </a:rPr>
              <a:t>Жанры древнерусской литературы</a:t>
            </a: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3071813" y="5500688"/>
            <a:ext cx="1928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1700213"/>
            <a:ext cx="4537075" cy="4094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Послание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– обычно использовалось в публицистических целях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Хождение</a:t>
            </a:r>
            <a:r>
              <a:rPr lang="ru-RU" sz="2000" b="1" dirty="0">
                <a:latin typeface="+mn-lt"/>
              </a:rPr>
              <a:t> – жанр, в котором описывались всякого рода путешествия в иные земли и приключения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Житие </a:t>
            </a:r>
            <a:r>
              <a:rPr lang="ru-RU" sz="2000" b="1" dirty="0">
                <a:latin typeface="+mn-lt"/>
              </a:rPr>
              <a:t>– описание жизни святого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Летопись</a:t>
            </a:r>
            <a:r>
              <a:rPr lang="ru-RU" sz="2000" b="1" dirty="0">
                <a:latin typeface="+mn-lt"/>
              </a:rPr>
              <a:t> – погодные записи важных исторических событий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Поучение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-</a:t>
            </a:r>
            <a:r>
              <a:rPr lang="ru-RU" sz="2000" b="1" dirty="0">
                <a:latin typeface="+mn-lt"/>
              </a:rPr>
              <a:t>жанр, в котором излагались правила жизни.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0638" y="1268413"/>
            <a:ext cx="37607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323850" y="1125538"/>
            <a:ext cx="4751388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Monotype Corsiva" pitchFamily="66" charset="0"/>
              </a:rPr>
              <a:t>В этой обители день и ночь склонялся над своей «Повестью временных лет» летописец Нестор. Главный подвиг его жизни – составление летописного свода «Повесть временных лет».</a:t>
            </a:r>
          </a:p>
          <a:p>
            <a:endParaRPr lang="ru-RU" sz="3600">
              <a:latin typeface="Monotype Corsiva" pitchFamily="66" charset="0"/>
            </a:endParaRPr>
          </a:p>
          <a:p>
            <a:pPr algn="just"/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9219" name="Рисунок 2" descr="Васнецов ВМ Нестор-летописец Васнецов В [1919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214313"/>
            <a:ext cx="3500437" cy="6353175"/>
          </a:xfrm>
          <a:prstGeom prst="rect">
            <a:avLst/>
          </a:prstGeom>
          <a:noFill/>
          <a:ln w="28575">
            <a:solidFill>
              <a:srgbClr val="AC5208"/>
            </a:solidFill>
            <a:miter lim="800000"/>
            <a:headEnd/>
            <a:tailEnd/>
          </a:ln>
        </p:spPr>
      </p:pic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3071813" y="5500688"/>
            <a:ext cx="1928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 descr="Рисунок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377825"/>
            <a:ext cx="887571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7" descr="Рукопись выполнена в Киево-Печерском монастыре в 1553-1554 гг... Киево-печерский патерик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5363" y="2205038"/>
            <a:ext cx="2528887" cy="3995737"/>
          </a:xfrm>
          <a:prstGeom prst="rect">
            <a:avLst/>
          </a:prstGeom>
          <a:noFill/>
          <a:ln w="28575">
            <a:solidFill>
              <a:srgbClr val="AC5208"/>
            </a:solidFill>
            <a:miter lim="800000"/>
            <a:headEnd/>
            <a:tailEnd/>
          </a:ln>
        </p:spPr>
      </p:pic>
      <p:sp>
        <p:nvSpPr>
          <p:cNvPr id="10244" name="Прямоугольник 8"/>
          <p:cNvSpPr>
            <a:spLocks noChangeArrowheads="1"/>
          </p:cNvSpPr>
          <p:nvPr/>
        </p:nvSpPr>
        <p:spPr bwMode="auto">
          <a:xfrm>
            <a:off x="2357438" y="5500688"/>
            <a:ext cx="2786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>
              <a:latin typeface="Calibri" pitchFamily="34" charset="0"/>
            </a:endParaRP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971550" y="692150"/>
            <a:ext cx="77771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66"/>
                </a:solidFill>
                <a:latin typeface="Monotype Corsiva" pitchFamily="66" charset="0"/>
              </a:rPr>
              <a:t>Чем объясняется столь высокая оценка, данная Д.С.Лихачевым, древнерусской литературе?</a:t>
            </a:r>
            <a:r>
              <a:rPr lang="ru-RU" sz="2800">
                <a:latin typeface="Monotype Corsiva" pitchFamily="66" charset="0"/>
              </a:rPr>
              <a:t> 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1239838" y="4960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684213" y="4149725"/>
            <a:ext cx="48244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66"/>
                </a:solidFill>
                <a:latin typeface="Calibri" pitchFamily="34" charset="0"/>
              </a:rPr>
              <a:t>Какие нравственные заветы оставила нам древнерусская литература?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587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Monotype Corsiva</vt:lpstr>
      <vt:lpstr>Wingdings 2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Нфдежда</dc:creator>
  <cp:lastModifiedBy>Надежда</cp:lastModifiedBy>
  <cp:revision>65</cp:revision>
  <dcterms:modified xsi:type="dcterms:W3CDTF">2011-11-30T13:22:10Z</dcterms:modified>
</cp:coreProperties>
</file>