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64" r:id="rId5"/>
    <p:sldId id="263" r:id="rId6"/>
    <p:sldId id="262" r:id="rId7"/>
    <p:sldId id="266" r:id="rId8"/>
    <p:sldId id="261" r:id="rId9"/>
    <p:sldId id="265" r:id="rId10"/>
    <p:sldId id="268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90" autoAdjust="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1EB3-91EC-4CF1-91D4-3392E3C1E4B5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594D-5EB1-4172-B82F-71AB58B45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1EB3-91EC-4CF1-91D4-3392E3C1E4B5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594D-5EB1-4172-B82F-71AB58B45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1EB3-91EC-4CF1-91D4-3392E3C1E4B5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594D-5EB1-4172-B82F-71AB58B45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1EB3-91EC-4CF1-91D4-3392E3C1E4B5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594D-5EB1-4172-B82F-71AB58B45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1EB3-91EC-4CF1-91D4-3392E3C1E4B5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594D-5EB1-4172-B82F-71AB58B45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1EB3-91EC-4CF1-91D4-3392E3C1E4B5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594D-5EB1-4172-B82F-71AB58B45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1EB3-91EC-4CF1-91D4-3392E3C1E4B5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594D-5EB1-4172-B82F-71AB58B45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1EB3-91EC-4CF1-91D4-3392E3C1E4B5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594D-5EB1-4172-B82F-71AB58B45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1EB3-91EC-4CF1-91D4-3392E3C1E4B5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594D-5EB1-4172-B82F-71AB58B45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1EB3-91EC-4CF1-91D4-3392E3C1E4B5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594D-5EB1-4172-B82F-71AB58B45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1EB3-91EC-4CF1-91D4-3392E3C1E4B5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594D-5EB1-4172-B82F-71AB58B45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61EB3-91EC-4CF1-91D4-3392E3C1E4B5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2594D-5EB1-4172-B82F-71AB58B45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Pictures\0003-003-Ekonomika-ot-grecheskogo-slova-OJKONOMIJA-OJKOS-upravljat-N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latin typeface="Gabriola" pitchFamily="82" charset="0"/>
              </a:rPr>
              <a:t>Формы размножения организмов.</a:t>
            </a:r>
            <a:br>
              <a:rPr lang="ru-RU" sz="7200" b="1" dirty="0" smtClean="0">
                <a:latin typeface="Gabriola" pitchFamily="82" charset="0"/>
              </a:rPr>
            </a:br>
            <a:r>
              <a:rPr lang="ru-RU" sz="7200" b="1" dirty="0" smtClean="0">
                <a:latin typeface="Gabriola" pitchFamily="82" charset="0"/>
              </a:rPr>
              <a:t>Половое размножение</a:t>
            </a:r>
            <a:r>
              <a:rPr lang="ru-RU" sz="6000" b="1" dirty="0" smtClean="0">
                <a:latin typeface="Gabriola" pitchFamily="82" charset="0"/>
              </a:rPr>
              <a:t>.</a:t>
            </a:r>
            <a:endParaRPr lang="ru-RU" sz="6000" b="1" dirty="0">
              <a:latin typeface="Gabriola" pitchFamily="82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Home\Pictures\skachat-besplatno-krasivye-ramki-dlya-prezentac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2643" cy="6858000"/>
          </a:xfrm>
          <a:prstGeom prst="rect">
            <a:avLst/>
          </a:prstGeom>
          <a:noFill/>
        </p:spPr>
      </p:pic>
      <p:pic>
        <p:nvPicPr>
          <p:cNvPr id="9218" name="Picture 2" descr="C:\Users\Home\Pictures\сканирование\204-0436_platyp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34951">
            <a:off x="199733" y="155396"/>
            <a:ext cx="2873925" cy="196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Home\Pictures\сканирование\68557_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420888"/>
            <a:ext cx="2779444" cy="239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Home\Pictures\сканирование\4693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17612">
            <a:off x="6297031" y="254782"/>
            <a:ext cx="2668555" cy="2001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C:\Users\Home\Pictures\сканирование\1171283376_sinjaja_ptich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23871">
            <a:off x="5998013" y="2047801"/>
            <a:ext cx="2908581" cy="2181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Picture 7" descr="C:\Users\Home\Pictures\сканирование\i (3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89275">
            <a:off x="443090" y="5183441"/>
            <a:ext cx="254317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4" name="Picture 8" descr="C:\Users\Home\Pictures\сканирование\i (4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951343">
            <a:off x="5801323" y="3989433"/>
            <a:ext cx="3546354" cy="2216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123728" y="0"/>
            <a:ext cx="4896544" cy="18722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РЫБЫ, ПТИЦЫ, РЕПТИЛИИ, ЯЙЦЕКЛАДУЩИЕ МЛЕКОПИТАЮЩИЕ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2420888"/>
            <a:ext cx="4896544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ЖЕЛТКА ОЧЕНЬ МНОГО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79712" y="3933056"/>
            <a:ext cx="5184576" cy="13681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ЦИТОПЛАЗМА С ЯДРОМ СДВИНУТЫ К ОДНОМУ ИЗ ПОЛЮСОВ КЛЕТКИ</a:t>
            </a:r>
            <a:endParaRPr lang="ru-RU" sz="2800" b="1" dirty="0">
              <a:latin typeface="Comic Sans MS" pitchFamily="66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499992" y="1772816"/>
            <a:ext cx="0" cy="66977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499992" y="3284984"/>
            <a:ext cx="0" cy="66977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195736" y="5943600"/>
            <a:ext cx="4896544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ЯЙЦЕКЛЕТКА КРУПНАЯ</a:t>
            </a:r>
            <a:endParaRPr lang="ru-RU" sz="2800" b="1" dirty="0">
              <a:latin typeface="Comic Sans MS" pitchFamily="66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427984" y="5301208"/>
            <a:ext cx="0" cy="66977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Home\Pictures\skachat-besplatno-krasivye-ramki-dlya-prezentac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2643" cy="6858000"/>
          </a:xfrm>
          <a:prstGeom prst="rect">
            <a:avLst/>
          </a:prstGeom>
          <a:noFill/>
        </p:spPr>
      </p:pic>
      <p:pic>
        <p:nvPicPr>
          <p:cNvPr id="10243" name="Picture 3" descr="C:\Users\Home\Pictures\сканирование\052035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3653136" cy="2435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C:\Users\Home\Pictures\сканирование\1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78142">
            <a:off x="251520" y="260648"/>
            <a:ext cx="3682380" cy="2415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C:\Users\Home\Pictures\сканирование\1339167293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22933">
            <a:off x="370628" y="4186199"/>
            <a:ext cx="3768080" cy="2325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 descr="C:\Users\Home\Pictures\сканирование\135854703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60961">
            <a:off x="5519646" y="124576"/>
            <a:ext cx="3546703" cy="2554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 descr="C:\Users\Home\Pictures\сканирование\africanskii-slon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38384">
            <a:off x="5525105" y="2398637"/>
            <a:ext cx="3415307" cy="2278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7" name="Picture 7" descr="C:\Users\Home\Pictures\сканирование\bJ929rEW5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91961">
            <a:off x="6001174" y="4370518"/>
            <a:ext cx="2818074" cy="2113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267744" y="1052736"/>
            <a:ext cx="4896544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ПЛАЦЕНТАРНЫЕ МЛЕКОПИТАЮЩИЕ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39752" y="2852936"/>
            <a:ext cx="4896544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ЖЕЛТКА ПРАКТИЧЕСКИ НЕТ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4653136"/>
            <a:ext cx="4896544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ЯЙЦЕКЛЕТКИ МАЛЫ 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(</a:t>
            </a:r>
            <a:r>
              <a:rPr lang="en-US" sz="2800" b="1" dirty="0" smtClean="0">
                <a:latin typeface="Comic Sans MS" pitchFamily="66" charset="0"/>
              </a:rPr>
              <a:t>d = 0</a:t>
            </a:r>
            <a:r>
              <a:rPr lang="ru-RU" sz="2800" b="1" dirty="0" smtClean="0">
                <a:latin typeface="Comic Sans MS" pitchFamily="66" charset="0"/>
              </a:rPr>
              <a:t>,1-0,2 мм)</a:t>
            </a:r>
            <a:endParaRPr lang="ru-RU" sz="2800" b="1" dirty="0">
              <a:latin typeface="Comic Sans MS" pitchFamily="66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716016" y="3861048"/>
            <a:ext cx="0" cy="66977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644008" y="2060848"/>
            <a:ext cx="0" cy="66977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Home\Pictures\skachat-besplatno-krasivye-ramki-dlya-prezentac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2643" cy="6858000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1691680" y="476672"/>
            <a:ext cx="568863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ЖИВОТНЫЕ</a:t>
            </a:r>
            <a:endParaRPr lang="ru-RU" sz="3600" b="1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4067944" y="1052736"/>
            <a:ext cx="864096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63688" y="1556792"/>
            <a:ext cx="568863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СЕМЕННИКИ</a:t>
            </a:r>
            <a:endParaRPr lang="ru-RU" sz="36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835696" y="2420888"/>
            <a:ext cx="5688632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СПЕРМАТОЗОИДЫ</a:t>
            </a:r>
            <a:endParaRPr lang="ru-RU" sz="3600" b="1" dirty="0"/>
          </a:p>
        </p:txBody>
      </p:sp>
      <p:sp>
        <p:nvSpPr>
          <p:cNvPr id="19" name="Стрелка вниз 18"/>
          <p:cNvSpPr/>
          <p:nvPr/>
        </p:nvSpPr>
        <p:spPr>
          <a:xfrm rot="1854260">
            <a:off x="3722611" y="2929748"/>
            <a:ext cx="289170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flipH="1">
            <a:off x="4572000" y="3140968"/>
            <a:ext cx="360040" cy="21602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9332456">
            <a:off x="5436478" y="2901795"/>
            <a:ext cx="279395" cy="103693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399584" y="3717032"/>
            <a:ext cx="3744416" cy="13464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 ЯДРАХ – ГАПЛОИДНЫЙ НАБОР ХРОМОСОМ</a:t>
            </a:r>
            <a:endParaRPr lang="ru-RU" sz="2000" b="1" dirty="0"/>
          </a:p>
        </p:txBody>
      </p:sp>
      <p:sp>
        <p:nvSpPr>
          <p:cNvPr id="23" name="Овал 22"/>
          <p:cNvSpPr/>
          <p:nvPr/>
        </p:nvSpPr>
        <p:spPr>
          <a:xfrm>
            <a:off x="2051720" y="5301208"/>
            <a:ext cx="5472608" cy="13464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АКРОСОМА – ФЕРМЕНТ, РАСТВОРЯЮЩИЙ ОБОЛОЧКУ ЯЙЦЕКЛЕТКИ</a:t>
            </a:r>
            <a:endParaRPr lang="ru-RU" sz="2400" b="1" dirty="0"/>
          </a:p>
        </p:txBody>
      </p:sp>
      <p:sp>
        <p:nvSpPr>
          <p:cNvPr id="24" name="Овал 23"/>
          <p:cNvSpPr/>
          <p:nvPr/>
        </p:nvSpPr>
        <p:spPr>
          <a:xfrm>
            <a:off x="323528" y="3645024"/>
            <a:ext cx="3744416" cy="13464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МЕЛКИЕ, ПОДВИЖНЫЕ</a:t>
            </a:r>
            <a:endParaRPr lang="ru-RU" sz="2400" b="1" dirty="0"/>
          </a:p>
        </p:txBody>
      </p:sp>
      <p:sp>
        <p:nvSpPr>
          <p:cNvPr id="25" name="Стрелка вниз 24"/>
          <p:cNvSpPr/>
          <p:nvPr/>
        </p:nvSpPr>
        <p:spPr>
          <a:xfrm>
            <a:off x="4139952" y="2060848"/>
            <a:ext cx="864096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876256" y="1628800"/>
            <a:ext cx="2282552" cy="13681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Gabriola" pitchFamily="82" charset="0"/>
              </a:rPr>
              <a:t>t</a:t>
            </a:r>
            <a:r>
              <a:rPr lang="en-US" sz="3200" b="1" dirty="0" smtClean="0">
                <a:latin typeface="Gabriola" pitchFamily="82" charset="0"/>
              </a:rPr>
              <a:t> = 33 – 34 C</a:t>
            </a:r>
            <a:r>
              <a:rPr lang="en-US" sz="3200" b="1" baseline="30000" dirty="0" smtClean="0">
                <a:latin typeface="Gabriola" pitchFamily="82" charset="0"/>
              </a:rPr>
              <a:t>0</a:t>
            </a:r>
            <a:endParaRPr lang="ru-RU" sz="3200" b="1" dirty="0">
              <a:latin typeface="Gabriola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Home\Pictures\skachat-besplatno-krasivye-ramki-dlya-prezentac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2643" cy="6858000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1979712" y="476672"/>
            <a:ext cx="4752528" cy="12024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abriola" pitchFamily="82" charset="0"/>
              </a:rPr>
              <a:t>РАЗМНОЖЕНИЕ ОРГАНИЗМОВ</a:t>
            </a:r>
            <a:endParaRPr lang="ru-RU" sz="3200" b="1" dirty="0">
              <a:latin typeface="Gabriola" pitchFamily="82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95536" y="2060848"/>
            <a:ext cx="3600400" cy="12024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abriola" pitchFamily="82" charset="0"/>
              </a:rPr>
              <a:t>БЕСПОЛОЕ РАЗМНОЖЕНИЕ</a:t>
            </a:r>
            <a:endParaRPr lang="ru-RU" sz="3200" b="1" dirty="0">
              <a:latin typeface="Gabriola" pitchFamily="82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860032" y="2060848"/>
            <a:ext cx="3600400" cy="12024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abriola" pitchFamily="82" charset="0"/>
              </a:rPr>
              <a:t>ПОЛОВОЕ РАЗМНОЖЕНИЕ</a:t>
            </a:r>
            <a:endParaRPr lang="ru-RU" sz="3200" b="1" dirty="0">
              <a:latin typeface="Gabriola" pitchFamily="82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2721920">
            <a:off x="1855334" y="1286774"/>
            <a:ext cx="484632" cy="103839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8926952">
            <a:off x="6522789" y="1217544"/>
            <a:ext cx="484632" cy="103839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3501008"/>
            <a:ext cx="396044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abriola" pitchFamily="82" charset="0"/>
              </a:rPr>
              <a:t>ДЕЛЕНИЕ</a:t>
            </a:r>
            <a:endParaRPr lang="ru-RU" sz="2400" b="1" dirty="0">
              <a:latin typeface="Gabriola" pitchFamily="8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4509120"/>
            <a:ext cx="396044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abriola" pitchFamily="82" charset="0"/>
              </a:rPr>
              <a:t>ВЕГЕТАТИВНОЕ</a:t>
            </a:r>
            <a:r>
              <a:rPr lang="ru-RU" dirty="0" smtClean="0"/>
              <a:t> </a:t>
            </a:r>
            <a:r>
              <a:rPr lang="ru-RU" sz="2400" b="1" dirty="0" smtClean="0">
                <a:latin typeface="Gabriola" pitchFamily="82" charset="0"/>
              </a:rPr>
              <a:t>РАЗМНОЖЕНИЕ</a:t>
            </a:r>
            <a:endParaRPr lang="ru-RU" b="1" dirty="0">
              <a:latin typeface="Gabriola" pitchFamily="8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5301208"/>
            <a:ext cx="2088232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abriola" pitchFamily="82" charset="0"/>
              </a:rPr>
              <a:t>РАЗМНОЖЕНИЕ</a:t>
            </a:r>
            <a:r>
              <a:rPr lang="ru-RU" dirty="0" smtClean="0"/>
              <a:t> </a:t>
            </a:r>
            <a:r>
              <a:rPr lang="ru-RU" sz="2400" b="1" dirty="0" smtClean="0">
                <a:latin typeface="Gabriola" pitchFamily="82" charset="0"/>
              </a:rPr>
              <a:t>РАСТЕНИЙ</a:t>
            </a:r>
            <a:endParaRPr lang="ru-RU" b="1" dirty="0">
              <a:latin typeface="Gabriola" pitchFamily="82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4005064"/>
            <a:ext cx="396044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abriola" pitchFamily="82" charset="0"/>
              </a:rPr>
              <a:t>РАЗМНОЖЕНИЕ СПОРАМИ</a:t>
            </a:r>
            <a:endParaRPr lang="ru-RU" sz="2400" b="1" dirty="0">
              <a:latin typeface="Gabriola" pitchFamily="82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71800" y="5229200"/>
            <a:ext cx="2088232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abriola" pitchFamily="82" charset="0"/>
              </a:rPr>
              <a:t>ФРАГМЕНТАЦИЯ</a:t>
            </a:r>
            <a:endParaRPr lang="ru-RU" b="1" dirty="0">
              <a:latin typeface="Gabriola" pitchFamily="82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63688" y="6309320"/>
            <a:ext cx="2088232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abriola" pitchFamily="82" charset="0"/>
              </a:rPr>
              <a:t>ПОЧКОВАНИЕ</a:t>
            </a:r>
            <a:endParaRPr lang="ru-RU" b="1" dirty="0">
              <a:latin typeface="Gabriola" pitchFamily="82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1043608" y="4941168"/>
            <a:ext cx="504056" cy="36004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555776" y="4941168"/>
            <a:ext cx="0" cy="136815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23" idx="0"/>
          </p:cNvCxnSpPr>
          <p:nvPr/>
        </p:nvCxnSpPr>
        <p:spPr>
          <a:xfrm>
            <a:off x="3419872" y="4941168"/>
            <a:ext cx="396044" cy="28803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Home\Pictures\сканирование\hohmodrom_Venus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941168"/>
            <a:ext cx="857250" cy="1500188"/>
          </a:xfrm>
          <a:prstGeom prst="rect">
            <a:avLst/>
          </a:prstGeom>
          <a:noFill/>
        </p:spPr>
      </p:pic>
      <p:pic>
        <p:nvPicPr>
          <p:cNvPr id="1030" name="Picture 6" descr="C:\Users\Home\Pictures\сканирование\20252_20-07-2010_14_22_17_(1)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725144"/>
            <a:ext cx="1517154" cy="1517154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5004048" y="3717032"/>
            <a:ext cx="3816424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Gabriola" pitchFamily="82" charset="0"/>
              </a:rPr>
              <a:t>ГАМЕТЫ</a:t>
            </a:r>
            <a:endParaRPr lang="ru-RU" b="1" dirty="0">
              <a:latin typeface="Gabriola" pitchFamily="82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6804248" y="3284984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6156176" y="4293096"/>
            <a:ext cx="360040" cy="648072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7380312" y="4293096"/>
            <a:ext cx="432048" cy="648072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Home\Pictures\skachat-besplatno-krasivye-ramki-dlya-prezentac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2643" cy="6858000"/>
          </a:xfrm>
          <a:prstGeom prst="rect">
            <a:avLst/>
          </a:prstGeom>
          <a:noFill/>
        </p:spPr>
      </p:pic>
      <p:pic>
        <p:nvPicPr>
          <p:cNvPr id="2051" name="Picture 3" descr="C:\Users\Home\Pictures\сканирование\9e101218030b8787a97a8c87f57_pr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1474" y="620688"/>
            <a:ext cx="2012526" cy="2613670"/>
          </a:xfrm>
          <a:prstGeom prst="rect">
            <a:avLst/>
          </a:prstGeom>
          <a:noFill/>
        </p:spPr>
      </p:pic>
      <p:pic>
        <p:nvPicPr>
          <p:cNvPr id="2050" name="Picture 2" descr="C:\Users\Home\Pictures\сканирование\600px-Simb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8"/>
            <a:ext cx="2088232" cy="2088232"/>
          </a:xfrm>
          <a:prstGeom prst="rect">
            <a:avLst/>
          </a:prstGeom>
          <a:noFill/>
        </p:spPr>
      </p:pic>
      <p:pic>
        <p:nvPicPr>
          <p:cNvPr id="2052" name="Picture 4" descr="C:\Users\Home\Pictures\сканирование\_________________51ac6e69105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204864"/>
            <a:ext cx="3059832" cy="300805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691680" y="764704"/>
            <a:ext cx="597666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Gabriola" pitchFamily="82" charset="0"/>
              </a:rPr>
              <a:t>БИОЛОГИЧЕСКИЙ СМЫСЛ ПОЛОВОГО РАЗМНОЖЕНИЯ</a:t>
            </a:r>
            <a:endParaRPr lang="ru-RU" sz="2800" b="1" dirty="0">
              <a:latin typeface="Gabriola" pitchFamily="8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869160"/>
            <a:ext cx="7776864" cy="13681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УВЕЛИЧЕНИЕ ГЕНЕТИЧЕСКОГО РАЗНООБРАЗИЯ ПОТОМСТВА, ЕГО ЖИЗНЕСТОЙКОСТЬ</a:t>
            </a:r>
            <a:endParaRPr lang="ru-RU" sz="2800" b="1" dirty="0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3943899" y="1998553"/>
            <a:ext cx="122413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4166243" y="4122789"/>
            <a:ext cx="1008113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2924944"/>
            <a:ext cx="7128792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ОБЪЕДИНЕНИЕ ГЕНЕТИЧЕСКОЙ ИНФОРМАЦИИ РОДИТЕЛЬСКИХ ОСОБЕЙ</a:t>
            </a:r>
            <a:endParaRPr lang="ru-RU" sz="2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Home\Pictures\skachat-besplatno-krasivye-ramki-dlya-prezentac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2643" cy="6858000"/>
          </a:xfrm>
          <a:prstGeom prst="rect">
            <a:avLst/>
          </a:prstGeom>
          <a:noFill/>
        </p:spPr>
      </p:pic>
      <p:pic>
        <p:nvPicPr>
          <p:cNvPr id="3078" name="Picture 6" descr="C:\Users\Home\Pictures\сканирование\26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2816151" cy="20872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9" name="Picture 7" descr="C:\Users\Home\Pictures\сканирование\A3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88640"/>
            <a:ext cx="2975992" cy="21374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82" name="Picture 10" descr="C:\Users\Home\Pictures\сканирование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26705">
            <a:off x="6802475" y="1405297"/>
            <a:ext cx="2464668" cy="17944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83" name="Picture 11" descr="C:\Users\Home\Pictures\сканирование\P14103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4005064"/>
            <a:ext cx="3075045" cy="22755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84" name="Picture 12" descr="C:\Users\Home\Pictures\сканирование\Polyorchis pencillatus - Red Eye Medus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538526"/>
            <a:ext cx="3361556" cy="23194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6" name="Овал 15"/>
          <p:cNvSpPr/>
          <p:nvPr/>
        </p:nvSpPr>
        <p:spPr>
          <a:xfrm>
            <a:off x="395536" y="260648"/>
            <a:ext cx="8208912" cy="129614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ОБОЕПОЛЫЕ ЖИВОТНЫЕ</a:t>
            </a:r>
            <a:endParaRPr lang="ru-RU" sz="4000" b="1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4355976" y="1628800"/>
            <a:ext cx="484632" cy="108012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11560" y="2708920"/>
            <a:ext cx="7848872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ГЕРМАФРОДИТЫ</a:t>
            </a:r>
            <a:endParaRPr lang="ru-RU" sz="4400" b="1" dirty="0"/>
          </a:p>
        </p:txBody>
      </p:sp>
      <p:sp>
        <p:nvSpPr>
          <p:cNvPr id="19" name="Стрелка вниз 18"/>
          <p:cNvSpPr/>
          <p:nvPr/>
        </p:nvSpPr>
        <p:spPr>
          <a:xfrm rot="1089476">
            <a:off x="2495989" y="3981676"/>
            <a:ext cx="484632" cy="108012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0" y="5085184"/>
            <a:ext cx="4644008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abriola" pitchFamily="82" charset="0"/>
              </a:rPr>
              <a:t>ВОЗМОЖНОСТЬ САМООПЛОДОТВОРЕНИЯ</a:t>
            </a:r>
            <a:endParaRPr lang="ru-RU" sz="2400" b="1" dirty="0">
              <a:latin typeface="Gabriola" pitchFamily="82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 rot="20514569">
            <a:off x="6150269" y="3984719"/>
            <a:ext cx="484632" cy="108012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895528" y="5157192"/>
            <a:ext cx="4248472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Gabriola" pitchFamily="82" charset="0"/>
              </a:rPr>
              <a:t>ПЕРЕКРЕСТНОЕ ОПЛОДОТВОРЕНИЕ</a:t>
            </a:r>
            <a:endParaRPr lang="ru-RU" sz="2800" b="1" dirty="0">
              <a:latin typeface="Gabriola" pitchFamily="8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4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Home\Pictures\skachat-besplatno-krasivye-ramki-dlya-prezentac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2643" cy="6858000"/>
          </a:xfrm>
          <a:prstGeom prst="rect">
            <a:avLst/>
          </a:prstGeom>
          <a:noFill/>
        </p:spPr>
      </p:pic>
      <p:pic>
        <p:nvPicPr>
          <p:cNvPr id="4098" name="Picture 2" descr="C:\Users\Home\Pictures\сканирование\1388356892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20688"/>
            <a:ext cx="2793504" cy="18623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C:\Users\Home\Pictures\сканирование\1388356892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692696"/>
            <a:ext cx="2793504" cy="18623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Овал 4"/>
          <p:cNvSpPr/>
          <p:nvPr/>
        </p:nvSpPr>
        <p:spPr>
          <a:xfrm>
            <a:off x="971600" y="188640"/>
            <a:ext cx="6840760" cy="10081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КОНЬЮГАЦИЯ</a:t>
            </a:r>
            <a:endParaRPr lang="ru-RU" sz="4000" b="1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283968" y="1196752"/>
            <a:ext cx="484632" cy="720080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259632" y="1988840"/>
            <a:ext cx="6840760" cy="10081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Обмениваются частями генетического материала</a:t>
            </a:r>
            <a:endParaRPr lang="ru-RU" sz="2400" b="1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355976" y="2996952"/>
            <a:ext cx="484632" cy="720080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187624" y="3717032"/>
            <a:ext cx="6840760" cy="10081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Число особей не увеличивается</a:t>
            </a:r>
            <a:endParaRPr lang="ru-RU" sz="2400" b="1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4725144"/>
            <a:ext cx="484632" cy="720080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403648" y="5445224"/>
            <a:ext cx="6840760" cy="10081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ПОЛОВОЙ ПРОЦЕСС</a:t>
            </a:r>
            <a:endParaRPr lang="ru-RU" sz="40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6 -0.06198 L 0.20764 0.2710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2.71045E-6 L -0.22829 0.2833 " pathEditMode="relative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64 0.27104 L -0.07569 0.4808 " pathEditMode="relative" ptsTypes="AA">
                                      <p:cBhvr>
                                        <p:cTn id="2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333 0.26064 L 0.16042 0.491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1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Home\Pictures\skachat-besplatno-krasivye-ramki-dlya-prezentac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2643" cy="6858000"/>
          </a:xfrm>
          <a:prstGeom prst="rect">
            <a:avLst/>
          </a:prstGeom>
          <a:noFill/>
        </p:spPr>
      </p:pic>
      <p:pic>
        <p:nvPicPr>
          <p:cNvPr id="5123" name="Picture 3" descr="C:\Users\Home\Pictures\сканирование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707904" y="764704"/>
            <a:ext cx="1621513" cy="1728192"/>
          </a:xfrm>
          <a:prstGeom prst="rect">
            <a:avLst/>
          </a:prstGeom>
          <a:noFill/>
        </p:spPr>
      </p:pic>
      <p:pic>
        <p:nvPicPr>
          <p:cNvPr id="5124" name="Picture 4" descr="C:\Users\Home\Pictures\сканирование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284984"/>
            <a:ext cx="1704895" cy="1656184"/>
          </a:xfrm>
          <a:prstGeom prst="rect">
            <a:avLst/>
          </a:prstGeom>
          <a:noFill/>
        </p:spPr>
      </p:pic>
      <p:pic>
        <p:nvPicPr>
          <p:cNvPr id="5125" name="Picture 5" descr="C:\Users\Home\Pictures\сканирование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212976"/>
            <a:ext cx="1817941" cy="1872208"/>
          </a:xfrm>
          <a:prstGeom prst="rect">
            <a:avLst/>
          </a:prstGeom>
          <a:noFill/>
        </p:spPr>
      </p:pic>
      <p:pic>
        <p:nvPicPr>
          <p:cNvPr id="5126" name="Picture 6" descr="C:\Users\Home\Pictures\сканирование\Bot 201 Chlamydomon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48680"/>
            <a:ext cx="1879600" cy="1828800"/>
          </a:xfrm>
          <a:prstGeom prst="rect">
            <a:avLst/>
          </a:prstGeom>
          <a:noFill/>
        </p:spPr>
      </p:pic>
      <p:pic>
        <p:nvPicPr>
          <p:cNvPr id="8" name="Picture 6" descr="C:\Users\Home\Pictures\сканирование\Bot 201 Chlamydomon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548680"/>
            <a:ext cx="1879600" cy="1828800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>
            <a:off x="2515330" y="1191592"/>
            <a:ext cx="104953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5385144" y="1170715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4037080" y="2523760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364088" y="3933056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1600" y="188640"/>
            <a:ext cx="7200800" cy="1224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КОПУЛЯЦИЯ</a:t>
            </a:r>
            <a:endParaRPr lang="ru-RU" sz="5400" b="1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4211960" y="1412776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576" y="2348880"/>
            <a:ext cx="7200800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КЛЕТКИ-ОРГАНИЗМЫ ПРЕВРАЩАЮТСЯ В НЕОТЛИЧИМЫЕ ДРУГ ОТ ДРУГА ГАМЕТЫ И СЛИВАЮТСЯ </a:t>
            </a:r>
            <a:endParaRPr lang="ru-RU" sz="3200" b="1" dirty="0"/>
          </a:p>
        </p:txBody>
      </p:sp>
      <p:sp>
        <p:nvSpPr>
          <p:cNvPr id="17" name="Стрелка вниз 16"/>
          <p:cNvSpPr/>
          <p:nvPr/>
        </p:nvSpPr>
        <p:spPr>
          <a:xfrm rot="2662690">
            <a:off x="2897194" y="3686741"/>
            <a:ext cx="484632" cy="140057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512" y="5013176"/>
            <a:ext cx="4176464" cy="1224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ПОЛОВОЙ ПРОЦЕСС</a:t>
            </a:r>
            <a:endParaRPr lang="ru-RU" sz="4000" b="1" dirty="0"/>
          </a:p>
        </p:txBody>
      </p:sp>
      <p:sp>
        <p:nvSpPr>
          <p:cNvPr id="19" name="Стрелка вниз 18"/>
          <p:cNvSpPr/>
          <p:nvPr/>
        </p:nvSpPr>
        <p:spPr>
          <a:xfrm rot="16200000">
            <a:off x="4509706" y="5003463"/>
            <a:ext cx="484632" cy="9361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92080" y="5013176"/>
            <a:ext cx="3851920" cy="122413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ИЗОГАМИЯ</a:t>
            </a:r>
            <a:endParaRPr lang="ru-RU" sz="4000" b="1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1" animBg="1"/>
      <p:bldP spid="13" grpId="2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Home\Pictures\skachat-besplatno-krasivye-ramki-dlya-prezentac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2643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1547664" y="620688"/>
            <a:ext cx="6264696" cy="129614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ГЕТЕРОГАМИЯ</a:t>
            </a:r>
            <a:endParaRPr lang="ru-RU" sz="4000" b="1" dirty="0"/>
          </a:p>
        </p:txBody>
      </p:sp>
      <p:sp>
        <p:nvSpPr>
          <p:cNvPr id="4" name="Овал 3"/>
          <p:cNvSpPr/>
          <p:nvPr/>
        </p:nvSpPr>
        <p:spPr>
          <a:xfrm>
            <a:off x="1619672" y="2636912"/>
            <a:ext cx="6120680" cy="12024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2 ТИПА ГАМЕТ</a:t>
            </a:r>
            <a:endParaRPr lang="ru-RU" sz="4000" b="1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323528" y="5085184"/>
            <a:ext cx="4176464" cy="1224136"/>
            <a:chOff x="179512" y="3789040"/>
            <a:chExt cx="4176464" cy="1224136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79512" y="3789040"/>
              <a:ext cx="4176464" cy="122413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ru-RU" sz="4000" b="1" dirty="0" smtClean="0"/>
                <a:t>ЯЙЦЕКЛЕТКИ</a:t>
              </a:r>
              <a:endParaRPr lang="ru-RU" sz="4000" b="1" dirty="0"/>
            </a:p>
          </p:txBody>
        </p:sp>
        <p:pic>
          <p:nvPicPr>
            <p:cNvPr id="6146" name="Picture 2" descr="C:\Users\Home\Pictures\сканирование\hohmodrom_Venus_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9414270">
              <a:off x="389281" y="3923663"/>
              <a:ext cx="497210" cy="870118"/>
            </a:xfrm>
            <a:prstGeom prst="rect">
              <a:avLst/>
            </a:prstGeom>
            <a:noFill/>
          </p:spPr>
        </p:pic>
      </p:grpSp>
      <p:grpSp>
        <p:nvGrpSpPr>
          <p:cNvPr id="10" name="Группа 9"/>
          <p:cNvGrpSpPr/>
          <p:nvPr/>
        </p:nvGrpSpPr>
        <p:grpSpPr>
          <a:xfrm>
            <a:off x="4887183" y="5013176"/>
            <a:ext cx="4256817" cy="1224136"/>
            <a:chOff x="4887183" y="3789040"/>
            <a:chExt cx="4256817" cy="122413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967536" y="3789040"/>
              <a:ext cx="4176464" cy="122413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ru-RU" sz="3200" b="1" dirty="0" smtClean="0"/>
                <a:t>СПЕРМАТОЗОИДЫ</a:t>
              </a:r>
              <a:endParaRPr lang="ru-RU" sz="3200" b="1" dirty="0"/>
            </a:p>
          </p:txBody>
        </p:sp>
        <p:pic>
          <p:nvPicPr>
            <p:cNvPr id="8" name="Picture 6" descr="C:\Users\Home\Pictures\сканирование\20252_20-07-2010_14_22_17_(1)_big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468184">
              <a:off x="4887183" y="3816191"/>
              <a:ext cx="725066" cy="725066"/>
            </a:xfrm>
            <a:prstGeom prst="rect">
              <a:avLst/>
            </a:prstGeom>
            <a:noFill/>
          </p:spPr>
        </p:pic>
      </p:grpSp>
      <p:sp>
        <p:nvSpPr>
          <p:cNvPr id="12" name="Стрелка вниз 11"/>
          <p:cNvSpPr/>
          <p:nvPr/>
        </p:nvSpPr>
        <p:spPr>
          <a:xfrm>
            <a:off x="4499992" y="1916832"/>
            <a:ext cx="484632" cy="64807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2070060">
            <a:off x="2405366" y="3659690"/>
            <a:ext cx="484632" cy="165344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272340">
            <a:off x="6473006" y="3687764"/>
            <a:ext cx="484632" cy="164175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Home\Pictures\skachat-besplatno-krasivye-ramki-dlya-prezentac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2643" cy="6858000"/>
          </a:xfrm>
          <a:prstGeom prst="rect">
            <a:avLst/>
          </a:prstGeom>
          <a:noFill/>
        </p:spPr>
      </p:pic>
      <p:pic>
        <p:nvPicPr>
          <p:cNvPr id="7170" name="Picture 2" descr="C:\Users\Home\Pictures\сканирование\200812111928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492896"/>
            <a:ext cx="28575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Home\Pictures\сканирование\_39543304_ivf2_2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4664"/>
            <a:ext cx="259655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691680" y="476672"/>
            <a:ext cx="568863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ЖИВОТНЫЕ</a:t>
            </a:r>
            <a:endParaRPr lang="ru-RU" sz="3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35696" y="2420888"/>
            <a:ext cx="568863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ЯЙЦЕКЛЕТКИ</a:t>
            </a:r>
            <a:endParaRPr lang="ru-RU" sz="36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63688" y="1556792"/>
            <a:ext cx="568863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ЯИЧНИКИ</a:t>
            </a:r>
            <a:endParaRPr lang="ru-RU" sz="3600" b="1" dirty="0"/>
          </a:p>
        </p:txBody>
      </p:sp>
      <p:sp>
        <p:nvSpPr>
          <p:cNvPr id="8" name="Овал 7"/>
          <p:cNvSpPr/>
          <p:nvPr/>
        </p:nvSpPr>
        <p:spPr>
          <a:xfrm>
            <a:off x="179512" y="3284984"/>
            <a:ext cx="3744416" cy="13464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ОКРУГЛЫЕ, КРУПНЫЕ, НЕПОДВИЖНЫЕ</a:t>
            </a:r>
            <a:endParaRPr lang="ru-RU" sz="2400" b="1" dirty="0"/>
          </a:p>
        </p:txBody>
      </p:sp>
      <p:sp>
        <p:nvSpPr>
          <p:cNvPr id="9" name="Овал 8"/>
          <p:cNvSpPr/>
          <p:nvPr/>
        </p:nvSpPr>
        <p:spPr>
          <a:xfrm>
            <a:off x="5436096" y="3356992"/>
            <a:ext cx="3456384" cy="13464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 ЯДРАХ – ДНК, ЗАПАСНЫЕ </a:t>
            </a:r>
            <a:r>
              <a:rPr lang="ru-RU" sz="2400" b="1" dirty="0" err="1" smtClean="0"/>
              <a:t>иРНК</a:t>
            </a:r>
            <a:endParaRPr lang="ru-RU" sz="2400" b="1" dirty="0"/>
          </a:p>
        </p:txBody>
      </p:sp>
      <p:sp>
        <p:nvSpPr>
          <p:cNvPr id="10" name="Овал 9"/>
          <p:cNvSpPr/>
          <p:nvPr/>
        </p:nvSpPr>
        <p:spPr>
          <a:xfrm>
            <a:off x="2339752" y="5157192"/>
            <a:ext cx="4968552" cy="13464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ЗАПАС ПИТАТЕЛЬНЫХ ВЕЩЕСТВ В ВИДЕ ЖЕЛТКА</a:t>
            </a:r>
            <a:endParaRPr lang="ru-RU" sz="2400" b="1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4067944" y="1052736"/>
            <a:ext cx="864096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067944" y="2132856"/>
            <a:ext cx="864096" cy="2880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854260">
            <a:off x="3722611" y="2929748"/>
            <a:ext cx="289170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9332456">
            <a:off x="5436478" y="2901795"/>
            <a:ext cx="279395" cy="103693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flipH="1">
            <a:off x="4572000" y="3140968"/>
            <a:ext cx="360040" cy="21602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2.11841E-6 L 0.36215 0.28307 " pathEditMode="relative" ptsTypes="AA">
                                      <p:cBhvr>
                                        <p:cTn id="1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Home\Pictures\skachat-besplatno-krasivye-ramki-dlya-prezentac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2643" cy="6858000"/>
          </a:xfrm>
          <a:prstGeom prst="rect">
            <a:avLst/>
          </a:prstGeom>
          <a:noFill/>
        </p:spPr>
      </p:pic>
      <p:pic>
        <p:nvPicPr>
          <p:cNvPr id="8197" name="Picture 5" descr="C:\Users\Home\Pictures\сканирование\0015-020-Tip-khordovy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82627">
            <a:off x="750942" y="3713583"/>
            <a:ext cx="2825830" cy="2834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C:\Users\Home\Pictures\сканирование\DSC_3206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18888">
            <a:off x="105977" y="167720"/>
            <a:ext cx="3147961" cy="2090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Home\Pictures\сканирование\goods150_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32535">
            <a:off x="5255224" y="3915241"/>
            <a:ext cx="3680885" cy="2582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Home\Pictures\сканирование\1348991683_t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90130">
            <a:off x="575918" y="1839281"/>
            <a:ext cx="3180867" cy="238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995936" y="188640"/>
            <a:ext cx="4896544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МОЛЛЮСКИ, ЛАНЦЕТНИК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1772816"/>
            <a:ext cx="4896544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ЖЕЛТОК РАСПРЕДЕЛЕН НЕРАВНОМЕРНО, ЯДРО В ЦЕНТРЕ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3284984"/>
            <a:ext cx="4896544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ЯЙЦЕКЛЕТКА МАЛА</a:t>
            </a:r>
            <a:endParaRPr lang="ru-RU" sz="2400" b="1" dirty="0">
              <a:latin typeface="Comic Sans MS" pitchFamily="66" charset="0"/>
            </a:endParaRPr>
          </a:p>
        </p:txBody>
      </p:sp>
      <p:cxnSp>
        <p:nvCxnSpPr>
          <p:cNvPr id="12" name="Прямая со стрелкой 11"/>
          <p:cNvCxnSpPr>
            <a:stCxn id="7" idx="2"/>
            <a:endCxn id="9" idx="0"/>
          </p:cNvCxnSpPr>
          <p:nvPr/>
        </p:nvCxnSpPr>
        <p:spPr>
          <a:xfrm>
            <a:off x="6444208" y="1103040"/>
            <a:ext cx="0" cy="66977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444208" y="2636912"/>
            <a:ext cx="0" cy="66977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168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Формы размножения организмов. Половое размножение.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размножения организмов. Половое размножение.</dc:title>
  <dc:creator>Home</dc:creator>
  <cp:lastModifiedBy>Home</cp:lastModifiedBy>
  <cp:revision>22</cp:revision>
  <dcterms:created xsi:type="dcterms:W3CDTF">2015-02-17T15:06:02Z</dcterms:created>
  <dcterms:modified xsi:type="dcterms:W3CDTF">2015-07-21T10:14:24Z</dcterms:modified>
</cp:coreProperties>
</file>