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1DBC-233E-47C1-9E22-D6BB444BF3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F225-9209-417E-8736-4C227EE8C2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2AA0-AC6F-4EDD-BEBC-2B556C1E3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FD06-E354-408E-9652-2E6104B00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420-676B-4B92-941F-6D8EAB7D7D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49E2-BACF-483D-848E-0A4A5B41B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A5C9-3AB9-4F78-8B48-E86DDA80D0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7D53-9C47-4418-ACA5-E44443A795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47B5-A448-4938-ADAD-A2FCD8C3F5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7319-E912-4A19-9644-B61D1AA8E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071F-9EC0-410E-A9E6-A21744706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BC67-B23C-49FC-A84F-76976D7AD8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DCDD-6091-471A-8734-232A02C24F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844F-55AF-453A-8577-5FA6CB17F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4318-81B3-4FD3-86D8-FDE8188E3A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F209-5964-4827-9536-8F8F7BDE3D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BDF5-6980-42AE-9997-969708C8D2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17E3-61AD-4F5F-BDE0-7F00628CDD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3BEA-4C66-47DA-898B-6C93DBBE78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E57-AC82-46D4-8826-2A37717637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D49A-AF99-4938-AD97-37074474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EBF6-91F7-4202-A5A5-33C8E1B87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4ED54-CD4A-40E8-8AD9-38DFFC2638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2651A9-947B-4CFB-8FF2-EFA6088B2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1428750"/>
            <a:ext cx="6572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Урок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обучения грамоте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1 класс</a:t>
            </a:r>
          </a:p>
        </p:txBody>
      </p:sp>
      <p:pic>
        <p:nvPicPr>
          <p:cNvPr id="2051" name="Рисунок 5" descr="6 (4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929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143500" y="5143500"/>
            <a:ext cx="3820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Соловьёва Лариса Яковлевна,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Учитель МОБУ СОШ № 82 г. Сочи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786058"/>
            <a:ext cx="26253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3 балла</a:t>
            </a:r>
          </a:p>
        </p:txBody>
      </p:sp>
      <p:pic>
        <p:nvPicPr>
          <p:cNvPr id="11268" name="Рисунок 4" descr="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000250"/>
            <a:ext cx="2500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214422"/>
            <a:ext cx="44983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Физминутка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pic>
        <p:nvPicPr>
          <p:cNvPr id="12291" name="Рисунок 4" descr="2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571750"/>
            <a:ext cx="34925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571625"/>
          <a:ext cx="8358246" cy="3910782"/>
        </p:xfrm>
        <a:graphic>
          <a:graphicData uri="http://schemas.openxmlformats.org/drawingml/2006/table">
            <a:tbl>
              <a:tblPr/>
              <a:tblGrid>
                <a:gridCol w="1637690"/>
                <a:gridCol w="6720556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РАДЫ-РЯДЫ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Дети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сажали овощи. Они старались делать ровные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_______.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Осенью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убирали урожай. Все были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_________.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НОС-НЁС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Буратино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_______ золотой ключик. Он любит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всюду совать свой      _______.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ИШКА-МЫШКА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Кот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___________ ловил __________.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86625" y="1785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ряды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86438" y="235743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рады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7563" y="32861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нёс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3643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нос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0" y="45720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Мишка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45720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мышку</a:t>
            </a:r>
          </a:p>
        </p:txBody>
      </p:sp>
      <p:sp>
        <p:nvSpPr>
          <p:cNvPr id="13334" name="TextBox 8"/>
          <p:cNvSpPr txBox="1">
            <a:spLocks noChangeArrowheads="1"/>
          </p:cNvSpPr>
          <p:nvPr/>
        </p:nvSpPr>
        <p:spPr bwMode="auto">
          <a:xfrm>
            <a:off x="500063" y="9286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cs typeface="Arial" charset="0"/>
              </a:rPr>
              <a:t>Вставьте подходящее по смыслу слово.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786058"/>
            <a:ext cx="26253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4 балла</a:t>
            </a:r>
          </a:p>
        </p:txBody>
      </p:sp>
      <p:pic>
        <p:nvPicPr>
          <p:cNvPr id="14340" name="Рисунок 4" descr="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928813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142984"/>
            <a:ext cx="79912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Составляем предложения</a:t>
            </a:r>
          </a:p>
        </p:txBody>
      </p:sp>
      <p:pic>
        <p:nvPicPr>
          <p:cNvPr id="15363" name="Рисунок 4" descr="normal_1985_ Первый раз - в первый класс (О68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286000"/>
            <a:ext cx="2728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1500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Дети рады зиме.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786063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У   Пети  и  Нины санки.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40005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Малыши катались с горки.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15001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Дети рады зиме.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786063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У  Пети  и  Нины санки.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40005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Малыши катались с горки.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786058"/>
            <a:ext cx="300039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5 баллов</a:t>
            </a:r>
          </a:p>
        </p:txBody>
      </p:sp>
      <p:pic>
        <p:nvPicPr>
          <p:cNvPr id="18436" name="Рисунок 4" descr="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714500"/>
            <a:ext cx="2500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71563" y="571500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C00000"/>
                </a:solidFill>
                <a:cs typeface="Arial" charset="0"/>
              </a:rPr>
              <a:t>Гласные второго ряда: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C00000"/>
                </a:solidFill>
                <a:cs typeface="Arial" charset="0"/>
              </a:rPr>
              <a:t>Я,Е,Ю,И,Ё</a:t>
            </a:r>
          </a:p>
        </p:txBody>
      </p:sp>
      <p:pic>
        <p:nvPicPr>
          <p:cNvPr id="19459" name="Рисунок 2" descr="1b8597b9ee0b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214563"/>
            <a:ext cx="3810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текст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76771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5" descr="189374_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1579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6" descr="4cd680689e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0"/>
            <a:ext cx="1397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714375"/>
            <a:ext cx="6572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Тема урока: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Обозначение мягкости согласных звуков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гласными буквами</a:t>
            </a:r>
          </a:p>
        </p:txBody>
      </p:sp>
      <p:pic>
        <p:nvPicPr>
          <p:cNvPr id="5123" name="Рисунок 3" descr="Незнайка_1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643188"/>
            <a:ext cx="214312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50" y="1643063"/>
          <a:ext cx="7500990" cy="2460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500198"/>
                <a:gridCol w="1500198"/>
                <a:gridCol w="1500198"/>
                <a:gridCol w="1500198"/>
              </a:tblGrid>
              <a:tr h="119118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944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Я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Э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У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И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О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2928934"/>
            <a:ext cx="10001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714488"/>
            <a:ext cx="69007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714488"/>
            <a:ext cx="8178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928934"/>
            <a:ext cx="81842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1714488"/>
            <a:ext cx="7615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Ё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572000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C00000"/>
                </a:solidFill>
                <a:cs typeface="Arial" charset="0"/>
              </a:rPr>
              <a:t>Гласные второго ряда: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C00000"/>
                </a:solidFill>
                <a:cs typeface="Arial" charset="0"/>
              </a:rPr>
              <a:t>Я,Е,Ю,И,Ё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786058"/>
            <a:ext cx="26253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 балл</a:t>
            </a:r>
          </a:p>
        </p:txBody>
      </p:sp>
      <p:pic>
        <p:nvPicPr>
          <p:cNvPr id="7172" name="Рисунок 4" descr="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671638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245932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Р  -  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714620"/>
            <a:ext cx="241604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  -  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4143380"/>
            <a:ext cx="244490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Л  -  К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1000125" y="571500"/>
            <a:ext cx="1643063" cy="642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0800000" flipH="1">
            <a:off x="1000125" y="2428875"/>
            <a:ext cx="1633538" cy="642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714750" y="2143125"/>
            <a:ext cx="1643063" cy="642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0800000" flipH="1">
            <a:off x="3714750" y="3857625"/>
            <a:ext cx="1633538" cy="642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0800000" flipH="1">
            <a:off x="6143625" y="5286375"/>
            <a:ext cx="1633538" cy="642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143625" y="3500438"/>
            <a:ext cx="1643063" cy="6429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214554"/>
            <a:ext cx="56778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214290"/>
            <a:ext cx="5645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857364"/>
            <a:ext cx="59824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3643314"/>
            <a:ext cx="57259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ё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3214686"/>
            <a:ext cx="54854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5072074"/>
            <a:ext cx="7633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ю</a:t>
            </a:r>
            <a:endParaRPr lang="ru-RU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8209" name="Рисунок 18" descr="Незнайка_1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57625"/>
            <a:ext cx="14366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_2813b_494daaf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08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786058"/>
            <a:ext cx="26253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 балла</a:t>
            </a:r>
          </a:p>
        </p:txBody>
      </p:sp>
      <p:pic>
        <p:nvPicPr>
          <p:cNvPr id="9220" name="Рисунок 4" descr="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857375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1571625"/>
            <a:ext cx="7715250" cy="76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prstClr val="black"/>
                </a:solidFill>
              </a:rPr>
              <a:t>1 вариант- </a:t>
            </a:r>
            <a:r>
              <a:rPr lang="ru-RU" sz="3600" dirty="0">
                <a:solidFill>
                  <a:prstClr val="black"/>
                </a:solidFill>
              </a:rPr>
              <a:t>твёрдый согласный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3" y="2786063"/>
            <a:ext cx="7715250" cy="769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prstClr val="black"/>
                </a:solidFill>
              </a:rPr>
              <a:t>2 вариант- </a:t>
            </a:r>
            <a:r>
              <a:rPr lang="ru-RU" sz="3600" dirty="0">
                <a:solidFill>
                  <a:prstClr val="black"/>
                </a:solidFill>
              </a:rPr>
              <a:t>мягкий согласный </a:t>
            </a:r>
          </a:p>
        </p:txBody>
      </p:sp>
      <p:pic>
        <p:nvPicPr>
          <p:cNvPr id="10244" name="Рисунок 5" descr="Незнайка_1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786188"/>
            <a:ext cx="14366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2012-11-11T14:51:01Z</dcterms:modified>
</cp:coreProperties>
</file>