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73" r:id="rId7"/>
    <p:sldId id="263" r:id="rId8"/>
    <p:sldId id="266" r:id="rId9"/>
    <p:sldId id="267" r:id="rId10"/>
    <p:sldId id="268" r:id="rId11"/>
    <p:sldId id="265" r:id="rId12"/>
    <p:sldId id="269" r:id="rId13"/>
    <p:sldId id="270" r:id="rId14"/>
    <p:sldId id="262" r:id="rId15"/>
    <p:sldId id="272" r:id="rId16"/>
    <p:sldId id="264" r:id="rId17"/>
    <p:sldId id="261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0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D3568-9159-4BB7-B44A-D28761AA49A4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5CA20-F55C-44CD-886A-A6B0DFDB58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612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5CA20-F55C-44CD-886A-A6B0DFDB586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video" Target="NULL" TargetMode="External"/><Relationship Id="rId1" Type="http://schemas.openxmlformats.org/officeDocument/2006/relationships/audio" Target="file:///D:\&#1092;&#1080;&#1079;&#1084;&#1080;&#1085;&#1091;&#1090;&#1082;&#1080;\&#1048;mitacionnaya-igra-Esli-nravitsya-tebe-to-delay-tak(muzofon.com).mp3" TargetMode="External"/><Relationship Id="rId6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owerpoint презентации шаблоны скачать - найдем вам образе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2" cy="68905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2143116"/>
            <a:ext cx="76258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latin typeface="Arial Black" pitchFamily="34" charset="0"/>
              </a:rPr>
              <a:t>Уравнения</a:t>
            </a:r>
            <a:endParaRPr lang="ru-RU" sz="9600" dirty="0">
              <a:latin typeface="Arial Black" pitchFamily="34" charset="0"/>
            </a:endParaRPr>
          </a:p>
        </p:txBody>
      </p:sp>
      <p:pic>
        <p:nvPicPr>
          <p:cNvPr id="6" name="Picture 4" descr="аватарки для контак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643289"/>
            <a:ext cx="3214710" cy="32147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57884" y="5143512"/>
            <a:ext cx="3262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 Ерохина И.Г.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Санкт-Петербург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0" y="1428736"/>
            <a:ext cx="50323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х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500034" y="1357298"/>
            <a:ext cx="2889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+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857224" y="1142984"/>
            <a:ext cx="3816350" cy="86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857224" y="1357298"/>
            <a:ext cx="576262" cy="5762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1500166" y="1285860"/>
            <a:ext cx="504825" cy="5762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2000232" y="1285860"/>
            <a:ext cx="576263" cy="5762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643174" y="1357298"/>
            <a:ext cx="503238" cy="5032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3143240" y="1285860"/>
            <a:ext cx="719137" cy="576262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3929058" y="1357298"/>
            <a:ext cx="576263" cy="5762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1" name="WordArt 11"/>
          <p:cNvSpPr>
            <a:spLocks noChangeArrowheads="1" noChangeShapeType="1" noTextEdit="1"/>
          </p:cNvSpPr>
          <p:nvPr/>
        </p:nvSpPr>
        <p:spPr bwMode="auto">
          <a:xfrm>
            <a:off x="4857752" y="1500174"/>
            <a:ext cx="2889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=</a:t>
            </a: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5214942" y="857232"/>
            <a:ext cx="3814732" cy="1500198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5357818" y="1000108"/>
            <a:ext cx="504825" cy="576263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6000760" y="1071546"/>
            <a:ext cx="503238" cy="5032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5" name="AutoShape 15"/>
          <p:cNvSpPr>
            <a:spLocks noChangeArrowheads="1"/>
          </p:cNvSpPr>
          <p:nvPr/>
        </p:nvSpPr>
        <p:spPr bwMode="auto">
          <a:xfrm>
            <a:off x="6500826" y="1000108"/>
            <a:ext cx="719138" cy="576263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7286644" y="1000108"/>
            <a:ext cx="504825" cy="576263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7" name="Oval 17"/>
          <p:cNvSpPr>
            <a:spLocks noChangeArrowheads="1"/>
          </p:cNvSpPr>
          <p:nvPr/>
        </p:nvSpPr>
        <p:spPr bwMode="auto">
          <a:xfrm>
            <a:off x="7786710" y="1000108"/>
            <a:ext cx="576262" cy="5762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Oval 18"/>
          <p:cNvSpPr>
            <a:spLocks noChangeArrowheads="1"/>
          </p:cNvSpPr>
          <p:nvPr/>
        </p:nvSpPr>
        <p:spPr bwMode="auto">
          <a:xfrm>
            <a:off x="8424893" y="1000108"/>
            <a:ext cx="576263" cy="5762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5357818" y="1785926"/>
            <a:ext cx="503237" cy="503238"/>
          </a:xfrm>
          <a:prstGeom prst="rect">
            <a:avLst/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6072198" y="1785926"/>
            <a:ext cx="503238" cy="503238"/>
          </a:xfrm>
          <a:prstGeom prst="rect">
            <a:avLst/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1" name="Oval 21"/>
          <p:cNvSpPr>
            <a:spLocks noChangeArrowheads="1"/>
          </p:cNvSpPr>
          <p:nvPr/>
        </p:nvSpPr>
        <p:spPr bwMode="auto">
          <a:xfrm>
            <a:off x="6643702" y="1714488"/>
            <a:ext cx="576263" cy="5762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2" name="AutoShape 22"/>
          <p:cNvSpPr>
            <a:spLocks noChangeArrowheads="1"/>
          </p:cNvSpPr>
          <p:nvPr/>
        </p:nvSpPr>
        <p:spPr bwMode="auto">
          <a:xfrm>
            <a:off x="7215206" y="1714488"/>
            <a:ext cx="504825" cy="576262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3" name="Oval 23"/>
          <p:cNvSpPr>
            <a:spLocks noChangeArrowheads="1"/>
          </p:cNvSpPr>
          <p:nvPr/>
        </p:nvSpPr>
        <p:spPr bwMode="auto">
          <a:xfrm>
            <a:off x="7715272" y="1714488"/>
            <a:ext cx="576263" cy="5762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04" name="AutoShape 24"/>
          <p:cNvSpPr>
            <a:spLocks noChangeArrowheads="1"/>
          </p:cNvSpPr>
          <p:nvPr/>
        </p:nvSpPr>
        <p:spPr bwMode="auto">
          <a:xfrm>
            <a:off x="8358214" y="1709730"/>
            <a:ext cx="719138" cy="576262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06" name="AutoShape 26"/>
          <p:cNvSpPr>
            <a:spLocks noChangeArrowheads="1"/>
          </p:cNvSpPr>
          <p:nvPr/>
        </p:nvSpPr>
        <p:spPr bwMode="auto">
          <a:xfrm>
            <a:off x="1428728" y="2786058"/>
            <a:ext cx="4500594" cy="642942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07" name="WordArt 27"/>
          <p:cNvSpPr>
            <a:spLocks noChangeArrowheads="1" noChangeShapeType="1" noTextEdit="1"/>
          </p:cNvSpPr>
          <p:nvPr/>
        </p:nvSpPr>
        <p:spPr bwMode="auto">
          <a:xfrm>
            <a:off x="357158" y="3000372"/>
            <a:ext cx="50323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х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0508" name="WordArt 28"/>
          <p:cNvSpPr>
            <a:spLocks noChangeArrowheads="1" noChangeShapeType="1" noTextEdit="1"/>
          </p:cNvSpPr>
          <p:nvPr/>
        </p:nvSpPr>
        <p:spPr bwMode="auto">
          <a:xfrm>
            <a:off x="1000100" y="3071810"/>
            <a:ext cx="2889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20509" name="Oval 29"/>
          <p:cNvSpPr>
            <a:spLocks noChangeArrowheads="1"/>
          </p:cNvSpPr>
          <p:nvPr/>
        </p:nvSpPr>
        <p:spPr bwMode="auto">
          <a:xfrm>
            <a:off x="1643042" y="2857496"/>
            <a:ext cx="576263" cy="5762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0" name="AutoShape 30"/>
          <p:cNvSpPr>
            <a:spLocks noChangeArrowheads="1"/>
          </p:cNvSpPr>
          <p:nvPr/>
        </p:nvSpPr>
        <p:spPr bwMode="auto">
          <a:xfrm>
            <a:off x="2285984" y="2857496"/>
            <a:ext cx="719138" cy="576262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1" name="AutoShape 31"/>
          <p:cNvSpPr>
            <a:spLocks noChangeArrowheads="1"/>
          </p:cNvSpPr>
          <p:nvPr/>
        </p:nvSpPr>
        <p:spPr bwMode="auto">
          <a:xfrm>
            <a:off x="3143240" y="2857496"/>
            <a:ext cx="504825" cy="5762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2" name="Rectangle 32"/>
          <p:cNvSpPr>
            <a:spLocks noChangeArrowheads="1"/>
          </p:cNvSpPr>
          <p:nvPr/>
        </p:nvSpPr>
        <p:spPr bwMode="auto">
          <a:xfrm>
            <a:off x="3786182" y="2928934"/>
            <a:ext cx="503238" cy="503237"/>
          </a:xfrm>
          <a:prstGeom prst="rect">
            <a:avLst/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3" name="Rectangle 33"/>
          <p:cNvSpPr>
            <a:spLocks noChangeArrowheads="1"/>
          </p:cNvSpPr>
          <p:nvPr/>
        </p:nvSpPr>
        <p:spPr bwMode="auto">
          <a:xfrm>
            <a:off x="4429124" y="2928934"/>
            <a:ext cx="503237" cy="503237"/>
          </a:xfrm>
          <a:prstGeom prst="rect">
            <a:avLst/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4" name="AutoShape 34"/>
          <p:cNvSpPr>
            <a:spLocks noChangeArrowheads="1"/>
          </p:cNvSpPr>
          <p:nvPr/>
        </p:nvSpPr>
        <p:spPr bwMode="auto">
          <a:xfrm>
            <a:off x="5143504" y="2857496"/>
            <a:ext cx="504825" cy="576262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6643702" y="571480"/>
            <a:ext cx="1079500" cy="228600"/>
          </a:xfrm>
          <a:custGeom>
            <a:avLst/>
            <a:gdLst>
              <a:gd name="T0" fmla="*/ 0 w 1452"/>
              <a:gd name="T1" fmla="*/ 0 h 227"/>
              <a:gd name="T2" fmla="*/ 2147483647 w 1452"/>
              <a:gd name="T3" fmla="*/ 2147483647 h 227"/>
              <a:gd name="T4" fmla="*/ 2147483647 w 1452"/>
              <a:gd name="T5" fmla="*/ 0 h 227"/>
              <a:gd name="T6" fmla="*/ 0 60000 65536"/>
              <a:gd name="T7" fmla="*/ 0 60000 65536"/>
              <a:gd name="T8" fmla="*/ 0 60000 65536"/>
              <a:gd name="T9" fmla="*/ 0 w 1452"/>
              <a:gd name="T10" fmla="*/ 0 h 227"/>
              <a:gd name="T11" fmla="*/ 1452 w 145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227">
                <a:moveTo>
                  <a:pt x="0" y="0"/>
                </a:moveTo>
                <a:cubicBezTo>
                  <a:pt x="287" y="113"/>
                  <a:pt x="575" y="227"/>
                  <a:pt x="817" y="227"/>
                </a:cubicBezTo>
                <a:cubicBezTo>
                  <a:pt x="1059" y="227"/>
                  <a:pt x="1346" y="38"/>
                  <a:pt x="1452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" name="Freeform 9"/>
          <p:cNvSpPr>
            <a:spLocks/>
          </p:cNvSpPr>
          <p:nvPr/>
        </p:nvSpPr>
        <p:spPr bwMode="auto">
          <a:xfrm>
            <a:off x="2143108" y="857232"/>
            <a:ext cx="1079500" cy="228600"/>
          </a:xfrm>
          <a:custGeom>
            <a:avLst/>
            <a:gdLst>
              <a:gd name="T0" fmla="*/ 0 w 1452"/>
              <a:gd name="T1" fmla="*/ 0 h 227"/>
              <a:gd name="T2" fmla="*/ 2147483647 w 1452"/>
              <a:gd name="T3" fmla="*/ 2147483647 h 227"/>
              <a:gd name="T4" fmla="*/ 2147483647 w 1452"/>
              <a:gd name="T5" fmla="*/ 0 h 227"/>
              <a:gd name="T6" fmla="*/ 0 60000 65536"/>
              <a:gd name="T7" fmla="*/ 0 60000 65536"/>
              <a:gd name="T8" fmla="*/ 0 60000 65536"/>
              <a:gd name="T9" fmla="*/ 0 w 1452"/>
              <a:gd name="T10" fmla="*/ 0 h 227"/>
              <a:gd name="T11" fmla="*/ 1452 w 145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227">
                <a:moveTo>
                  <a:pt x="0" y="0"/>
                </a:moveTo>
                <a:cubicBezTo>
                  <a:pt x="287" y="113"/>
                  <a:pt x="575" y="227"/>
                  <a:pt x="817" y="227"/>
                </a:cubicBezTo>
                <a:cubicBezTo>
                  <a:pt x="1059" y="227"/>
                  <a:pt x="1346" y="38"/>
                  <a:pt x="1452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" name="Freeform 9"/>
          <p:cNvSpPr>
            <a:spLocks/>
          </p:cNvSpPr>
          <p:nvPr/>
        </p:nvSpPr>
        <p:spPr bwMode="auto">
          <a:xfrm>
            <a:off x="3214678" y="2500306"/>
            <a:ext cx="1079500" cy="228600"/>
          </a:xfrm>
          <a:custGeom>
            <a:avLst/>
            <a:gdLst>
              <a:gd name="T0" fmla="*/ 0 w 1452"/>
              <a:gd name="T1" fmla="*/ 0 h 227"/>
              <a:gd name="T2" fmla="*/ 2147483647 w 1452"/>
              <a:gd name="T3" fmla="*/ 2147483647 h 227"/>
              <a:gd name="T4" fmla="*/ 2147483647 w 1452"/>
              <a:gd name="T5" fmla="*/ 0 h 227"/>
              <a:gd name="T6" fmla="*/ 0 60000 65536"/>
              <a:gd name="T7" fmla="*/ 0 60000 65536"/>
              <a:gd name="T8" fmla="*/ 0 60000 65536"/>
              <a:gd name="T9" fmla="*/ 0 w 1452"/>
              <a:gd name="T10" fmla="*/ 0 h 227"/>
              <a:gd name="T11" fmla="*/ 1452 w 145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227">
                <a:moveTo>
                  <a:pt x="0" y="0"/>
                </a:moveTo>
                <a:cubicBezTo>
                  <a:pt x="287" y="113"/>
                  <a:pt x="575" y="227"/>
                  <a:pt x="817" y="227"/>
                </a:cubicBezTo>
                <a:cubicBezTo>
                  <a:pt x="1059" y="227"/>
                  <a:pt x="1346" y="38"/>
                  <a:pt x="1452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8" name="Picture 2" descr="Открытый урок по алгебре в 10 классе по главе действительные числ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26" r="27036"/>
          <a:stretch>
            <a:fillRect/>
          </a:stretch>
        </p:blipFill>
        <p:spPr bwMode="auto">
          <a:xfrm>
            <a:off x="500034" y="3512030"/>
            <a:ext cx="2714644" cy="3345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6" grpId="0" animBg="1"/>
      <p:bldP spid="20507" grpId="0" animBg="1"/>
      <p:bldP spid="20508" grpId="0" animBg="1"/>
      <p:bldP spid="20509" grpId="0" animBg="1"/>
      <p:bldP spid="20511" grpId="0" animBg="1"/>
      <p:bldP spid="20512" grpId="0" animBg="1"/>
      <p:bldP spid="205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werpoint презентации шаблоны скачать - найдем вам образе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2" cy="68905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71802" y="500042"/>
            <a:ext cx="607219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1.Читаю уравнение.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2.Нахожу целое и части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3.Определю, что неизвестное  Х является частью.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4. Применю правило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чтобы найти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неизвестную часть нужно из целого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вычесть известную часть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5. Выполню действие и найду Х.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6.Назову ответ.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Открытый урок по алгебре в 10 классе по главе действительные числ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26" r="27036"/>
          <a:stretch>
            <a:fillRect/>
          </a:stretch>
        </p:blipFill>
        <p:spPr bwMode="auto">
          <a:xfrm>
            <a:off x="0" y="1500174"/>
            <a:ext cx="3071802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как правильно учить уроки Развивающие занятия для детей дом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3693789"/>
            <a:ext cx="2994362" cy="3164211"/>
          </a:xfrm>
          <a:prstGeom prst="rect">
            <a:avLst/>
          </a:prstGeom>
          <a:noFill/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795963" y="450850"/>
            <a:ext cx="3384550" cy="533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Читаю уравнение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этом уравнении части - … и …, целое …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Неизвестна часть. Чтобы найти неизвестную часть, надо из целого вычесть известную часть.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 равен разности … и …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Ответ: Х равен … </a:t>
            </a:r>
          </a:p>
        </p:txBody>
      </p:sp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250825" y="620713"/>
            <a:ext cx="50323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х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2889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+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1187450" y="549275"/>
            <a:ext cx="1655763" cy="6477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835150" y="692150"/>
            <a:ext cx="360363" cy="3603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WordArt 8"/>
          <p:cNvSpPr>
            <a:spLocks noChangeArrowheads="1" noChangeShapeType="1" noTextEdit="1"/>
          </p:cNvSpPr>
          <p:nvPr/>
        </p:nvSpPr>
        <p:spPr bwMode="auto">
          <a:xfrm>
            <a:off x="2916238" y="765175"/>
            <a:ext cx="2889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=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401763" y="692150"/>
            <a:ext cx="360362" cy="3603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2266950" y="692150"/>
            <a:ext cx="360363" cy="3603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3357554" y="571480"/>
            <a:ext cx="2232025" cy="6477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3348038" y="692150"/>
            <a:ext cx="360362" cy="3603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3779838" y="692150"/>
            <a:ext cx="360362" cy="3603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11638" y="692150"/>
            <a:ext cx="360362" cy="3603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9" name="Oval 15"/>
          <p:cNvSpPr>
            <a:spLocks noChangeArrowheads="1"/>
          </p:cNvSpPr>
          <p:nvPr/>
        </p:nvSpPr>
        <p:spPr bwMode="auto">
          <a:xfrm>
            <a:off x="5076825" y="692150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0" name="Oval 16"/>
          <p:cNvSpPr>
            <a:spLocks noChangeArrowheads="1"/>
          </p:cNvSpPr>
          <p:nvPr/>
        </p:nvSpPr>
        <p:spPr bwMode="auto">
          <a:xfrm>
            <a:off x="4643438" y="692150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1" name="WordArt 17"/>
          <p:cNvSpPr>
            <a:spLocks noChangeArrowheads="1" noChangeShapeType="1" noTextEdit="1"/>
          </p:cNvSpPr>
          <p:nvPr/>
        </p:nvSpPr>
        <p:spPr bwMode="auto">
          <a:xfrm>
            <a:off x="250825" y="2133600"/>
            <a:ext cx="50323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х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282" name="WordArt 18"/>
          <p:cNvSpPr>
            <a:spLocks noChangeArrowheads="1" noChangeShapeType="1" noTextEdit="1"/>
          </p:cNvSpPr>
          <p:nvPr/>
        </p:nvSpPr>
        <p:spPr bwMode="auto">
          <a:xfrm>
            <a:off x="827088" y="2276475"/>
            <a:ext cx="2889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=</a:t>
            </a:r>
          </a:p>
        </p:txBody>
      </p:sp>
      <p:sp>
        <p:nvSpPr>
          <p:cNvPr id="11283" name="Freeform 19"/>
          <p:cNvSpPr>
            <a:spLocks/>
          </p:cNvSpPr>
          <p:nvPr/>
        </p:nvSpPr>
        <p:spPr bwMode="auto">
          <a:xfrm>
            <a:off x="3563938" y="260350"/>
            <a:ext cx="1368425" cy="288925"/>
          </a:xfrm>
          <a:custGeom>
            <a:avLst/>
            <a:gdLst>
              <a:gd name="T0" fmla="*/ 0 w 1452"/>
              <a:gd name="T1" fmla="*/ 0 h 227"/>
              <a:gd name="T2" fmla="*/ 2147483647 w 1452"/>
              <a:gd name="T3" fmla="*/ 2147483647 h 227"/>
              <a:gd name="T4" fmla="*/ 2147483647 w 1452"/>
              <a:gd name="T5" fmla="*/ 0 h 227"/>
              <a:gd name="T6" fmla="*/ 0 60000 65536"/>
              <a:gd name="T7" fmla="*/ 0 60000 65536"/>
              <a:gd name="T8" fmla="*/ 0 60000 65536"/>
              <a:gd name="T9" fmla="*/ 0 w 1452"/>
              <a:gd name="T10" fmla="*/ 0 h 227"/>
              <a:gd name="T11" fmla="*/ 1452 w 145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227">
                <a:moveTo>
                  <a:pt x="0" y="0"/>
                </a:moveTo>
                <a:cubicBezTo>
                  <a:pt x="287" y="113"/>
                  <a:pt x="575" y="227"/>
                  <a:pt x="817" y="227"/>
                </a:cubicBezTo>
                <a:cubicBezTo>
                  <a:pt x="1059" y="227"/>
                  <a:pt x="1346" y="38"/>
                  <a:pt x="1452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>
            <a:off x="1189038" y="2062163"/>
            <a:ext cx="2232025" cy="6477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1260475" y="2205038"/>
            <a:ext cx="360363" cy="3603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1692275" y="2205038"/>
            <a:ext cx="360363" cy="3603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2124075" y="2205038"/>
            <a:ext cx="360363" cy="3603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2989263" y="22050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9" name="Oval 25"/>
          <p:cNvSpPr>
            <a:spLocks noChangeArrowheads="1"/>
          </p:cNvSpPr>
          <p:nvPr/>
        </p:nvSpPr>
        <p:spPr bwMode="auto">
          <a:xfrm>
            <a:off x="2555875" y="2205038"/>
            <a:ext cx="360363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0" name="Freeform 26"/>
          <p:cNvSpPr>
            <a:spLocks/>
          </p:cNvSpPr>
          <p:nvPr/>
        </p:nvSpPr>
        <p:spPr bwMode="auto">
          <a:xfrm>
            <a:off x="1476375" y="1773238"/>
            <a:ext cx="1368425" cy="288925"/>
          </a:xfrm>
          <a:custGeom>
            <a:avLst/>
            <a:gdLst>
              <a:gd name="T0" fmla="*/ 0 w 1452"/>
              <a:gd name="T1" fmla="*/ 0 h 227"/>
              <a:gd name="T2" fmla="*/ 2147483647 w 1452"/>
              <a:gd name="T3" fmla="*/ 2147483647 h 227"/>
              <a:gd name="T4" fmla="*/ 2147483647 w 1452"/>
              <a:gd name="T5" fmla="*/ 0 h 227"/>
              <a:gd name="T6" fmla="*/ 0 60000 65536"/>
              <a:gd name="T7" fmla="*/ 0 60000 65536"/>
              <a:gd name="T8" fmla="*/ 0 60000 65536"/>
              <a:gd name="T9" fmla="*/ 0 w 1452"/>
              <a:gd name="T10" fmla="*/ 0 h 227"/>
              <a:gd name="T11" fmla="*/ 1452 w 145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227">
                <a:moveTo>
                  <a:pt x="0" y="0"/>
                </a:moveTo>
                <a:cubicBezTo>
                  <a:pt x="287" y="113"/>
                  <a:pt x="575" y="227"/>
                  <a:pt x="817" y="227"/>
                </a:cubicBezTo>
                <a:cubicBezTo>
                  <a:pt x="1059" y="227"/>
                  <a:pt x="1346" y="38"/>
                  <a:pt x="1452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1" name="WordArt 27"/>
          <p:cNvSpPr>
            <a:spLocks noChangeArrowheads="1" noChangeShapeType="1" noTextEdit="1"/>
          </p:cNvSpPr>
          <p:nvPr/>
        </p:nvSpPr>
        <p:spPr bwMode="auto">
          <a:xfrm>
            <a:off x="3492500" y="2276475"/>
            <a:ext cx="360363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-</a:t>
            </a:r>
          </a:p>
        </p:txBody>
      </p:sp>
      <p:sp>
        <p:nvSpPr>
          <p:cNvPr id="11292" name="AutoShape 28"/>
          <p:cNvSpPr>
            <a:spLocks noChangeArrowheads="1"/>
          </p:cNvSpPr>
          <p:nvPr/>
        </p:nvSpPr>
        <p:spPr bwMode="auto">
          <a:xfrm>
            <a:off x="3995738" y="2062163"/>
            <a:ext cx="1655762" cy="6477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4643438" y="2205038"/>
            <a:ext cx="360362" cy="3603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4210050" y="2205038"/>
            <a:ext cx="360363" cy="3603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6" name="Rectangle 32"/>
          <p:cNvSpPr>
            <a:spLocks noChangeArrowheads="1"/>
          </p:cNvSpPr>
          <p:nvPr/>
        </p:nvSpPr>
        <p:spPr bwMode="auto">
          <a:xfrm>
            <a:off x="5075238" y="2205038"/>
            <a:ext cx="360362" cy="3603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7" name="WordArt 33"/>
          <p:cNvSpPr>
            <a:spLocks noChangeArrowheads="1" noChangeShapeType="1" noTextEdit="1"/>
          </p:cNvSpPr>
          <p:nvPr/>
        </p:nvSpPr>
        <p:spPr bwMode="auto">
          <a:xfrm>
            <a:off x="285720" y="3571876"/>
            <a:ext cx="50323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х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299" name="AutoShape 35"/>
          <p:cNvSpPr>
            <a:spLocks noChangeArrowheads="1"/>
          </p:cNvSpPr>
          <p:nvPr/>
        </p:nvSpPr>
        <p:spPr bwMode="auto">
          <a:xfrm>
            <a:off x="1258888" y="3500438"/>
            <a:ext cx="1655762" cy="6477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39" name="Oval 39"/>
          <p:cNvSpPr>
            <a:spLocks noChangeArrowheads="1"/>
          </p:cNvSpPr>
          <p:nvPr/>
        </p:nvSpPr>
        <p:spPr bwMode="auto">
          <a:xfrm>
            <a:off x="1547813" y="3644900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40" name="Oval 40"/>
          <p:cNvSpPr>
            <a:spLocks noChangeArrowheads="1"/>
          </p:cNvSpPr>
          <p:nvPr/>
        </p:nvSpPr>
        <p:spPr bwMode="auto">
          <a:xfrm>
            <a:off x="2124075" y="3644900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Freeform 9"/>
          <p:cNvSpPr>
            <a:spLocks/>
          </p:cNvSpPr>
          <p:nvPr/>
        </p:nvSpPr>
        <p:spPr bwMode="auto">
          <a:xfrm>
            <a:off x="1357290" y="285728"/>
            <a:ext cx="1079500" cy="228600"/>
          </a:xfrm>
          <a:custGeom>
            <a:avLst/>
            <a:gdLst>
              <a:gd name="T0" fmla="*/ 0 w 1452"/>
              <a:gd name="T1" fmla="*/ 0 h 227"/>
              <a:gd name="T2" fmla="*/ 2147483647 w 1452"/>
              <a:gd name="T3" fmla="*/ 2147483647 h 227"/>
              <a:gd name="T4" fmla="*/ 2147483647 w 1452"/>
              <a:gd name="T5" fmla="*/ 0 h 227"/>
              <a:gd name="T6" fmla="*/ 0 60000 65536"/>
              <a:gd name="T7" fmla="*/ 0 60000 65536"/>
              <a:gd name="T8" fmla="*/ 0 60000 65536"/>
              <a:gd name="T9" fmla="*/ 0 w 1452"/>
              <a:gd name="T10" fmla="*/ 0 h 227"/>
              <a:gd name="T11" fmla="*/ 1452 w 145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227">
                <a:moveTo>
                  <a:pt x="0" y="0"/>
                </a:moveTo>
                <a:cubicBezTo>
                  <a:pt x="287" y="113"/>
                  <a:pt x="575" y="227"/>
                  <a:pt x="817" y="227"/>
                </a:cubicBezTo>
                <a:cubicBezTo>
                  <a:pt x="1059" y="227"/>
                  <a:pt x="1346" y="38"/>
                  <a:pt x="1452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" name="Freeform 9"/>
          <p:cNvSpPr>
            <a:spLocks/>
          </p:cNvSpPr>
          <p:nvPr/>
        </p:nvSpPr>
        <p:spPr bwMode="auto">
          <a:xfrm>
            <a:off x="4286248" y="1857364"/>
            <a:ext cx="1079500" cy="228600"/>
          </a:xfrm>
          <a:custGeom>
            <a:avLst/>
            <a:gdLst>
              <a:gd name="T0" fmla="*/ 0 w 1452"/>
              <a:gd name="T1" fmla="*/ 0 h 227"/>
              <a:gd name="T2" fmla="*/ 2147483647 w 1452"/>
              <a:gd name="T3" fmla="*/ 2147483647 h 227"/>
              <a:gd name="T4" fmla="*/ 2147483647 w 1452"/>
              <a:gd name="T5" fmla="*/ 0 h 227"/>
              <a:gd name="T6" fmla="*/ 0 60000 65536"/>
              <a:gd name="T7" fmla="*/ 0 60000 65536"/>
              <a:gd name="T8" fmla="*/ 0 60000 65536"/>
              <a:gd name="T9" fmla="*/ 0 w 1452"/>
              <a:gd name="T10" fmla="*/ 0 h 227"/>
              <a:gd name="T11" fmla="*/ 1452 w 145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227">
                <a:moveTo>
                  <a:pt x="0" y="0"/>
                </a:moveTo>
                <a:cubicBezTo>
                  <a:pt x="287" y="113"/>
                  <a:pt x="575" y="227"/>
                  <a:pt x="817" y="227"/>
                </a:cubicBezTo>
                <a:cubicBezTo>
                  <a:pt x="1059" y="227"/>
                  <a:pt x="1346" y="38"/>
                  <a:pt x="1452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" name="Freeform 9"/>
          <p:cNvSpPr>
            <a:spLocks/>
          </p:cNvSpPr>
          <p:nvPr/>
        </p:nvSpPr>
        <p:spPr bwMode="auto">
          <a:xfrm>
            <a:off x="1500166" y="3214686"/>
            <a:ext cx="1079500" cy="228600"/>
          </a:xfrm>
          <a:custGeom>
            <a:avLst/>
            <a:gdLst>
              <a:gd name="T0" fmla="*/ 0 w 1452"/>
              <a:gd name="T1" fmla="*/ 0 h 227"/>
              <a:gd name="T2" fmla="*/ 2147483647 w 1452"/>
              <a:gd name="T3" fmla="*/ 2147483647 h 227"/>
              <a:gd name="T4" fmla="*/ 2147483647 w 1452"/>
              <a:gd name="T5" fmla="*/ 0 h 227"/>
              <a:gd name="T6" fmla="*/ 0 60000 65536"/>
              <a:gd name="T7" fmla="*/ 0 60000 65536"/>
              <a:gd name="T8" fmla="*/ 0 60000 65536"/>
              <a:gd name="T9" fmla="*/ 0 w 1452"/>
              <a:gd name="T10" fmla="*/ 0 h 227"/>
              <a:gd name="T11" fmla="*/ 1452 w 145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227">
                <a:moveTo>
                  <a:pt x="0" y="0"/>
                </a:moveTo>
                <a:cubicBezTo>
                  <a:pt x="287" y="113"/>
                  <a:pt x="575" y="227"/>
                  <a:pt x="817" y="227"/>
                </a:cubicBezTo>
                <a:cubicBezTo>
                  <a:pt x="1059" y="227"/>
                  <a:pt x="1346" y="38"/>
                  <a:pt x="1452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642910" y="3214686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=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9" grpId="0" animBg="1"/>
      <p:bldP spid="256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357818" y="390312"/>
            <a:ext cx="3786214" cy="496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Читаю уравнение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этом уравнении части - … и …, целое …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Неизвестна часть. Чтобы найти неизвестную часть, надо из целого вычесть известную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 разности … и …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Ответ: Х равен … </a:t>
            </a: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50825" y="620713"/>
            <a:ext cx="1296988" cy="6477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323850" y="333375"/>
            <a:ext cx="1081088" cy="288925"/>
          </a:xfrm>
          <a:custGeom>
            <a:avLst/>
            <a:gdLst>
              <a:gd name="T0" fmla="*/ 0 w 1452"/>
              <a:gd name="T1" fmla="*/ 0 h 227"/>
              <a:gd name="T2" fmla="*/ 2147483647 w 1452"/>
              <a:gd name="T3" fmla="*/ 2147483647 h 227"/>
              <a:gd name="T4" fmla="*/ 2147483647 w 1452"/>
              <a:gd name="T5" fmla="*/ 0 h 227"/>
              <a:gd name="T6" fmla="*/ 0 60000 65536"/>
              <a:gd name="T7" fmla="*/ 0 60000 65536"/>
              <a:gd name="T8" fmla="*/ 0 60000 65536"/>
              <a:gd name="T9" fmla="*/ 0 w 1452"/>
              <a:gd name="T10" fmla="*/ 0 h 227"/>
              <a:gd name="T11" fmla="*/ 1452 w 145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227">
                <a:moveTo>
                  <a:pt x="0" y="0"/>
                </a:moveTo>
                <a:cubicBezTo>
                  <a:pt x="287" y="113"/>
                  <a:pt x="575" y="227"/>
                  <a:pt x="817" y="227"/>
                </a:cubicBezTo>
                <a:cubicBezTo>
                  <a:pt x="1059" y="227"/>
                  <a:pt x="1346" y="38"/>
                  <a:pt x="1452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357158" y="714356"/>
            <a:ext cx="500066" cy="50006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900112" y="714356"/>
            <a:ext cx="528616" cy="428628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1619250" y="765175"/>
            <a:ext cx="2889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+</a:t>
            </a:r>
          </a:p>
        </p:txBody>
      </p:sp>
      <p:sp>
        <p:nvSpPr>
          <p:cNvPr id="12296" name="WordArt 8"/>
          <p:cNvSpPr>
            <a:spLocks noChangeArrowheads="1" noChangeShapeType="1" noTextEdit="1"/>
          </p:cNvSpPr>
          <p:nvPr/>
        </p:nvSpPr>
        <p:spPr bwMode="auto">
          <a:xfrm>
            <a:off x="1857356" y="714356"/>
            <a:ext cx="5746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х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>
            <a:off x="2555875" y="836613"/>
            <a:ext cx="2889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=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2987675" y="622300"/>
            <a:ext cx="1655763" cy="6477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9" name="Freeform 11"/>
          <p:cNvSpPr>
            <a:spLocks/>
          </p:cNvSpPr>
          <p:nvPr/>
        </p:nvSpPr>
        <p:spPr bwMode="auto">
          <a:xfrm>
            <a:off x="3132138" y="333375"/>
            <a:ext cx="1368425" cy="288925"/>
          </a:xfrm>
          <a:custGeom>
            <a:avLst/>
            <a:gdLst>
              <a:gd name="T0" fmla="*/ 0 w 1452"/>
              <a:gd name="T1" fmla="*/ 0 h 227"/>
              <a:gd name="T2" fmla="*/ 2147483647 w 1452"/>
              <a:gd name="T3" fmla="*/ 2147483647 h 227"/>
              <a:gd name="T4" fmla="*/ 2147483647 w 1452"/>
              <a:gd name="T5" fmla="*/ 0 h 227"/>
              <a:gd name="T6" fmla="*/ 0 60000 65536"/>
              <a:gd name="T7" fmla="*/ 0 60000 65536"/>
              <a:gd name="T8" fmla="*/ 0 60000 65536"/>
              <a:gd name="T9" fmla="*/ 0 w 1452"/>
              <a:gd name="T10" fmla="*/ 0 h 227"/>
              <a:gd name="T11" fmla="*/ 1452 w 145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227">
                <a:moveTo>
                  <a:pt x="0" y="0"/>
                </a:moveTo>
                <a:cubicBezTo>
                  <a:pt x="287" y="113"/>
                  <a:pt x="575" y="227"/>
                  <a:pt x="817" y="227"/>
                </a:cubicBezTo>
                <a:cubicBezTo>
                  <a:pt x="1059" y="227"/>
                  <a:pt x="1346" y="38"/>
                  <a:pt x="1452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3079732" y="714357"/>
            <a:ext cx="492136" cy="50006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3563938" y="765174"/>
            <a:ext cx="436558" cy="449247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4067175" y="765174"/>
            <a:ext cx="433387" cy="449247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3" name="WordArt 15"/>
          <p:cNvSpPr>
            <a:spLocks noChangeArrowheads="1" noChangeShapeType="1" noTextEdit="1"/>
          </p:cNvSpPr>
          <p:nvPr/>
        </p:nvSpPr>
        <p:spPr bwMode="auto">
          <a:xfrm>
            <a:off x="323850" y="2205038"/>
            <a:ext cx="50323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х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304" name="WordArt 16"/>
          <p:cNvSpPr>
            <a:spLocks noChangeArrowheads="1" noChangeShapeType="1" noTextEdit="1"/>
          </p:cNvSpPr>
          <p:nvPr/>
        </p:nvSpPr>
        <p:spPr bwMode="auto">
          <a:xfrm>
            <a:off x="971550" y="2349500"/>
            <a:ext cx="2889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=</a:t>
            </a:r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1403350" y="2206625"/>
            <a:ext cx="1655763" cy="6477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6" name="Freeform 18"/>
          <p:cNvSpPr>
            <a:spLocks/>
          </p:cNvSpPr>
          <p:nvPr/>
        </p:nvSpPr>
        <p:spPr bwMode="auto">
          <a:xfrm>
            <a:off x="1547813" y="1917700"/>
            <a:ext cx="1368425" cy="288925"/>
          </a:xfrm>
          <a:custGeom>
            <a:avLst/>
            <a:gdLst>
              <a:gd name="T0" fmla="*/ 0 w 1452"/>
              <a:gd name="T1" fmla="*/ 0 h 227"/>
              <a:gd name="T2" fmla="*/ 2147483647 w 1452"/>
              <a:gd name="T3" fmla="*/ 2147483647 h 227"/>
              <a:gd name="T4" fmla="*/ 2147483647 w 1452"/>
              <a:gd name="T5" fmla="*/ 0 h 227"/>
              <a:gd name="T6" fmla="*/ 0 60000 65536"/>
              <a:gd name="T7" fmla="*/ 0 60000 65536"/>
              <a:gd name="T8" fmla="*/ 0 60000 65536"/>
              <a:gd name="T9" fmla="*/ 0 w 1452"/>
              <a:gd name="T10" fmla="*/ 0 h 227"/>
              <a:gd name="T11" fmla="*/ 1452 w 145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227">
                <a:moveTo>
                  <a:pt x="0" y="0"/>
                </a:moveTo>
                <a:cubicBezTo>
                  <a:pt x="287" y="113"/>
                  <a:pt x="575" y="227"/>
                  <a:pt x="817" y="227"/>
                </a:cubicBezTo>
                <a:cubicBezTo>
                  <a:pt x="1059" y="227"/>
                  <a:pt x="1346" y="38"/>
                  <a:pt x="1452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7" name="WordArt 19"/>
          <p:cNvSpPr>
            <a:spLocks noChangeArrowheads="1" noChangeShapeType="1" noTextEdit="1"/>
          </p:cNvSpPr>
          <p:nvPr/>
        </p:nvSpPr>
        <p:spPr bwMode="auto">
          <a:xfrm>
            <a:off x="3203575" y="2492375"/>
            <a:ext cx="360363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-</a:t>
            </a:r>
          </a:p>
        </p:txBody>
      </p:sp>
      <p:sp>
        <p:nvSpPr>
          <p:cNvPr id="12308" name="AutoShape 20"/>
          <p:cNvSpPr>
            <a:spLocks noChangeArrowheads="1"/>
          </p:cNvSpPr>
          <p:nvPr/>
        </p:nvSpPr>
        <p:spPr bwMode="auto">
          <a:xfrm>
            <a:off x="3708400" y="2205038"/>
            <a:ext cx="1655763" cy="6477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9" name="Freeform 21"/>
          <p:cNvSpPr>
            <a:spLocks/>
          </p:cNvSpPr>
          <p:nvPr/>
        </p:nvSpPr>
        <p:spPr bwMode="auto">
          <a:xfrm>
            <a:off x="3852863" y="1916113"/>
            <a:ext cx="1368425" cy="288925"/>
          </a:xfrm>
          <a:custGeom>
            <a:avLst/>
            <a:gdLst>
              <a:gd name="T0" fmla="*/ 0 w 1452"/>
              <a:gd name="T1" fmla="*/ 0 h 227"/>
              <a:gd name="T2" fmla="*/ 2147483647 w 1452"/>
              <a:gd name="T3" fmla="*/ 2147483647 h 227"/>
              <a:gd name="T4" fmla="*/ 2147483647 w 1452"/>
              <a:gd name="T5" fmla="*/ 0 h 227"/>
              <a:gd name="T6" fmla="*/ 0 60000 65536"/>
              <a:gd name="T7" fmla="*/ 0 60000 65536"/>
              <a:gd name="T8" fmla="*/ 0 60000 65536"/>
              <a:gd name="T9" fmla="*/ 0 w 1452"/>
              <a:gd name="T10" fmla="*/ 0 h 227"/>
              <a:gd name="T11" fmla="*/ 1452 w 145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227">
                <a:moveTo>
                  <a:pt x="0" y="0"/>
                </a:moveTo>
                <a:cubicBezTo>
                  <a:pt x="287" y="113"/>
                  <a:pt x="575" y="227"/>
                  <a:pt x="817" y="227"/>
                </a:cubicBezTo>
                <a:cubicBezTo>
                  <a:pt x="1059" y="227"/>
                  <a:pt x="1346" y="38"/>
                  <a:pt x="1452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0" name="WordArt 22"/>
          <p:cNvSpPr>
            <a:spLocks noChangeArrowheads="1" noChangeShapeType="1" noTextEdit="1"/>
          </p:cNvSpPr>
          <p:nvPr/>
        </p:nvSpPr>
        <p:spPr bwMode="auto">
          <a:xfrm>
            <a:off x="323850" y="3644900"/>
            <a:ext cx="50323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х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312" name="AutoShape 24"/>
          <p:cNvSpPr>
            <a:spLocks noChangeArrowheads="1"/>
          </p:cNvSpPr>
          <p:nvPr/>
        </p:nvSpPr>
        <p:spPr bwMode="auto">
          <a:xfrm>
            <a:off x="1403350" y="3573463"/>
            <a:ext cx="1655763" cy="6477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3" name="Freeform 25"/>
          <p:cNvSpPr>
            <a:spLocks/>
          </p:cNvSpPr>
          <p:nvPr/>
        </p:nvSpPr>
        <p:spPr bwMode="auto">
          <a:xfrm>
            <a:off x="1547813" y="3284538"/>
            <a:ext cx="1368425" cy="288925"/>
          </a:xfrm>
          <a:custGeom>
            <a:avLst/>
            <a:gdLst>
              <a:gd name="T0" fmla="*/ 0 w 1452"/>
              <a:gd name="T1" fmla="*/ 0 h 227"/>
              <a:gd name="T2" fmla="*/ 2147483647 w 1452"/>
              <a:gd name="T3" fmla="*/ 2147483647 h 227"/>
              <a:gd name="T4" fmla="*/ 2147483647 w 1452"/>
              <a:gd name="T5" fmla="*/ 0 h 227"/>
              <a:gd name="T6" fmla="*/ 0 60000 65536"/>
              <a:gd name="T7" fmla="*/ 0 60000 65536"/>
              <a:gd name="T8" fmla="*/ 0 60000 65536"/>
              <a:gd name="T9" fmla="*/ 0 w 1452"/>
              <a:gd name="T10" fmla="*/ 0 h 227"/>
              <a:gd name="T11" fmla="*/ 1452 w 145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227">
                <a:moveTo>
                  <a:pt x="0" y="0"/>
                </a:moveTo>
                <a:cubicBezTo>
                  <a:pt x="287" y="113"/>
                  <a:pt x="575" y="227"/>
                  <a:pt x="817" y="227"/>
                </a:cubicBezTo>
                <a:cubicBezTo>
                  <a:pt x="1059" y="227"/>
                  <a:pt x="1346" y="38"/>
                  <a:pt x="1452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1428728" y="2285992"/>
            <a:ext cx="500066" cy="50006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51" name="AutoShape 27"/>
          <p:cNvSpPr>
            <a:spLocks noChangeArrowheads="1"/>
          </p:cNvSpPr>
          <p:nvPr/>
        </p:nvSpPr>
        <p:spPr bwMode="auto">
          <a:xfrm>
            <a:off x="1908175" y="2349500"/>
            <a:ext cx="449247" cy="436558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52" name="AutoShape 28"/>
          <p:cNvSpPr>
            <a:spLocks noChangeArrowheads="1"/>
          </p:cNvSpPr>
          <p:nvPr/>
        </p:nvSpPr>
        <p:spPr bwMode="auto">
          <a:xfrm>
            <a:off x="2413000" y="2349500"/>
            <a:ext cx="444488" cy="436558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53" name="AutoShape 29"/>
          <p:cNvSpPr>
            <a:spLocks noChangeArrowheads="1"/>
          </p:cNvSpPr>
          <p:nvPr/>
        </p:nvSpPr>
        <p:spPr bwMode="auto">
          <a:xfrm>
            <a:off x="4572000" y="2349500"/>
            <a:ext cx="500066" cy="36512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3857620" y="2285992"/>
            <a:ext cx="500066" cy="50006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55" name="AutoShape 31"/>
          <p:cNvSpPr>
            <a:spLocks noChangeArrowheads="1"/>
          </p:cNvSpPr>
          <p:nvPr/>
        </p:nvSpPr>
        <p:spPr bwMode="auto">
          <a:xfrm>
            <a:off x="2000232" y="3716338"/>
            <a:ext cx="449248" cy="427042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2" name="Picture 2" descr="как правильно учить уроки Развивающие занятия для детей дом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3501237"/>
            <a:ext cx="3176578" cy="3356763"/>
          </a:xfrm>
          <a:prstGeom prst="rect">
            <a:avLst/>
          </a:prstGeom>
          <a:noFill/>
        </p:spPr>
      </p:pic>
      <p:sp>
        <p:nvSpPr>
          <p:cNvPr id="33" name="WordArt 16"/>
          <p:cNvSpPr>
            <a:spLocks noChangeArrowheads="1" noChangeShapeType="1" noTextEdit="1"/>
          </p:cNvSpPr>
          <p:nvPr/>
        </p:nvSpPr>
        <p:spPr bwMode="auto">
          <a:xfrm>
            <a:off x="928662" y="3786190"/>
            <a:ext cx="2889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0" grpId="0" animBg="1"/>
      <p:bldP spid="26651" grpId="0" animBg="1"/>
      <p:bldP spid="26652" grpId="0" animBg="1"/>
      <p:bldP spid="26653" grpId="0" animBg="1"/>
      <p:bldP spid="26654" grpId="0" animBg="1"/>
      <p:bldP spid="266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werpoint презентации шаблоны скачать - найдем вам образе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2" cy="68905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1714488"/>
            <a:ext cx="235833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Х + 2 = 4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Х = 4 – 2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Х = 2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143108" y="1714488"/>
            <a:ext cx="785818" cy="7858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00034" y="2285992"/>
            <a:ext cx="50006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428728" y="2285992"/>
            <a:ext cx="35719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57752" y="1714488"/>
            <a:ext cx="23583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 + Х = 5</a:t>
            </a:r>
          </a:p>
        </p:txBody>
      </p:sp>
      <p:sp>
        <p:nvSpPr>
          <p:cNvPr id="15" name="Овал 14"/>
          <p:cNvSpPr/>
          <p:nvPr/>
        </p:nvSpPr>
        <p:spPr>
          <a:xfrm>
            <a:off x="6643702" y="1714488"/>
            <a:ext cx="771524" cy="8429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929190" y="2357430"/>
            <a:ext cx="35719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857884" y="2285992"/>
            <a:ext cx="42862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857752" y="2445245"/>
            <a:ext cx="2230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Х = 5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57752" y="3088187"/>
            <a:ext cx="14750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Х = 4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" descr="как правильно учить уроки Развивающие занятия для детей дом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3143248"/>
            <a:ext cx="3248016" cy="3356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презентации шаблоны скачать - найдем вам образе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2" cy="6890540"/>
          </a:xfrm>
          <a:prstGeom prst="rect">
            <a:avLst/>
          </a:prstGeom>
          <a:noFill/>
        </p:spPr>
      </p:pic>
      <p:pic>
        <p:nvPicPr>
          <p:cNvPr id="5122" name="Picture 2" descr="Открытый урок по алгебре в 10 классе по главе действительные числ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3076575"/>
            <a:ext cx="4210050" cy="37814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1643050"/>
            <a:ext cx="80969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 выяснить, что такое уравнение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 найти способ решения уравнений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werpoint презентации шаблоны скачать - найдем вам образе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2" cy="6890540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 rot="5400000" flipH="1" flipV="1">
            <a:off x="3465505" y="3321049"/>
            <a:ext cx="321471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4679951" y="3321049"/>
            <a:ext cx="321471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5822959" y="3321049"/>
            <a:ext cx="321471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85225" y="1071546"/>
            <a:ext cx="572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13" y="1071546"/>
            <a:ext cx="623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5206" y="1071546"/>
            <a:ext cx="4844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Р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25602" name="Picture 2" descr="Клипарт Отрисовка- Ученики на прозрачном фоне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242960"/>
            <a:ext cx="2857520" cy="521516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000628" y="5000636"/>
            <a:ext cx="3429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П</a:t>
            </a:r>
            <a:r>
              <a:rPr lang="ru-RU" sz="3200" dirty="0" smtClean="0">
                <a:latin typeface="Arial Black" pitchFamily="34" charset="0"/>
              </a:rPr>
              <a:t>онятно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И</a:t>
            </a:r>
            <a:r>
              <a:rPr lang="ru-RU" sz="3200" dirty="0" smtClean="0">
                <a:latin typeface="Arial Black" pitchFamily="34" charset="0"/>
              </a:rPr>
              <a:t>нтересно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Р</a:t>
            </a:r>
            <a:r>
              <a:rPr lang="ru-RU" sz="3200" dirty="0" smtClean="0">
                <a:latin typeface="Arial Black" pitchFamily="34" charset="0"/>
              </a:rPr>
              <a:t>аботал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 презентации шаблоны скачать - найдем вам образе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2" cy="68905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5852" y="2500306"/>
            <a:ext cx="70647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Молодцы!</a:t>
            </a:r>
            <a:endParaRPr lang="ru-RU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Powerpoint презентации шаблоны скачать - найдем вам образе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0"/>
            <a:ext cx="9144032" cy="6890540"/>
          </a:xfrm>
          <a:prstGeom prst="rect">
            <a:avLst/>
          </a:prstGeom>
          <a:noFill/>
        </p:spPr>
      </p:pic>
      <p:pic>
        <p:nvPicPr>
          <p:cNvPr id="6149" name="Picture 5" descr="МБОУ ДОД \&quot;Акушинский ДДТ\&quot; (Акушинский район) &quot; Это интересн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77176">
            <a:off x="1415651" y="772717"/>
            <a:ext cx="2478161" cy="24781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0"/>
            <a:ext cx="7391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Arial Black" pitchFamily="34" charset="0"/>
              </a:rPr>
              <a:t>Что такое  уравнение?</a:t>
            </a:r>
            <a:endParaRPr lang="ru-RU" sz="4400" dirty="0">
              <a:latin typeface="Arial Black" pitchFamily="34" charset="0"/>
            </a:endParaRPr>
          </a:p>
        </p:txBody>
      </p:sp>
      <p:pic>
        <p:nvPicPr>
          <p:cNvPr id="6147" name="Picture 3" descr="Клипарт Отрисовка- Ученики на прозрачном фоне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968" y="3071810"/>
            <a:ext cx="2599958" cy="37861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868" y="3000372"/>
            <a:ext cx="38376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Может быть…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1428736"/>
            <a:ext cx="39955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Мне кажется…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4857760"/>
            <a:ext cx="3221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Возможно…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786182" y="1071546"/>
            <a:ext cx="4357718" cy="14144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143240" y="2714620"/>
            <a:ext cx="4357718" cy="16430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643174" y="4572008"/>
            <a:ext cx="4486300" cy="15573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презентации шаблоны скачать - найдем вам образе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2" cy="6890540"/>
          </a:xfrm>
          <a:prstGeom prst="rect">
            <a:avLst/>
          </a:prstGeom>
          <a:noFill/>
        </p:spPr>
      </p:pic>
      <p:pic>
        <p:nvPicPr>
          <p:cNvPr id="5122" name="Picture 2" descr="Открытый урок по алгебре в 10 классе по главе действительные числ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2786058"/>
            <a:ext cx="4210050" cy="37814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1643050"/>
            <a:ext cx="8152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 выяснить, что такое уравнение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 найти способ решения уравнений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 презентации шаблоны скачать - найдем вам образе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2540"/>
            <a:ext cx="9144032" cy="6890540"/>
          </a:xfrm>
          <a:prstGeom prst="rect">
            <a:avLst/>
          </a:prstGeom>
          <a:noFill/>
        </p:spPr>
      </p:pic>
      <p:pic>
        <p:nvPicPr>
          <p:cNvPr id="4098" name="Picture 2" descr="Boy из Alexey Bannykh, Роялти-фри стоковое фото #5910749 на 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488" y="785794"/>
            <a:ext cx="2857488" cy="4038852"/>
          </a:xfrm>
          <a:prstGeom prst="rect">
            <a:avLst/>
          </a:prstGeom>
          <a:noFill/>
        </p:spPr>
      </p:pic>
      <p:pic>
        <p:nvPicPr>
          <p:cNvPr id="4100" name="Picture 4" descr="физиологические особенности Седьмой год жизни продолжение очень важного целостного периода в разви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31555" y="2071678"/>
            <a:ext cx="4812445" cy="47863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1714488"/>
            <a:ext cx="571504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85918" y="1571612"/>
            <a:ext cx="18165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+ 2 = 8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3143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14414" y="2571744"/>
            <a:ext cx="7954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4 -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0232" y="2714620"/>
            <a:ext cx="557210" cy="4857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71736" y="2571744"/>
            <a:ext cx="9300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 1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4876" y="1571612"/>
            <a:ext cx="19175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– 4 = 5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14810" y="1714488"/>
            <a:ext cx="628648" cy="4857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286248" y="157161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4810" y="1571612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5852" y="157161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71670" y="2571744"/>
            <a:ext cx="327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9124" y="2357430"/>
            <a:ext cx="26757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Это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уравнения!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owerpoint презентации шаблоны скачать - найдем вам образе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90540"/>
          </a:xfrm>
          <a:prstGeom prst="rect">
            <a:avLst/>
          </a:prstGeom>
          <a:noFill/>
        </p:spPr>
      </p:pic>
      <p:pic>
        <p:nvPicPr>
          <p:cNvPr id="3079" name="Picture 7" descr="Компл - таблиц. Математические таблицы для оформления кабине…"/>
          <p:cNvPicPr>
            <a:picLocks noChangeAspect="1" noChangeArrowheads="1"/>
          </p:cNvPicPr>
          <p:nvPr/>
        </p:nvPicPr>
        <p:blipFill>
          <a:blip r:embed="rId3"/>
          <a:srcRect r="1889" b="6999"/>
          <a:stretch>
            <a:fillRect/>
          </a:stretch>
        </p:blipFill>
        <p:spPr bwMode="auto">
          <a:xfrm>
            <a:off x="0" y="0"/>
            <a:ext cx="4714908" cy="649609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28860" y="5214950"/>
            <a:ext cx="2143140" cy="12858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214422"/>
            <a:ext cx="2143140" cy="15716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786314" y="1500174"/>
            <a:ext cx="3143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Х = 6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57752" y="1571612"/>
            <a:ext cx="42862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286380" y="1428736"/>
            <a:ext cx="16754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+2 = 8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6314" y="1428736"/>
            <a:ext cx="447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29256" y="2928934"/>
            <a:ext cx="485772" cy="4857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716016" y="2786058"/>
            <a:ext cx="9364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4 -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0694" y="2714620"/>
            <a:ext cx="431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9322" y="2786058"/>
            <a:ext cx="7857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=1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57752" y="3643314"/>
            <a:ext cx="42862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857752" y="3500438"/>
            <a:ext cx="42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6380" y="3500438"/>
            <a:ext cx="9300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= 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14876" y="4786322"/>
            <a:ext cx="4857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Числа </a:t>
            </a: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корни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уравнений.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143768" y="1571612"/>
            <a:ext cx="42862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143768" y="1428736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05037" y="1428736"/>
            <a:ext cx="1681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- 4 = 5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72330" y="2071678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72396" y="2071678"/>
            <a:ext cx="9268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 9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Блог / Любовь Пономаренко - вКругуДрузей - социальная сеть"/>
          <p:cNvPicPr>
            <a:picLocks noChangeAspect="1" noChangeArrowheads="1"/>
          </p:cNvPicPr>
          <p:nvPr/>
        </p:nvPicPr>
        <p:blipFill>
          <a:blip r:embed="rId4"/>
          <a:srcRect l="2062" t="4078" r="3093" b="2733"/>
          <a:stretch>
            <a:fillRect/>
          </a:stretch>
        </p:blipFill>
        <p:spPr bwMode="auto">
          <a:xfrm>
            <a:off x="0" y="0"/>
            <a:ext cx="7010426" cy="6858000"/>
          </a:xfrm>
          <a:prstGeom prst="rect">
            <a:avLst/>
          </a:prstGeom>
          <a:noFill/>
        </p:spPr>
      </p:pic>
      <p:pic>
        <p:nvPicPr>
          <p:cNvPr id="4" name="Иmitacionnaya-igra-Esli-nravitsya-tebe-to-delay-tak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857620" y="2214554"/>
            <a:ext cx="304800" cy="304800"/>
          </a:xfrm>
          <a:prstGeom prst="rect">
            <a:avLst/>
          </a:prstGeom>
        </p:spPr>
      </p:pic>
      <p:pic>
        <p:nvPicPr>
          <p:cNvPr id="2" name="Иmitacionnaya-igra-Esli-nravitsya-tebe-to-delay-tak(muzofon.com)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0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Скругленный прямоугольник 84"/>
          <p:cNvSpPr/>
          <p:nvPr/>
        </p:nvSpPr>
        <p:spPr>
          <a:xfrm>
            <a:off x="2857488" y="4929198"/>
            <a:ext cx="2000264" cy="8572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07950" y="476250"/>
            <a:ext cx="4318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а)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647700" y="476250"/>
            <a:ext cx="719138" cy="576263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1439863" y="476250"/>
            <a:ext cx="719137" cy="576263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2268538" y="476250"/>
            <a:ext cx="719137" cy="576263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684213" y="404813"/>
            <a:ext cx="2376487" cy="86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2268538" y="2997200"/>
            <a:ext cx="2889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+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3492500" y="404813"/>
            <a:ext cx="1439863" cy="86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5364163" y="404813"/>
            <a:ext cx="3565525" cy="86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9" name="WordArt 11"/>
          <p:cNvSpPr>
            <a:spLocks noChangeArrowheads="1" noChangeShapeType="1" noTextEdit="1"/>
          </p:cNvSpPr>
          <p:nvPr/>
        </p:nvSpPr>
        <p:spPr bwMode="auto">
          <a:xfrm>
            <a:off x="5003800" y="765175"/>
            <a:ext cx="2889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=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7021513" y="476250"/>
            <a:ext cx="719137" cy="576263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5435600" y="476250"/>
            <a:ext cx="719138" cy="576263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auto">
          <a:xfrm>
            <a:off x="6227763" y="476250"/>
            <a:ext cx="719137" cy="576263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 rot="5400000">
            <a:off x="7704138" y="584200"/>
            <a:ext cx="647700" cy="431800"/>
          </a:xfrm>
          <a:prstGeom prst="homePlate">
            <a:avLst>
              <a:gd name="adj" fmla="val 37500"/>
            </a:avLst>
          </a:prstGeom>
          <a:solidFill>
            <a:srgbClr val="0000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 rot="5400000">
            <a:off x="8280400" y="584200"/>
            <a:ext cx="647700" cy="431800"/>
          </a:xfrm>
          <a:prstGeom prst="homePlate">
            <a:avLst>
              <a:gd name="adj" fmla="val 37500"/>
            </a:avLst>
          </a:prstGeom>
          <a:solidFill>
            <a:srgbClr val="0000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5" name="Freeform 17"/>
          <p:cNvSpPr>
            <a:spLocks/>
          </p:cNvSpPr>
          <p:nvPr/>
        </p:nvSpPr>
        <p:spPr bwMode="auto">
          <a:xfrm>
            <a:off x="6408738" y="115888"/>
            <a:ext cx="1368425" cy="288925"/>
          </a:xfrm>
          <a:custGeom>
            <a:avLst/>
            <a:gdLst>
              <a:gd name="T0" fmla="*/ 0 w 1452"/>
              <a:gd name="T1" fmla="*/ 0 h 227"/>
              <a:gd name="T2" fmla="*/ 2147483647 w 1452"/>
              <a:gd name="T3" fmla="*/ 2147483647 h 227"/>
              <a:gd name="T4" fmla="*/ 2147483647 w 1452"/>
              <a:gd name="T5" fmla="*/ 0 h 227"/>
              <a:gd name="T6" fmla="*/ 0 60000 65536"/>
              <a:gd name="T7" fmla="*/ 0 60000 65536"/>
              <a:gd name="T8" fmla="*/ 0 60000 65536"/>
              <a:gd name="T9" fmla="*/ 0 w 1452"/>
              <a:gd name="T10" fmla="*/ 0 h 227"/>
              <a:gd name="T11" fmla="*/ 1452 w 145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227">
                <a:moveTo>
                  <a:pt x="0" y="0"/>
                </a:moveTo>
                <a:cubicBezTo>
                  <a:pt x="287" y="113"/>
                  <a:pt x="575" y="227"/>
                  <a:pt x="817" y="227"/>
                </a:cubicBezTo>
                <a:cubicBezTo>
                  <a:pt x="1059" y="227"/>
                  <a:pt x="1346" y="38"/>
                  <a:pt x="1452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6" name="WordArt 18"/>
          <p:cNvSpPr>
            <a:spLocks noChangeArrowheads="1" noChangeShapeType="1" noTextEdit="1"/>
          </p:cNvSpPr>
          <p:nvPr/>
        </p:nvSpPr>
        <p:spPr bwMode="auto">
          <a:xfrm>
            <a:off x="755650" y="1773238"/>
            <a:ext cx="50323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х</a:t>
            </a:r>
          </a:p>
        </p:txBody>
      </p:sp>
      <p:sp>
        <p:nvSpPr>
          <p:cNvPr id="7187" name="WordArt 19"/>
          <p:cNvSpPr>
            <a:spLocks noChangeArrowheads="1" noChangeShapeType="1" noTextEdit="1"/>
          </p:cNvSpPr>
          <p:nvPr/>
        </p:nvSpPr>
        <p:spPr bwMode="auto">
          <a:xfrm>
            <a:off x="1331913" y="1917700"/>
            <a:ext cx="2889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7188" name="AutoShape 20"/>
          <p:cNvSpPr>
            <a:spLocks noChangeArrowheads="1"/>
          </p:cNvSpPr>
          <p:nvPr/>
        </p:nvSpPr>
        <p:spPr bwMode="auto">
          <a:xfrm>
            <a:off x="1692275" y="1557338"/>
            <a:ext cx="1439863" cy="792162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9" name="Freeform 21"/>
          <p:cNvSpPr>
            <a:spLocks/>
          </p:cNvSpPr>
          <p:nvPr/>
        </p:nvSpPr>
        <p:spPr bwMode="auto">
          <a:xfrm>
            <a:off x="1835150" y="1341438"/>
            <a:ext cx="1079500" cy="228600"/>
          </a:xfrm>
          <a:custGeom>
            <a:avLst/>
            <a:gdLst>
              <a:gd name="T0" fmla="*/ 0 w 1452"/>
              <a:gd name="T1" fmla="*/ 0 h 227"/>
              <a:gd name="T2" fmla="*/ 2147483647 w 1452"/>
              <a:gd name="T3" fmla="*/ 2147483647 h 227"/>
              <a:gd name="T4" fmla="*/ 2147483647 w 1452"/>
              <a:gd name="T5" fmla="*/ 0 h 227"/>
              <a:gd name="T6" fmla="*/ 0 60000 65536"/>
              <a:gd name="T7" fmla="*/ 0 60000 65536"/>
              <a:gd name="T8" fmla="*/ 0 60000 65536"/>
              <a:gd name="T9" fmla="*/ 0 w 1452"/>
              <a:gd name="T10" fmla="*/ 0 h 227"/>
              <a:gd name="T11" fmla="*/ 1452 w 145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227">
                <a:moveTo>
                  <a:pt x="0" y="0"/>
                </a:moveTo>
                <a:cubicBezTo>
                  <a:pt x="287" y="113"/>
                  <a:pt x="575" y="227"/>
                  <a:pt x="817" y="227"/>
                </a:cubicBezTo>
                <a:cubicBezTo>
                  <a:pt x="1059" y="227"/>
                  <a:pt x="1346" y="38"/>
                  <a:pt x="1452" y="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auto">
          <a:xfrm rot="5400000">
            <a:off x="1727200" y="1736725"/>
            <a:ext cx="647700" cy="431800"/>
          </a:xfrm>
          <a:prstGeom prst="homePlate">
            <a:avLst>
              <a:gd name="adj" fmla="val 37500"/>
            </a:avLst>
          </a:prstGeom>
          <a:solidFill>
            <a:srgbClr val="0000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1" name="AutoShape 23"/>
          <p:cNvSpPr>
            <a:spLocks noChangeArrowheads="1"/>
          </p:cNvSpPr>
          <p:nvPr/>
        </p:nvSpPr>
        <p:spPr bwMode="auto">
          <a:xfrm rot="5400000">
            <a:off x="2376488" y="1736725"/>
            <a:ext cx="647700" cy="431800"/>
          </a:xfrm>
          <a:prstGeom prst="homePlate">
            <a:avLst>
              <a:gd name="adj" fmla="val 37500"/>
            </a:avLst>
          </a:prstGeom>
          <a:solidFill>
            <a:srgbClr val="0000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2" name="WordArt 24"/>
          <p:cNvSpPr>
            <a:spLocks noChangeArrowheads="1" noChangeShapeType="1" noTextEdit="1"/>
          </p:cNvSpPr>
          <p:nvPr/>
        </p:nvSpPr>
        <p:spPr bwMode="auto">
          <a:xfrm>
            <a:off x="107950" y="2852738"/>
            <a:ext cx="4318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б)</a:t>
            </a:r>
          </a:p>
        </p:txBody>
      </p:sp>
      <p:sp>
        <p:nvSpPr>
          <p:cNvPr id="7193" name="AutoShape 26"/>
          <p:cNvSpPr>
            <a:spLocks noChangeArrowheads="1"/>
          </p:cNvSpPr>
          <p:nvPr/>
        </p:nvSpPr>
        <p:spPr bwMode="auto">
          <a:xfrm>
            <a:off x="3492500" y="404813"/>
            <a:ext cx="1439863" cy="86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4" name="Freeform 28"/>
          <p:cNvSpPr>
            <a:spLocks/>
          </p:cNvSpPr>
          <p:nvPr/>
        </p:nvSpPr>
        <p:spPr bwMode="auto">
          <a:xfrm>
            <a:off x="900113" y="2552700"/>
            <a:ext cx="1079500" cy="228600"/>
          </a:xfrm>
          <a:custGeom>
            <a:avLst/>
            <a:gdLst>
              <a:gd name="T0" fmla="*/ 0 w 1452"/>
              <a:gd name="T1" fmla="*/ 0 h 227"/>
              <a:gd name="T2" fmla="*/ 2147483647 w 1452"/>
              <a:gd name="T3" fmla="*/ 2147483647 h 227"/>
              <a:gd name="T4" fmla="*/ 2147483647 w 1452"/>
              <a:gd name="T5" fmla="*/ 0 h 227"/>
              <a:gd name="T6" fmla="*/ 0 60000 65536"/>
              <a:gd name="T7" fmla="*/ 0 60000 65536"/>
              <a:gd name="T8" fmla="*/ 0 60000 65536"/>
              <a:gd name="T9" fmla="*/ 0 w 1452"/>
              <a:gd name="T10" fmla="*/ 0 h 227"/>
              <a:gd name="T11" fmla="*/ 1452 w 145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227">
                <a:moveTo>
                  <a:pt x="0" y="0"/>
                </a:moveTo>
                <a:cubicBezTo>
                  <a:pt x="287" y="113"/>
                  <a:pt x="575" y="227"/>
                  <a:pt x="817" y="227"/>
                </a:cubicBezTo>
                <a:cubicBezTo>
                  <a:pt x="1059" y="227"/>
                  <a:pt x="1346" y="38"/>
                  <a:pt x="1452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5" name="AutoShape 29"/>
          <p:cNvSpPr>
            <a:spLocks noChangeArrowheads="1"/>
          </p:cNvSpPr>
          <p:nvPr/>
        </p:nvSpPr>
        <p:spPr bwMode="auto">
          <a:xfrm>
            <a:off x="755650" y="2781300"/>
            <a:ext cx="1439863" cy="86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6" name="AutoShape 31"/>
          <p:cNvSpPr>
            <a:spLocks noChangeArrowheads="1"/>
          </p:cNvSpPr>
          <p:nvPr/>
        </p:nvSpPr>
        <p:spPr bwMode="auto">
          <a:xfrm>
            <a:off x="2700338" y="2781300"/>
            <a:ext cx="2376487" cy="86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7" name="Freeform 32"/>
          <p:cNvSpPr>
            <a:spLocks/>
          </p:cNvSpPr>
          <p:nvPr/>
        </p:nvSpPr>
        <p:spPr bwMode="auto">
          <a:xfrm>
            <a:off x="3132138" y="2492375"/>
            <a:ext cx="1368425" cy="288925"/>
          </a:xfrm>
          <a:custGeom>
            <a:avLst/>
            <a:gdLst>
              <a:gd name="T0" fmla="*/ 0 w 1452"/>
              <a:gd name="T1" fmla="*/ 0 h 227"/>
              <a:gd name="T2" fmla="*/ 2147483647 w 1452"/>
              <a:gd name="T3" fmla="*/ 2147483647 h 227"/>
              <a:gd name="T4" fmla="*/ 2147483647 w 1452"/>
              <a:gd name="T5" fmla="*/ 0 h 227"/>
              <a:gd name="T6" fmla="*/ 0 60000 65536"/>
              <a:gd name="T7" fmla="*/ 0 60000 65536"/>
              <a:gd name="T8" fmla="*/ 0 60000 65536"/>
              <a:gd name="T9" fmla="*/ 0 w 1452"/>
              <a:gd name="T10" fmla="*/ 0 h 227"/>
              <a:gd name="T11" fmla="*/ 1452 w 145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227">
                <a:moveTo>
                  <a:pt x="0" y="0"/>
                </a:moveTo>
                <a:cubicBezTo>
                  <a:pt x="287" y="113"/>
                  <a:pt x="575" y="227"/>
                  <a:pt x="817" y="227"/>
                </a:cubicBezTo>
                <a:cubicBezTo>
                  <a:pt x="1059" y="227"/>
                  <a:pt x="1346" y="38"/>
                  <a:pt x="1452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8" name="AutoShape 33"/>
          <p:cNvSpPr>
            <a:spLocks noChangeArrowheads="1"/>
          </p:cNvSpPr>
          <p:nvPr/>
        </p:nvSpPr>
        <p:spPr bwMode="auto">
          <a:xfrm>
            <a:off x="2771775" y="2924175"/>
            <a:ext cx="504825" cy="576263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9" name="AutoShape 34"/>
          <p:cNvSpPr>
            <a:spLocks noChangeArrowheads="1"/>
          </p:cNvSpPr>
          <p:nvPr/>
        </p:nvSpPr>
        <p:spPr bwMode="auto">
          <a:xfrm>
            <a:off x="3563938" y="2924175"/>
            <a:ext cx="504825" cy="576263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00" name="AutoShape 35"/>
          <p:cNvSpPr>
            <a:spLocks noChangeArrowheads="1"/>
          </p:cNvSpPr>
          <p:nvPr/>
        </p:nvSpPr>
        <p:spPr bwMode="auto">
          <a:xfrm>
            <a:off x="4284663" y="2924175"/>
            <a:ext cx="504825" cy="576263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01" name="WordArt 36"/>
          <p:cNvSpPr>
            <a:spLocks noChangeArrowheads="1" noChangeShapeType="1" noTextEdit="1"/>
          </p:cNvSpPr>
          <p:nvPr/>
        </p:nvSpPr>
        <p:spPr bwMode="auto">
          <a:xfrm>
            <a:off x="5148263" y="3068638"/>
            <a:ext cx="2889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=</a:t>
            </a:r>
          </a:p>
        </p:txBody>
      </p:sp>
      <p:sp>
        <p:nvSpPr>
          <p:cNvPr id="7202" name="AutoShape 37"/>
          <p:cNvSpPr>
            <a:spLocks noChangeArrowheads="1"/>
          </p:cNvSpPr>
          <p:nvPr/>
        </p:nvSpPr>
        <p:spPr bwMode="auto">
          <a:xfrm>
            <a:off x="5578475" y="2781300"/>
            <a:ext cx="3097213" cy="86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03" name="Rectangle 38"/>
          <p:cNvSpPr>
            <a:spLocks noChangeArrowheads="1"/>
          </p:cNvSpPr>
          <p:nvPr/>
        </p:nvSpPr>
        <p:spPr bwMode="auto">
          <a:xfrm>
            <a:off x="5724525" y="2997200"/>
            <a:ext cx="503238" cy="503238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04" name="Freeform 39"/>
          <p:cNvSpPr>
            <a:spLocks/>
          </p:cNvSpPr>
          <p:nvPr/>
        </p:nvSpPr>
        <p:spPr bwMode="auto">
          <a:xfrm>
            <a:off x="6372225" y="2492375"/>
            <a:ext cx="1368425" cy="288925"/>
          </a:xfrm>
          <a:custGeom>
            <a:avLst/>
            <a:gdLst>
              <a:gd name="T0" fmla="*/ 0 w 1452"/>
              <a:gd name="T1" fmla="*/ 0 h 227"/>
              <a:gd name="T2" fmla="*/ 2147483647 w 1452"/>
              <a:gd name="T3" fmla="*/ 2147483647 h 227"/>
              <a:gd name="T4" fmla="*/ 2147483647 w 1452"/>
              <a:gd name="T5" fmla="*/ 0 h 227"/>
              <a:gd name="T6" fmla="*/ 0 60000 65536"/>
              <a:gd name="T7" fmla="*/ 0 60000 65536"/>
              <a:gd name="T8" fmla="*/ 0 60000 65536"/>
              <a:gd name="T9" fmla="*/ 0 w 1452"/>
              <a:gd name="T10" fmla="*/ 0 h 227"/>
              <a:gd name="T11" fmla="*/ 1452 w 145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227">
                <a:moveTo>
                  <a:pt x="0" y="0"/>
                </a:moveTo>
                <a:cubicBezTo>
                  <a:pt x="287" y="113"/>
                  <a:pt x="575" y="227"/>
                  <a:pt x="817" y="227"/>
                </a:cubicBezTo>
                <a:cubicBezTo>
                  <a:pt x="1059" y="227"/>
                  <a:pt x="1346" y="38"/>
                  <a:pt x="1452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5" name="AutoShape 40"/>
          <p:cNvSpPr>
            <a:spLocks noChangeArrowheads="1"/>
          </p:cNvSpPr>
          <p:nvPr/>
        </p:nvSpPr>
        <p:spPr bwMode="auto">
          <a:xfrm>
            <a:off x="6443663" y="2924175"/>
            <a:ext cx="504825" cy="576263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06" name="AutoShape 41"/>
          <p:cNvSpPr>
            <a:spLocks noChangeArrowheads="1"/>
          </p:cNvSpPr>
          <p:nvPr/>
        </p:nvSpPr>
        <p:spPr bwMode="auto">
          <a:xfrm>
            <a:off x="7162800" y="2924175"/>
            <a:ext cx="504825" cy="576263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07" name="AutoShape 42"/>
          <p:cNvSpPr>
            <a:spLocks noChangeArrowheads="1"/>
          </p:cNvSpPr>
          <p:nvPr/>
        </p:nvSpPr>
        <p:spPr bwMode="auto">
          <a:xfrm>
            <a:off x="7883525" y="2924175"/>
            <a:ext cx="504825" cy="576263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08" name="WordArt 43"/>
          <p:cNvSpPr>
            <a:spLocks noChangeArrowheads="1" noChangeShapeType="1" noTextEdit="1"/>
          </p:cNvSpPr>
          <p:nvPr/>
        </p:nvSpPr>
        <p:spPr bwMode="auto">
          <a:xfrm>
            <a:off x="827088" y="4076700"/>
            <a:ext cx="50323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х</a:t>
            </a:r>
          </a:p>
        </p:txBody>
      </p:sp>
      <p:sp>
        <p:nvSpPr>
          <p:cNvPr id="7209" name="WordArt 44"/>
          <p:cNvSpPr>
            <a:spLocks noChangeArrowheads="1" noChangeShapeType="1" noTextEdit="1"/>
          </p:cNvSpPr>
          <p:nvPr/>
        </p:nvSpPr>
        <p:spPr bwMode="auto">
          <a:xfrm>
            <a:off x="1403350" y="4221163"/>
            <a:ext cx="2889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7210" name="AutoShape 45"/>
          <p:cNvSpPr>
            <a:spLocks noChangeArrowheads="1"/>
          </p:cNvSpPr>
          <p:nvPr/>
        </p:nvSpPr>
        <p:spPr bwMode="auto">
          <a:xfrm>
            <a:off x="1908175" y="3933825"/>
            <a:ext cx="1368425" cy="71913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11" name="Freeform 46"/>
          <p:cNvSpPr>
            <a:spLocks/>
          </p:cNvSpPr>
          <p:nvPr/>
        </p:nvSpPr>
        <p:spPr bwMode="auto">
          <a:xfrm>
            <a:off x="2052638" y="3716338"/>
            <a:ext cx="1079500" cy="228600"/>
          </a:xfrm>
          <a:custGeom>
            <a:avLst/>
            <a:gdLst>
              <a:gd name="T0" fmla="*/ 0 w 1452"/>
              <a:gd name="T1" fmla="*/ 0 h 227"/>
              <a:gd name="T2" fmla="*/ 2147483647 w 1452"/>
              <a:gd name="T3" fmla="*/ 2147483647 h 227"/>
              <a:gd name="T4" fmla="*/ 2147483647 w 1452"/>
              <a:gd name="T5" fmla="*/ 0 h 227"/>
              <a:gd name="T6" fmla="*/ 0 60000 65536"/>
              <a:gd name="T7" fmla="*/ 0 60000 65536"/>
              <a:gd name="T8" fmla="*/ 0 60000 65536"/>
              <a:gd name="T9" fmla="*/ 0 w 1452"/>
              <a:gd name="T10" fmla="*/ 0 h 227"/>
              <a:gd name="T11" fmla="*/ 1452 w 145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227">
                <a:moveTo>
                  <a:pt x="0" y="0"/>
                </a:moveTo>
                <a:cubicBezTo>
                  <a:pt x="287" y="113"/>
                  <a:pt x="575" y="227"/>
                  <a:pt x="817" y="227"/>
                </a:cubicBezTo>
                <a:cubicBezTo>
                  <a:pt x="1059" y="227"/>
                  <a:pt x="1346" y="38"/>
                  <a:pt x="1452" y="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12" name="WordArt 47"/>
          <p:cNvSpPr>
            <a:spLocks noChangeArrowheads="1" noChangeShapeType="1" noTextEdit="1"/>
          </p:cNvSpPr>
          <p:nvPr/>
        </p:nvSpPr>
        <p:spPr bwMode="auto">
          <a:xfrm>
            <a:off x="179388" y="4940300"/>
            <a:ext cx="4318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в)</a:t>
            </a:r>
          </a:p>
        </p:txBody>
      </p:sp>
      <p:sp>
        <p:nvSpPr>
          <p:cNvPr id="7213" name="AutoShape 48"/>
          <p:cNvSpPr>
            <a:spLocks noChangeArrowheads="1"/>
          </p:cNvSpPr>
          <p:nvPr/>
        </p:nvSpPr>
        <p:spPr bwMode="auto">
          <a:xfrm>
            <a:off x="827088" y="4940300"/>
            <a:ext cx="1439862" cy="86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14" name="Freeform 49"/>
          <p:cNvSpPr>
            <a:spLocks/>
          </p:cNvSpPr>
          <p:nvPr/>
        </p:nvSpPr>
        <p:spPr bwMode="auto">
          <a:xfrm>
            <a:off x="971550" y="4724400"/>
            <a:ext cx="1079500" cy="228600"/>
          </a:xfrm>
          <a:custGeom>
            <a:avLst/>
            <a:gdLst>
              <a:gd name="T0" fmla="*/ 0 w 1452"/>
              <a:gd name="T1" fmla="*/ 0 h 227"/>
              <a:gd name="T2" fmla="*/ 2147483647 w 1452"/>
              <a:gd name="T3" fmla="*/ 2147483647 h 227"/>
              <a:gd name="T4" fmla="*/ 2147483647 w 1452"/>
              <a:gd name="T5" fmla="*/ 0 h 227"/>
              <a:gd name="T6" fmla="*/ 0 60000 65536"/>
              <a:gd name="T7" fmla="*/ 0 60000 65536"/>
              <a:gd name="T8" fmla="*/ 0 60000 65536"/>
              <a:gd name="T9" fmla="*/ 0 w 1452"/>
              <a:gd name="T10" fmla="*/ 0 h 227"/>
              <a:gd name="T11" fmla="*/ 1452 w 145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227">
                <a:moveTo>
                  <a:pt x="0" y="0"/>
                </a:moveTo>
                <a:cubicBezTo>
                  <a:pt x="287" y="113"/>
                  <a:pt x="575" y="227"/>
                  <a:pt x="817" y="227"/>
                </a:cubicBezTo>
                <a:cubicBezTo>
                  <a:pt x="1059" y="227"/>
                  <a:pt x="1346" y="38"/>
                  <a:pt x="1452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86" name="AutoShape 50"/>
          <p:cNvSpPr>
            <a:spLocks noChangeArrowheads="1"/>
          </p:cNvSpPr>
          <p:nvPr/>
        </p:nvSpPr>
        <p:spPr bwMode="auto">
          <a:xfrm>
            <a:off x="900113" y="5011738"/>
            <a:ext cx="719137" cy="576262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216" name="Oval 51"/>
          <p:cNvSpPr>
            <a:spLocks noChangeArrowheads="1"/>
          </p:cNvSpPr>
          <p:nvPr/>
        </p:nvSpPr>
        <p:spPr bwMode="auto">
          <a:xfrm>
            <a:off x="1619250" y="5084763"/>
            <a:ext cx="576263" cy="5762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17" name="WordArt 52"/>
          <p:cNvSpPr>
            <a:spLocks noChangeArrowheads="1" noChangeShapeType="1" noTextEdit="1"/>
          </p:cNvSpPr>
          <p:nvPr/>
        </p:nvSpPr>
        <p:spPr bwMode="auto">
          <a:xfrm>
            <a:off x="2411413" y="5157788"/>
            <a:ext cx="28892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+</a:t>
            </a:r>
          </a:p>
        </p:txBody>
      </p:sp>
      <p:sp>
        <p:nvSpPr>
          <p:cNvPr id="7218" name="AutoShape 53"/>
          <p:cNvSpPr>
            <a:spLocks noChangeArrowheads="1"/>
          </p:cNvSpPr>
          <p:nvPr/>
        </p:nvSpPr>
        <p:spPr bwMode="auto">
          <a:xfrm>
            <a:off x="2843213" y="4941888"/>
            <a:ext cx="2016125" cy="86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19" name="Freeform 54"/>
          <p:cNvSpPr>
            <a:spLocks/>
          </p:cNvSpPr>
          <p:nvPr/>
        </p:nvSpPr>
        <p:spPr bwMode="auto">
          <a:xfrm>
            <a:off x="3276600" y="4724400"/>
            <a:ext cx="1079500" cy="228600"/>
          </a:xfrm>
          <a:custGeom>
            <a:avLst/>
            <a:gdLst>
              <a:gd name="T0" fmla="*/ 0 w 1452"/>
              <a:gd name="T1" fmla="*/ 0 h 227"/>
              <a:gd name="T2" fmla="*/ 2147483647 w 1452"/>
              <a:gd name="T3" fmla="*/ 2147483647 h 227"/>
              <a:gd name="T4" fmla="*/ 2147483647 w 1452"/>
              <a:gd name="T5" fmla="*/ 0 h 227"/>
              <a:gd name="T6" fmla="*/ 0 60000 65536"/>
              <a:gd name="T7" fmla="*/ 0 60000 65536"/>
              <a:gd name="T8" fmla="*/ 0 60000 65536"/>
              <a:gd name="T9" fmla="*/ 0 w 1452"/>
              <a:gd name="T10" fmla="*/ 0 h 227"/>
              <a:gd name="T11" fmla="*/ 1452 w 145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227">
                <a:moveTo>
                  <a:pt x="0" y="0"/>
                </a:moveTo>
                <a:cubicBezTo>
                  <a:pt x="287" y="113"/>
                  <a:pt x="575" y="227"/>
                  <a:pt x="817" y="227"/>
                </a:cubicBezTo>
                <a:cubicBezTo>
                  <a:pt x="1059" y="227"/>
                  <a:pt x="1346" y="38"/>
                  <a:pt x="1452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20" name="WordArt 58"/>
          <p:cNvSpPr>
            <a:spLocks noChangeArrowheads="1" noChangeShapeType="1" noTextEdit="1"/>
          </p:cNvSpPr>
          <p:nvPr/>
        </p:nvSpPr>
        <p:spPr bwMode="auto">
          <a:xfrm>
            <a:off x="3132138" y="620713"/>
            <a:ext cx="28892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+</a:t>
            </a:r>
          </a:p>
        </p:txBody>
      </p:sp>
      <p:sp>
        <p:nvSpPr>
          <p:cNvPr id="7221" name="WordArt 59"/>
          <p:cNvSpPr>
            <a:spLocks noChangeArrowheads="1" noChangeShapeType="1" noTextEdit="1"/>
          </p:cNvSpPr>
          <p:nvPr/>
        </p:nvSpPr>
        <p:spPr bwMode="auto">
          <a:xfrm>
            <a:off x="4930775" y="5229225"/>
            <a:ext cx="2889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=</a:t>
            </a:r>
          </a:p>
        </p:txBody>
      </p:sp>
      <p:sp>
        <p:nvSpPr>
          <p:cNvPr id="7222" name="AutoShape 60"/>
          <p:cNvSpPr>
            <a:spLocks noChangeArrowheads="1"/>
          </p:cNvSpPr>
          <p:nvPr/>
        </p:nvSpPr>
        <p:spPr bwMode="auto">
          <a:xfrm>
            <a:off x="5364163" y="4941888"/>
            <a:ext cx="3455987" cy="86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23" name="Freeform 61"/>
          <p:cNvSpPr>
            <a:spLocks/>
          </p:cNvSpPr>
          <p:nvPr/>
        </p:nvSpPr>
        <p:spPr bwMode="auto">
          <a:xfrm>
            <a:off x="6227763" y="4652963"/>
            <a:ext cx="1368425" cy="288925"/>
          </a:xfrm>
          <a:custGeom>
            <a:avLst/>
            <a:gdLst>
              <a:gd name="T0" fmla="*/ 0 w 1452"/>
              <a:gd name="T1" fmla="*/ 0 h 227"/>
              <a:gd name="T2" fmla="*/ 2147483647 w 1452"/>
              <a:gd name="T3" fmla="*/ 2147483647 h 227"/>
              <a:gd name="T4" fmla="*/ 2147483647 w 1452"/>
              <a:gd name="T5" fmla="*/ 0 h 227"/>
              <a:gd name="T6" fmla="*/ 0 60000 65536"/>
              <a:gd name="T7" fmla="*/ 0 60000 65536"/>
              <a:gd name="T8" fmla="*/ 0 60000 65536"/>
              <a:gd name="T9" fmla="*/ 0 w 1452"/>
              <a:gd name="T10" fmla="*/ 0 h 227"/>
              <a:gd name="T11" fmla="*/ 1452 w 145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227">
                <a:moveTo>
                  <a:pt x="0" y="0"/>
                </a:moveTo>
                <a:cubicBezTo>
                  <a:pt x="287" y="113"/>
                  <a:pt x="575" y="227"/>
                  <a:pt x="817" y="227"/>
                </a:cubicBezTo>
                <a:cubicBezTo>
                  <a:pt x="1059" y="227"/>
                  <a:pt x="1346" y="38"/>
                  <a:pt x="1452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24" name="Oval 62"/>
          <p:cNvSpPr>
            <a:spLocks noChangeArrowheads="1"/>
          </p:cNvSpPr>
          <p:nvPr/>
        </p:nvSpPr>
        <p:spPr bwMode="auto">
          <a:xfrm>
            <a:off x="6156325" y="5084763"/>
            <a:ext cx="576263" cy="5762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99" name="AutoShape 63"/>
          <p:cNvSpPr>
            <a:spLocks noChangeArrowheads="1"/>
          </p:cNvSpPr>
          <p:nvPr/>
        </p:nvSpPr>
        <p:spPr bwMode="auto">
          <a:xfrm>
            <a:off x="5435600" y="5011738"/>
            <a:ext cx="719138" cy="576262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226" name="AutoShape 64"/>
          <p:cNvSpPr>
            <a:spLocks noChangeArrowheads="1"/>
          </p:cNvSpPr>
          <p:nvPr/>
        </p:nvSpPr>
        <p:spPr bwMode="auto">
          <a:xfrm>
            <a:off x="6732588" y="5084763"/>
            <a:ext cx="504825" cy="5762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27" name="AutoShape 65"/>
          <p:cNvSpPr>
            <a:spLocks noChangeArrowheads="1"/>
          </p:cNvSpPr>
          <p:nvPr/>
        </p:nvSpPr>
        <p:spPr bwMode="auto">
          <a:xfrm>
            <a:off x="7380288" y="5084763"/>
            <a:ext cx="504825" cy="5762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28" name="Rectangle 66"/>
          <p:cNvSpPr>
            <a:spLocks noChangeArrowheads="1"/>
          </p:cNvSpPr>
          <p:nvPr/>
        </p:nvSpPr>
        <p:spPr bwMode="auto">
          <a:xfrm>
            <a:off x="8027988" y="5156200"/>
            <a:ext cx="503237" cy="503238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29" name="WordArt 67"/>
          <p:cNvSpPr>
            <a:spLocks noChangeArrowheads="1" noChangeShapeType="1" noTextEdit="1"/>
          </p:cNvSpPr>
          <p:nvPr/>
        </p:nvSpPr>
        <p:spPr bwMode="auto">
          <a:xfrm>
            <a:off x="827088" y="6237288"/>
            <a:ext cx="50323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х</a:t>
            </a:r>
          </a:p>
        </p:txBody>
      </p:sp>
      <p:sp>
        <p:nvSpPr>
          <p:cNvPr id="7230" name="WordArt 68"/>
          <p:cNvSpPr>
            <a:spLocks noChangeArrowheads="1" noChangeShapeType="1" noTextEdit="1"/>
          </p:cNvSpPr>
          <p:nvPr/>
        </p:nvSpPr>
        <p:spPr bwMode="auto">
          <a:xfrm>
            <a:off x="1403350" y="6381750"/>
            <a:ext cx="2889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7231" name="AutoShape 69"/>
          <p:cNvSpPr>
            <a:spLocks noChangeArrowheads="1"/>
          </p:cNvSpPr>
          <p:nvPr/>
        </p:nvSpPr>
        <p:spPr bwMode="auto">
          <a:xfrm>
            <a:off x="1908175" y="6138863"/>
            <a:ext cx="1943100" cy="719137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32" name="Freeform 70"/>
          <p:cNvSpPr>
            <a:spLocks/>
          </p:cNvSpPr>
          <p:nvPr/>
        </p:nvSpPr>
        <p:spPr bwMode="auto">
          <a:xfrm>
            <a:off x="2339975" y="5876925"/>
            <a:ext cx="1079500" cy="228600"/>
          </a:xfrm>
          <a:custGeom>
            <a:avLst/>
            <a:gdLst>
              <a:gd name="T0" fmla="*/ 0 w 1452"/>
              <a:gd name="T1" fmla="*/ 0 h 227"/>
              <a:gd name="T2" fmla="*/ 2147483647 w 1452"/>
              <a:gd name="T3" fmla="*/ 2147483647 h 227"/>
              <a:gd name="T4" fmla="*/ 2147483647 w 1452"/>
              <a:gd name="T5" fmla="*/ 0 h 227"/>
              <a:gd name="T6" fmla="*/ 0 60000 65536"/>
              <a:gd name="T7" fmla="*/ 0 60000 65536"/>
              <a:gd name="T8" fmla="*/ 0 60000 65536"/>
              <a:gd name="T9" fmla="*/ 0 w 1452"/>
              <a:gd name="T10" fmla="*/ 0 h 227"/>
              <a:gd name="T11" fmla="*/ 1452 w 145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227">
                <a:moveTo>
                  <a:pt x="0" y="0"/>
                </a:moveTo>
                <a:cubicBezTo>
                  <a:pt x="287" y="113"/>
                  <a:pt x="575" y="227"/>
                  <a:pt x="817" y="227"/>
                </a:cubicBezTo>
                <a:cubicBezTo>
                  <a:pt x="1059" y="227"/>
                  <a:pt x="1346" y="38"/>
                  <a:pt x="1452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33" name="WordArt 71"/>
          <p:cNvSpPr>
            <a:spLocks noChangeArrowheads="1" noChangeShapeType="1" noTextEdit="1"/>
          </p:cNvSpPr>
          <p:nvPr/>
        </p:nvSpPr>
        <p:spPr bwMode="auto">
          <a:xfrm>
            <a:off x="827088" y="4076700"/>
            <a:ext cx="50323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х</a:t>
            </a:r>
          </a:p>
        </p:txBody>
      </p:sp>
      <p:sp>
        <p:nvSpPr>
          <p:cNvPr id="7234" name="WordArt 72"/>
          <p:cNvSpPr>
            <a:spLocks noChangeArrowheads="1" noChangeShapeType="1" noTextEdit="1"/>
          </p:cNvSpPr>
          <p:nvPr/>
        </p:nvSpPr>
        <p:spPr bwMode="auto">
          <a:xfrm>
            <a:off x="1403350" y="4221163"/>
            <a:ext cx="2889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7235" name="AutoShape 73"/>
          <p:cNvSpPr>
            <a:spLocks noChangeArrowheads="1"/>
          </p:cNvSpPr>
          <p:nvPr/>
        </p:nvSpPr>
        <p:spPr bwMode="auto">
          <a:xfrm>
            <a:off x="1908175" y="3933825"/>
            <a:ext cx="1368425" cy="71913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36" name="WordArt 74"/>
          <p:cNvSpPr>
            <a:spLocks noChangeArrowheads="1" noChangeShapeType="1" noTextEdit="1"/>
          </p:cNvSpPr>
          <p:nvPr/>
        </p:nvSpPr>
        <p:spPr bwMode="auto">
          <a:xfrm>
            <a:off x="827088" y="4076700"/>
            <a:ext cx="50323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х</a:t>
            </a:r>
          </a:p>
        </p:txBody>
      </p:sp>
      <p:sp>
        <p:nvSpPr>
          <p:cNvPr id="7237" name="WordArt 75"/>
          <p:cNvSpPr>
            <a:spLocks noChangeArrowheads="1" noChangeShapeType="1" noTextEdit="1"/>
          </p:cNvSpPr>
          <p:nvPr/>
        </p:nvSpPr>
        <p:spPr bwMode="auto">
          <a:xfrm>
            <a:off x="1403350" y="4221163"/>
            <a:ext cx="2889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7238" name="Freeform 76"/>
          <p:cNvSpPr>
            <a:spLocks/>
          </p:cNvSpPr>
          <p:nvPr/>
        </p:nvSpPr>
        <p:spPr bwMode="auto">
          <a:xfrm>
            <a:off x="2051050" y="3716338"/>
            <a:ext cx="1079500" cy="228600"/>
          </a:xfrm>
          <a:custGeom>
            <a:avLst/>
            <a:gdLst>
              <a:gd name="T0" fmla="*/ 0 w 1452"/>
              <a:gd name="T1" fmla="*/ 0 h 227"/>
              <a:gd name="T2" fmla="*/ 2147483647 w 1452"/>
              <a:gd name="T3" fmla="*/ 2147483647 h 227"/>
              <a:gd name="T4" fmla="*/ 2147483647 w 1452"/>
              <a:gd name="T5" fmla="*/ 0 h 227"/>
              <a:gd name="T6" fmla="*/ 0 60000 65536"/>
              <a:gd name="T7" fmla="*/ 0 60000 65536"/>
              <a:gd name="T8" fmla="*/ 0 60000 65536"/>
              <a:gd name="T9" fmla="*/ 0 w 1452"/>
              <a:gd name="T10" fmla="*/ 0 h 227"/>
              <a:gd name="T11" fmla="*/ 1452 w 145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227">
                <a:moveTo>
                  <a:pt x="0" y="0"/>
                </a:moveTo>
                <a:cubicBezTo>
                  <a:pt x="287" y="113"/>
                  <a:pt x="575" y="227"/>
                  <a:pt x="817" y="227"/>
                </a:cubicBezTo>
                <a:cubicBezTo>
                  <a:pt x="1059" y="227"/>
                  <a:pt x="1346" y="38"/>
                  <a:pt x="1452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39" name="AutoShape 77"/>
          <p:cNvSpPr>
            <a:spLocks noChangeArrowheads="1"/>
          </p:cNvSpPr>
          <p:nvPr/>
        </p:nvSpPr>
        <p:spPr bwMode="auto">
          <a:xfrm>
            <a:off x="1906588" y="3933825"/>
            <a:ext cx="1368425" cy="719138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240" name="WordArt 78"/>
          <p:cNvSpPr>
            <a:spLocks noChangeArrowheads="1" noChangeShapeType="1" noTextEdit="1"/>
          </p:cNvSpPr>
          <p:nvPr/>
        </p:nvSpPr>
        <p:spPr bwMode="auto">
          <a:xfrm>
            <a:off x="825500" y="4076700"/>
            <a:ext cx="50323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х</a:t>
            </a:r>
          </a:p>
        </p:txBody>
      </p:sp>
      <p:sp>
        <p:nvSpPr>
          <p:cNvPr id="7241" name="WordArt 79"/>
          <p:cNvSpPr>
            <a:spLocks noChangeArrowheads="1" noChangeShapeType="1" noTextEdit="1"/>
          </p:cNvSpPr>
          <p:nvPr/>
        </p:nvSpPr>
        <p:spPr bwMode="auto">
          <a:xfrm>
            <a:off x="1401763" y="4221163"/>
            <a:ext cx="2889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7242" name="Freeform 80"/>
          <p:cNvSpPr>
            <a:spLocks/>
          </p:cNvSpPr>
          <p:nvPr/>
        </p:nvSpPr>
        <p:spPr bwMode="auto">
          <a:xfrm>
            <a:off x="1042988" y="115888"/>
            <a:ext cx="1368425" cy="288925"/>
          </a:xfrm>
          <a:custGeom>
            <a:avLst/>
            <a:gdLst>
              <a:gd name="T0" fmla="*/ 0 w 1452"/>
              <a:gd name="T1" fmla="*/ 0 h 227"/>
              <a:gd name="T2" fmla="*/ 2147483647 w 1452"/>
              <a:gd name="T3" fmla="*/ 2147483647 h 227"/>
              <a:gd name="T4" fmla="*/ 2147483647 w 1452"/>
              <a:gd name="T5" fmla="*/ 0 h 227"/>
              <a:gd name="T6" fmla="*/ 0 60000 65536"/>
              <a:gd name="T7" fmla="*/ 0 60000 65536"/>
              <a:gd name="T8" fmla="*/ 0 60000 65536"/>
              <a:gd name="T9" fmla="*/ 0 w 1452"/>
              <a:gd name="T10" fmla="*/ 0 h 227"/>
              <a:gd name="T11" fmla="*/ 1452 w 145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227">
                <a:moveTo>
                  <a:pt x="0" y="0"/>
                </a:moveTo>
                <a:cubicBezTo>
                  <a:pt x="287" y="113"/>
                  <a:pt x="575" y="227"/>
                  <a:pt x="817" y="227"/>
                </a:cubicBezTo>
                <a:cubicBezTo>
                  <a:pt x="1059" y="227"/>
                  <a:pt x="1346" y="38"/>
                  <a:pt x="1452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93"/>
          <p:cNvGrpSpPr>
            <a:grpSpLocks/>
          </p:cNvGrpSpPr>
          <p:nvPr/>
        </p:nvGrpSpPr>
        <p:grpSpPr bwMode="auto">
          <a:xfrm>
            <a:off x="3708400" y="549275"/>
            <a:ext cx="1008063" cy="647700"/>
            <a:chOff x="2245" y="1071"/>
            <a:chExt cx="635" cy="408"/>
          </a:xfrm>
        </p:grpSpPr>
        <p:sp>
          <p:nvSpPr>
            <p:cNvPr id="7252" name="AutoShape 81"/>
            <p:cNvSpPr>
              <a:spLocks noChangeArrowheads="1"/>
            </p:cNvSpPr>
            <p:nvPr/>
          </p:nvSpPr>
          <p:spPr bwMode="auto">
            <a:xfrm rot="5400000">
              <a:off x="2177" y="1139"/>
              <a:ext cx="408" cy="272"/>
            </a:xfrm>
            <a:prstGeom prst="homePlate">
              <a:avLst>
                <a:gd name="adj" fmla="val 37500"/>
              </a:avLst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53" name="AutoShape 82"/>
            <p:cNvSpPr>
              <a:spLocks noChangeArrowheads="1"/>
            </p:cNvSpPr>
            <p:nvPr/>
          </p:nvSpPr>
          <p:spPr bwMode="auto">
            <a:xfrm rot="5400000">
              <a:off x="2540" y="1139"/>
              <a:ext cx="408" cy="272"/>
            </a:xfrm>
            <a:prstGeom prst="homePlate">
              <a:avLst>
                <a:gd name="adj" fmla="val 37500"/>
              </a:avLst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419" name="Rectangle 83"/>
          <p:cNvSpPr>
            <a:spLocks noChangeArrowheads="1"/>
          </p:cNvSpPr>
          <p:nvPr/>
        </p:nvSpPr>
        <p:spPr bwMode="auto">
          <a:xfrm>
            <a:off x="2268538" y="4005263"/>
            <a:ext cx="503237" cy="50323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20" name="Rectangle 84"/>
          <p:cNvSpPr>
            <a:spLocks noChangeArrowheads="1"/>
          </p:cNvSpPr>
          <p:nvPr/>
        </p:nvSpPr>
        <p:spPr bwMode="auto">
          <a:xfrm>
            <a:off x="1116013" y="2924175"/>
            <a:ext cx="503237" cy="503238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4432" name="AutoShape 96"/>
          <p:cNvSpPr>
            <a:spLocks noChangeArrowheads="1"/>
          </p:cNvSpPr>
          <p:nvPr/>
        </p:nvSpPr>
        <p:spPr bwMode="auto">
          <a:xfrm>
            <a:off x="2916238" y="5084763"/>
            <a:ext cx="504825" cy="5762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33" name="AutoShape 97"/>
          <p:cNvSpPr>
            <a:spLocks noChangeArrowheads="1"/>
          </p:cNvSpPr>
          <p:nvPr/>
        </p:nvSpPr>
        <p:spPr bwMode="auto">
          <a:xfrm>
            <a:off x="3492500" y="5084763"/>
            <a:ext cx="504825" cy="5762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34" name="Rectangle 98"/>
          <p:cNvSpPr>
            <a:spLocks noChangeArrowheads="1"/>
          </p:cNvSpPr>
          <p:nvPr/>
        </p:nvSpPr>
        <p:spPr bwMode="auto">
          <a:xfrm>
            <a:off x="4140200" y="5157788"/>
            <a:ext cx="503238" cy="50323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35" name="AutoShape 99"/>
          <p:cNvSpPr>
            <a:spLocks noChangeArrowheads="1"/>
          </p:cNvSpPr>
          <p:nvPr/>
        </p:nvSpPr>
        <p:spPr bwMode="auto">
          <a:xfrm>
            <a:off x="1979613" y="6237288"/>
            <a:ext cx="504825" cy="5762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36" name="AutoShape 100"/>
          <p:cNvSpPr>
            <a:spLocks noChangeArrowheads="1"/>
          </p:cNvSpPr>
          <p:nvPr/>
        </p:nvSpPr>
        <p:spPr bwMode="auto">
          <a:xfrm>
            <a:off x="2627313" y="6237288"/>
            <a:ext cx="504825" cy="5762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37" name="Rectangle 101"/>
          <p:cNvSpPr>
            <a:spLocks noChangeArrowheads="1"/>
          </p:cNvSpPr>
          <p:nvPr/>
        </p:nvSpPr>
        <p:spPr bwMode="auto">
          <a:xfrm>
            <a:off x="3203575" y="6308725"/>
            <a:ext cx="503238" cy="503238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0" grpId="0" animBg="1"/>
      <p:bldP spid="7191" grpId="0" animBg="1"/>
      <p:bldP spid="7218" grpId="0" animBg="1"/>
      <p:bldP spid="14419" grpId="0" animBg="1"/>
      <p:bldP spid="14420" grpId="0" animBg="1"/>
      <p:bldP spid="14432" grpId="0" animBg="1"/>
      <p:bldP spid="14433" grpId="0" animBg="1"/>
      <p:bldP spid="14434" grpId="0" animBg="1"/>
      <p:bldP spid="14435" grpId="0" animBg="1"/>
      <p:bldP spid="14436" grpId="0" animBg="1"/>
      <p:bldP spid="144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179388" y="2565400"/>
            <a:ext cx="50323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х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755650" y="2636838"/>
            <a:ext cx="28892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+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1116013" y="2420938"/>
            <a:ext cx="3816350" cy="86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1187450" y="2565400"/>
            <a:ext cx="576263" cy="5762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1763713" y="2565400"/>
            <a:ext cx="504825" cy="576263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2268538" y="2565400"/>
            <a:ext cx="576262" cy="5762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916238" y="2638425"/>
            <a:ext cx="503237" cy="5032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3492500" y="2565400"/>
            <a:ext cx="719138" cy="576263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4284663" y="2565400"/>
            <a:ext cx="576262" cy="5762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3" name="WordArt 11"/>
          <p:cNvSpPr>
            <a:spLocks noChangeArrowheads="1" noChangeShapeType="1" noTextEdit="1"/>
          </p:cNvSpPr>
          <p:nvPr/>
        </p:nvSpPr>
        <p:spPr bwMode="auto">
          <a:xfrm>
            <a:off x="5003800" y="2708275"/>
            <a:ext cx="2889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=</a:t>
            </a:r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5364163" y="1844675"/>
            <a:ext cx="3600450" cy="1871663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5435600" y="1989138"/>
            <a:ext cx="504825" cy="5762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6011863" y="2060575"/>
            <a:ext cx="503237" cy="5032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6589713" y="1989138"/>
            <a:ext cx="719137" cy="576262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7235825" y="1989138"/>
            <a:ext cx="504825" cy="5762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7667625" y="1989138"/>
            <a:ext cx="576263" cy="5762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0" name="Oval 18"/>
          <p:cNvSpPr>
            <a:spLocks noChangeArrowheads="1"/>
          </p:cNvSpPr>
          <p:nvPr/>
        </p:nvSpPr>
        <p:spPr bwMode="auto">
          <a:xfrm>
            <a:off x="8316913" y="1989138"/>
            <a:ext cx="576262" cy="5762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5508625" y="3068638"/>
            <a:ext cx="503238" cy="503237"/>
          </a:xfrm>
          <a:prstGeom prst="rect">
            <a:avLst/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6084888" y="3068638"/>
            <a:ext cx="503237" cy="503237"/>
          </a:xfrm>
          <a:prstGeom prst="rect">
            <a:avLst/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3" name="Oval 21"/>
          <p:cNvSpPr>
            <a:spLocks noChangeArrowheads="1"/>
          </p:cNvSpPr>
          <p:nvPr/>
        </p:nvSpPr>
        <p:spPr bwMode="auto">
          <a:xfrm>
            <a:off x="6659563" y="2997200"/>
            <a:ext cx="576262" cy="5762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4" name="AutoShape 22"/>
          <p:cNvSpPr>
            <a:spLocks noChangeArrowheads="1"/>
          </p:cNvSpPr>
          <p:nvPr/>
        </p:nvSpPr>
        <p:spPr bwMode="auto">
          <a:xfrm>
            <a:off x="7164388" y="2997200"/>
            <a:ext cx="504825" cy="576263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5" name="Oval 23"/>
          <p:cNvSpPr>
            <a:spLocks noChangeArrowheads="1"/>
          </p:cNvSpPr>
          <p:nvPr/>
        </p:nvSpPr>
        <p:spPr bwMode="auto">
          <a:xfrm>
            <a:off x="7596188" y="2997200"/>
            <a:ext cx="576262" cy="5762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4" name="AutoShape 24"/>
          <p:cNvSpPr>
            <a:spLocks noChangeArrowheads="1"/>
          </p:cNvSpPr>
          <p:nvPr/>
        </p:nvSpPr>
        <p:spPr bwMode="auto">
          <a:xfrm>
            <a:off x="8243888" y="2997200"/>
            <a:ext cx="719137" cy="576263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" name="Freeform 9"/>
          <p:cNvSpPr>
            <a:spLocks/>
          </p:cNvSpPr>
          <p:nvPr/>
        </p:nvSpPr>
        <p:spPr bwMode="auto">
          <a:xfrm>
            <a:off x="2357422" y="2143116"/>
            <a:ext cx="1079500" cy="228600"/>
          </a:xfrm>
          <a:custGeom>
            <a:avLst/>
            <a:gdLst>
              <a:gd name="T0" fmla="*/ 0 w 1452"/>
              <a:gd name="T1" fmla="*/ 0 h 227"/>
              <a:gd name="T2" fmla="*/ 2147483647 w 1452"/>
              <a:gd name="T3" fmla="*/ 2147483647 h 227"/>
              <a:gd name="T4" fmla="*/ 2147483647 w 1452"/>
              <a:gd name="T5" fmla="*/ 0 h 227"/>
              <a:gd name="T6" fmla="*/ 0 60000 65536"/>
              <a:gd name="T7" fmla="*/ 0 60000 65536"/>
              <a:gd name="T8" fmla="*/ 0 60000 65536"/>
              <a:gd name="T9" fmla="*/ 0 w 1452"/>
              <a:gd name="T10" fmla="*/ 0 h 227"/>
              <a:gd name="T11" fmla="*/ 1452 w 145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227">
                <a:moveTo>
                  <a:pt x="0" y="0"/>
                </a:moveTo>
                <a:cubicBezTo>
                  <a:pt x="287" y="113"/>
                  <a:pt x="575" y="227"/>
                  <a:pt x="817" y="227"/>
                </a:cubicBezTo>
                <a:cubicBezTo>
                  <a:pt x="1059" y="227"/>
                  <a:pt x="1346" y="38"/>
                  <a:pt x="1452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>
            <a:off x="6715140" y="1571612"/>
            <a:ext cx="1079500" cy="228600"/>
          </a:xfrm>
          <a:custGeom>
            <a:avLst/>
            <a:gdLst>
              <a:gd name="T0" fmla="*/ 0 w 1452"/>
              <a:gd name="T1" fmla="*/ 0 h 227"/>
              <a:gd name="T2" fmla="*/ 2147483647 w 1452"/>
              <a:gd name="T3" fmla="*/ 2147483647 h 227"/>
              <a:gd name="T4" fmla="*/ 2147483647 w 1452"/>
              <a:gd name="T5" fmla="*/ 0 h 227"/>
              <a:gd name="T6" fmla="*/ 0 60000 65536"/>
              <a:gd name="T7" fmla="*/ 0 60000 65536"/>
              <a:gd name="T8" fmla="*/ 0 60000 65536"/>
              <a:gd name="T9" fmla="*/ 0 w 1452"/>
              <a:gd name="T10" fmla="*/ 0 h 227"/>
              <a:gd name="T11" fmla="*/ 1452 w 145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227">
                <a:moveTo>
                  <a:pt x="0" y="0"/>
                </a:moveTo>
                <a:cubicBezTo>
                  <a:pt x="287" y="113"/>
                  <a:pt x="575" y="227"/>
                  <a:pt x="817" y="227"/>
                </a:cubicBezTo>
                <a:cubicBezTo>
                  <a:pt x="1059" y="227"/>
                  <a:pt x="1346" y="38"/>
                  <a:pt x="1452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" name="Picture 2" descr="Открытый урок по алгебре в 10 классе по главе действительные числ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571876"/>
            <a:ext cx="3281356" cy="2947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3024187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5508625" y="404813"/>
            <a:ext cx="3024188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Правило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2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539750" y="1989138"/>
            <a:ext cx="576263" cy="15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1258888" y="1557338"/>
            <a:ext cx="503237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1835150" y="1989138"/>
            <a:ext cx="576263" cy="15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>
            <a:off x="2555875" y="1630363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3201988" y="1414463"/>
            <a:ext cx="649287" cy="6492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5435600" y="1414463"/>
            <a:ext cx="649288" cy="6492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7" name="WordArt 11"/>
          <p:cNvSpPr>
            <a:spLocks noChangeArrowheads="1" noChangeShapeType="1" noTextEdit="1"/>
          </p:cNvSpPr>
          <p:nvPr/>
        </p:nvSpPr>
        <p:spPr bwMode="auto">
          <a:xfrm>
            <a:off x="7380288" y="155733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19468" name="WordArt 12"/>
          <p:cNvSpPr>
            <a:spLocks noChangeArrowheads="1" noChangeShapeType="1" noTextEdit="1"/>
          </p:cNvSpPr>
          <p:nvPr/>
        </p:nvSpPr>
        <p:spPr bwMode="auto">
          <a:xfrm>
            <a:off x="6227763" y="1628775"/>
            <a:ext cx="431800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-</a:t>
            </a: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6732588" y="1989138"/>
            <a:ext cx="5762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8027988" y="1989138"/>
            <a:ext cx="5762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786018" y="2357430"/>
            <a:ext cx="6357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«Волшебный ключик»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ключ картинки -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143248"/>
            <a:ext cx="3229605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efa7c555d0c93b1168868b8e2ccbcf94a57bf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327</Words>
  <Application>Microsoft Office PowerPoint</Application>
  <PresentationFormat>Экран (4:3)</PresentationFormat>
  <Paragraphs>120</Paragraphs>
  <Slides>17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UserXP</cp:lastModifiedBy>
  <cp:revision>35</cp:revision>
  <dcterms:modified xsi:type="dcterms:W3CDTF">2015-06-28T00:24:15Z</dcterms:modified>
</cp:coreProperties>
</file>