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8" r:id="rId7"/>
    <p:sldId id="261" r:id="rId8"/>
    <p:sldId id="258" r:id="rId9"/>
    <p:sldId id="260" r:id="rId10"/>
    <p:sldId id="272" r:id="rId11"/>
    <p:sldId id="267" r:id="rId12"/>
    <p:sldId id="273" r:id="rId13"/>
    <p:sldId id="281" r:id="rId14"/>
    <p:sldId id="274" r:id="rId15"/>
    <p:sldId id="279" r:id="rId16"/>
    <p:sldId id="278" r:id="rId17"/>
    <p:sldId id="28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00"/>
    <a:srgbClr val="FF9966"/>
    <a:srgbClr val="FF9933"/>
    <a:srgbClr val="FFB4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EAF1C-F2CF-48C1-8464-29A5AF588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6004-4CE6-4458-AC80-6D264CC9D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81A5-6F27-4C32-936E-343C5B1B0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4E5D-98F0-4BE2-8B8E-6BC6B3AA6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23A70-D625-4C4C-BB73-CC68C793C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6E54-4E57-4E64-97BC-624BFD79F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3AB5-DA50-49C7-8952-BC6B1FA62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8FB24-E6A4-434A-910F-49242BAA1D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ECB4-4534-409D-B89E-717F7FA5B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054A-3395-472C-AE7C-3B9BD081D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B88D-3BB1-4096-82D2-FFC21FAFA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B29C5E-D625-4F26-8CD9-82FC9AC19E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580" y="428604"/>
            <a:ext cx="6429420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Александр Николаевич Островский</a:t>
            </a:r>
            <a:br>
              <a:rPr lang="ru-RU" b="1" dirty="0" smtClean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ln>
                  <a:solidFill>
                    <a:srgbClr val="FF9966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1823-1886</a:t>
            </a:r>
            <a:endParaRPr lang="ru-RU" b="1" dirty="0">
              <a:ln>
                <a:solidFill>
                  <a:srgbClr val="FF9966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00050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Довыдова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А.В.,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ГОУ СОШ №1234</a:t>
            </a: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Г.Москвы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АЛЕНОЧКА\Мои документы\Алена\Литература\Островский\images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85720" y="357165"/>
            <a:ext cx="2571768" cy="337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33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7643866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Щелыково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АЛЕНОЧКА\Мои документы\Алена\Литература\Островский\177604-38ec4-21059375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810000" cy="286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АЛЕНОЧКА\Мои документы\Алена\Литература\Островский\177604-c47e7-21050820-m750x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4295"/>
            <a:ext cx="4000496" cy="300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АЛЕНОЧКА\Мои документы\Алена\Литература\Островский\177604-59e1d-21050040-m750x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7912" y="857232"/>
            <a:ext cx="399608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Documents and Settings\АЛЕНОЧКА\Мои документы\Алена\Литература\Островский\177604-a30bf-21051268-m549x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14554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Documents and Settings\АЛЕНОЧКА\Мои документы\Алена\Литература\Островский\177604-7d2a6-21050757-m549x5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047973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«Гроза» 1859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/>
          <a:lstStyle/>
          <a:p>
            <a:r>
              <a:rPr lang="ru-RU" dirty="0" smtClean="0"/>
              <a:t>Род литературы: драма</a:t>
            </a:r>
          </a:p>
          <a:p>
            <a:r>
              <a:rPr lang="ru-RU" dirty="0" smtClean="0"/>
              <a:t>Жанр: драма</a:t>
            </a:r>
          </a:p>
          <a:p>
            <a:r>
              <a:rPr lang="ru-RU" dirty="0" smtClean="0"/>
              <a:t>Литературное направление: критический реализм</a:t>
            </a:r>
          </a:p>
          <a:p>
            <a:r>
              <a:rPr lang="ru-RU" dirty="0" smtClean="0"/>
              <a:t>Критика: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ea typeface="+mn-ea"/>
                <a:cs typeface="+mn-cs"/>
              </a:rPr>
              <a:t>Н.А. Добролюбов «Темное царство», «Луч света 	в темном царстве»;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Д.И. Писарев  «Мотивы русской драмы».</a:t>
            </a:r>
          </a:p>
        </p:txBody>
      </p:sp>
      <p:pic>
        <p:nvPicPr>
          <p:cNvPr id="1026" name="Picture 2" descr="C:\Documents and Settings\АЛЕНОЧКА\Мои документы\Алена\Литература\Островский\добролюб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1571636" cy="1935441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АЛЕНОЧКА\Мои документы\Алена\Литература\Островский\images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206" y="2071678"/>
            <a:ext cx="1617538" cy="2071702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Герои драмы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 descr="C:\Documents and Settings\АЛЕНОЧКА\Мои документы\Алена\Литература\Островский\ди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32"/>
            <a:ext cx="1785918" cy="27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ЛЕНОЧКА\Мои документы\Алена\Литература\Островский\бори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643074" cy="25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ЛЕНОЧКА\Мои документы\Алена\Литература\Островский\варва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14422"/>
            <a:ext cx="212170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ЛЕНОЧКА\Мои документы\Алена\Литература\Островский\барын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857232"/>
            <a:ext cx="1733560" cy="270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ЛЕНОЧКА\Мои документы\Алена\Литература\Островский\кабаних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5" y="5143512"/>
            <a:ext cx="255458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АЛЕНОЧКА\Мои документы\Алена\Литература\Островский\кудря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1643042" cy="256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АЛЕНОЧКА\Мои документы\Алена\Литература\Островский\кулиги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429000"/>
            <a:ext cx="1447808" cy="22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АЛЕНОЧКА\Мои документы\Алена\Литература\Островский\тихон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67630" y="2500306"/>
            <a:ext cx="1376370" cy="215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АЛЕНОЧКА\Мои документы\Алена\Литература\Островский\катерин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5284" y="4143380"/>
            <a:ext cx="215446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АЛЕНОЧКА\Мои документы\Алена\Литература\Островский\феклуш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000240"/>
            <a:ext cx="1957399" cy="29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емиугольник 12"/>
          <p:cNvSpPr/>
          <p:nvPr/>
        </p:nvSpPr>
        <p:spPr>
          <a:xfrm>
            <a:off x="571472" y="2643182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400" dirty="0"/>
          </a:p>
        </p:txBody>
      </p:sp>
      <p:sp>
        <p:nvSpPr>
          <p:cNvPr id="16" name="Семиугольник 15"/>
          <p:cNvSpPr/>
          <p:nvPr/>
        </p:nvSpPr>
        <p:spPr>
          <a:xfrm>
            <a:off x="2786050" y="2714620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400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785786" y="3786190"/>
            <a:ext cx="50006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7</a:t>
            </a:r>
            <a:endParaRPr lang="ru-RU" sz="24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2000232" y="5429264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4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4714876" y="3357562"/>
            <a:ext cx="428628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400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3428992" y="4286256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4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6572264" y="4429132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8</a:t>
            </a:r>
            <a:endParaRPr lang="ru-RU" sz="2400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8286776" y="2000240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400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8072462" y="4429132"/>
            <a:ext cx="1071538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400" dirty="0"/>
          </a:p>
        </p:txBody>
      </p:sp>
      <p:sp>
        <p:nvSpPr>
          <p:cNvPr id="24" name="Семиугольник 23"/>
          <p:cNvSpPr/>
          <p:nvPr/>
        </p:nvSpPr>
        <p:spPr>
          <a:xfrm>
            <a:off x="8643934" y="5429264"/>
            <a:ext cx="50006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</a:t>
            </a:r>
            <a:endParaRPr lang="ru-RU" sz="2400" dirty="0"/>
          </a:p>
        </p:txBody>
      </p:sp>
      <p:pic>
        <p:nvPicPr>
          <p:cNvPr id="2050" name="Picture 2" descr="C:\Documents and Settings\АЛЕНОЧКА\Мои документы\Алена\Литература\Островский\72R5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5143512"/>
            <a:ext cx="95250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ЛЕНОЧКА\Мои документы\Алена\Литература\Островский\images (5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72066" y="928670"/>
            <a:ext cx="857256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4000" dirty="0" smtClean="0"/>
              <a:t>Проверочная работа 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642918"/>
            <a:ext cx="4210080" cy="5554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Где прошли детство и юность Островского?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За жизнью каких сословий он наблюдал в это время?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Какое образование получил?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 какой пьесой к Островскому пришла литературная известность?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Почему эта пьеса была запрещена к постановке на сцене?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143372" y="642918"/>
            <a:ext cx="4714908" cy="5483245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dirty="0" smtClean="0"/>
              <a:t>6. Особенности театральной школы Островского?</a:t>
            </a: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7. Самые </a:t>
            </a:r>
            <a:r>
              <a:rPr lang="ru-RU" sz="2400" dirty="0" smtClean="0"/>
              <a:t>известные пьесы Островского</a:t>
            </a:r>
          </a:p>
          <a:p>
            <a:pPr marL="514350" indent="-514350">
              <a:buNone/>
            </a:pPr>
            <a:r>
              <a:rPr lang="ru-RU" sz="2400" dirty="0" smtClean="0"/>
              <a:t>8. Как называется деревня, где был находится дом Островского?</a:t>
            </a:r>
          </a:p>
          <a:p>
            <a:pPr marL="514350" indent="-514350">
              <a:buNone/>
            </a:pPr>
            <a:r>
              <a:rPr lang="ru-RU" sz="2400" dirty="0" smtClean="0"/>
              <a:t>9. Год </a:t>
            </a:r>
            <a:r>
              <a:rPr lang="ru-RU" sz="2400" dirty="0" smtClean="0"/>
              <a:t>создания пьесы «Гроза</a:t>
            </a:r>
            <a:r>
              <a:rPr lang="ru-RU" sz="2400" dirty="0" smtClean="0"/>
              <a:t>»</a:t>
            </a:r>
          </a:p>
          <a:p>
            <a:pPr marL="514350" indent="-514350">
              <a:buNone/>
            </a:pPr>
            <a:r>
              <a:rPr lang="ru-RU" sz="2400" dirty="0" smtClean="0"/>
              <a:t>10. Род литературы</a:t>
            </a:r>
          </a:p>
          <a:p>
            <a:pPr marL="514350" indent="-514350">
              <a:buNone/>
            </a:pPr>
            <a:r>
              <a:rPr lang="ru-RU" sz="2400" dirty="0" smtClean="0"/>
              <a:t>11. Жанр </a:t>
            </a:r>
          </a:p>
          <a:p>
            <a:pPr marL="514350" indent="-514350">
              <a:buNone/>
            </a:pPr>
            <a:r>
              <a:rPr lang="ru-RU" sz="2400" dirty="0" smtClean="0"/>
              <a:t>12. Литературное направление</a:t>
            </a:r>
          </a:p>
          <a:p>
            <a:pPr marL="514350" indent="-514350">
              <a:buNone/>
            </a:pPr>
            <a:r>
              <a:rPr lang="ru-RU" sz="2400" dirty="0" smtClean="0"/>
              <a:t>13. Основные критические статьи, посвященные «Грозе»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ru-RU" sz="4000" dirty="0" smtClean="0"/>
              <a:t>Кому принадлежат эти слова?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«Чудеса, истинно надобно сказать, что чудеса!.. Пятьдесят лет я каждый день гляжу на Волгу, и все наглядеться не могу».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</a:rPr>
              <a:t>Нет, уж я перед ним (Диким) рабствовать не стану».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8000"/>
                </a:solidFill>
              </a:rPr>
              <a:t>«Кабы я один, так бы ничего! Я бы бросил все да уехал. А то сестру жаль».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«Я понимаю, что все это наше русское, родное, а все-таки не привыкну никак».</a:t>
            </a:r>
            <a:endParaRPr lang="ru-RU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</a:rPr>
              <a:t>«Жестокие нравы, сударь, в нашем городе, жестокие!»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8000"/>
                </a:solidFill>
              </a:rPr>
              <a:t>«</a:t>
            </a:r>
            <a:r>
              <a:rPr lang="ru-RU" sz="2200" dirty="0" smtClean="0">
                <a:solidFill>
                  <a:srgbClr val="008000"/>
                </a:solidFill>
              </a:rPr>
              <a:t>Надо стараться угождать как-нибудь</a:t>
            </a:r>
            <a:r>
              <a:rPr lang="ru-RU" sz="2200" dirty="0" smtClean="0">
                <a:solidFill>
                  <a:srgbClr val="008000"/>
                </a:solidFill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Если бы изобрел </a:t>
            </a:r>
            <a:r>
              <a:rPr lang="ru-RU" sz="2200" dirty="0" err="1" smtClean="0"/>
              <a:t>перпету-мобиль</a:t>
            </a:r>
            <a:r>
              <a:rPr lang="ru-RU" sz="2200" dirty="0" smtClean="0"/>
              <a:t> </a:t>
            </a:r>
            <a:r>
              <a:rPr lang="ru-RU" sz="2200" dirty="0" smtClean="0"/>
              <a:t>и получил миллион, «я бы все деньги для общества и употребил».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</a:rPr>
              <a:t>«Да как же я могу, маменька вас ослушаться!.. Да смеем ли мы, маменька, подумать</a:t>
            </a:r>
            <a:r>
              <a:rPr lang="ru-RU" sz="2200" dirty="0" smtClean="0">
                <a:solidFill>
                  <a:srgbClr val="7030A0"/>
                </a:solidFill>
              </a:rPr>
              <a:t>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8000"/>
                </a:solidFill>
              </a:rPr>
              <a:t>«Что при людях, что без людей, я все одна, ничего я из себя не доказываю».</a:t>
            </a:r>
          </a:p>
          <a:p>
            <a:pPr marL="514350" indent="-514350">
              <a:buNone/>
            </a:pPr>
            <a:endParaRPr lang="ru-RU" sz="22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4000" dirty="0" smtClean="0"/>
              <a:t>Кому принадлежат эти слова?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514350" indent="-514350">
              <a:buNone/>
            </a:pPr>
            <a:r>
              <a:rPr lang="ru-RU" sz="2200" dirty="0" smtClean="0"/>
              <a:t>10. «Я уж давно вижу, что тебе жена милее матери. С тех пор, как женился, я уж от тебя прежней любви не вижу».</a:t>
            </a:r>
          </a:p>
          <a:p>
            <a:pPr marL="514350" indent="-514350"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11. </a:t>
            </a:r>
            <a:r>
              <a:rPr lang="ru-RU" sz="2200" dirty="0" smtClean="0">
                <a:solidFill>
                  <a:srgbClr val="7030A0"/>
                </a:solidFill>
              </a:rPr>
              <a:t>«Какая я была резвая! Я у вас завяла </a:t>
            </a:r>
            <a:r>
              <a:rPr lang="ru-RU" sz="2200" dirty="0" smtClean="0">
                <a:solidFill>
                  <a:srgbClr val="7030A0"/>
                </a:solidFill>
              </a:rPr>
              <a:t>совсем».</a:t>
            </a:r>
          </a:p>
          <a:p>
            <a:pPr marL="514350" indent="-514350">
              <a:buNone/>
            </a:pPr>
            <a:r>
              <a:rPr lang="ru-RU" sz="2200" dirty="0" smtClean="0">
                <a:solidFill>
                  <a:srgbClr val="008000"/>
                </a:solidFill>
              </a:rPr>
              <a:t>12. «</a:t>
            </a:r>
            <a:r>
              <a:rPr lang="ru-RU" sz="2200" dirty="0" smtClean="0">
                <a:solidFill>
                  <a:srgbClr val="008000"/>
                </a:solidFill>
              </a:rPr>
              <a:t>Как зачем бояться! Тебя не станет бояться, меня и подавно. Какой же это порядок в доме будет?»</a:t>
            </a:r>
            <a:endParaRPr lang="ru-RU" sz="2200" dirty="0" smtClean="0">
              <a:solidFill>
                <a:srgbClr val="008000"/>
              </a:solidFill>
            </a:endParaRPr>
          </a:p>
          <a:p>
            <a:pPr marL="514350" indent="-514350">
              <a:buNone/>
            </a:pPr>
            <a:r>
              <a:rPr lang="ru-RU" sz="2200" dirty="0" smtClean="0"/>
              <a:t>13. «я умру скоро… что-то со мной недоброе делается, чудо какое-то…точно я снова жить начинаю».</a:t>
            </a:r>
          </a:p>
          <a:p>
            <a:pPr marL="514350" indent="-514350"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14. «Все в огне гореть будете неугасимом…Вон, вон куда красота-то ведет!»</a:t>
            </a:r>
          </a:p>
          <a:p>
            <a:pPr marL="514350" indent="-514350">
              <a:buNone/>
            </a:pPr>
            <a:r>
              <a:rPr lang="ru-RU" sz="2200" dirty="0" smtClean="0">
                <a:solidFill>
                  <a:srgbClr val="008000"/>
                </a:solidFill>
              </a:rPr>
              <a:t>15. «Всякий должен бояться. Не то страшно, что убьет тебя, а то, что смерть тебя вдруг застанет, как ты есть, со всеми твоими грехами, со всеми помыслами лукавыми».</a:t>
            </a:r>
            <a:endParaRPr lang="ru-RU" sz="2400" dirty="0" smtClean="0">
              <a:solidFill>
                <a:srgbClr val="008000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О ком сказаны эти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«Уж такого-то ругателя …поискать еще!»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</a:rPr>
              <a:t>«унять-то его некому, вот он и воюет!»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8000"/>
                </a:solidFill>
              </a:rPr>
              <a:t>«Матушка </a:t>
            </a:r>
            <a:r>
              <a:rPr lang="ru-RU" sz="2400" dirty="0" err="1" smtClean="0">
                <a:solidFill>
                  <a:srgbClr val="008000"/>
                </a:solidFill>
              </a:rPr>
              <a:t>расказывала</a:t>
            </a:r>
            <a:r>
              <a:rPr lang="ru-RU" sz="2400" dirty="0" smtClean="0">
                <a:solidFill>
                  <a:srgbClr val="008000"/>
                </a:solidFill>
              </a:rPr>
              <a:t>, что она трех дней не могла ужиться с родней, уж очень ей дико казалось».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«Ханжа, сударь! Нищих оделяет, а домашних заела совсем».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</a:rPr>
              <a:t>«У него вся жизнь основана на ругательстве…А уж пуще всего из-за денег; ни одного расчета без брани не обходится».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8000"/>
                </a:solidFill>
              </a:rPr>
              <a:t>«</a:t>
            </a:r>
            <a:r>
              <a:rPr lang="ru-RU" sz="2400" dirty="0" smtClean="0">
                <a:solidFill>
                  <a:srgbClr val="008000"/>
                </a:solidFill>
              </a:rPr>
              <a:t>Он прежде наломается над нами, наругается всячески, как его душе угодно, а кончит все-таки тем, что </a:t>
            </a:r>
            <a:r>
              <a:rPr lang="ru-RU" sz="2400" dirty="0" err="1" smtClean="0">
                <a:solidFill>
                  <a:srgbClr val="008000"/>
                </a:solidFill>
              </a:rPr>
              <a:t>что</a:t>
            </a:r>
            <a:r>
              <a:rPr lang="ru-RU" sz="2400" dirty="0" smtClean="0">
                <a:solidFill>
                  <a:srgbClr val="008000"/>
                </a:solidFill>
              </a:rPr>
              <a:t> не даст ничего».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О ком сказаны эти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7. «</a:t>
            </a:r>
            <a:r>
              <a:rPr lang="ru-RU" sz="2400" dirty="0" smtClean="0"/>
              <a:t>Она всем так пророчит. </a:t>
            </a:r>
            <a:r>
              <a:rPr lang="ru-RU" sz="2400" dirty="0" smtClean="0"/>
              <a:t>Всю жизнь смолоду-то грешила…вот умирать-то и боится. Даже все мальчишки в городе от нее </a:t>
            </a:r>
            <a:r>
              <a:rPr lang="ru-RU" sz="2400" dirty="0" err="1" smtClean="0"/>
              <a:t>прячутся,-грозит</a:t>
            </a:r>
            <a:r>
              <a:rPr lang="ru-RU" sz="2400" dirty="0" smtClean="0"/>
              <a:t> на них палкой да кричит…»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8. </a:t>
            </a:r>
            <a:r>
              <a:rPr lang="ru-RU" sz="2400" dirty="0" smtClean="0">
                <a:solidFill>
                  <a:srgbClr val="7030A0"/>
                </a:solidFill>
              </a:rPr>
              <a:t>«По глазам вижу, что у тебя на уме-то…известно что. К </a:t>
            </a:r>
            <a:r>
              <a:rPr lang="ru-RU" sz="2400" dirty="0" err="1" smtClean="0">
                <a:solidFill>
                  <a:srgbClr val="7030A0"/>
                </a:solidFill>
              </a:rPr>
              <a:t>Савелу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Прокофьичу</a:t>
            </a:r>
            <a:r>
              <a:rPr lang="ru-RU" sz="2400" dirty="0" smtClean="0">
                <a:solidFill>
                  <a:srgbClr val="7030A0"/>
                </a:solidFill>
              </a:rPr>
              <a:t> хочется, выпить с ним».</a:t>
            </a:r>
          </a:p>
          <a:p>
            <a:pPr>
              <a:buNone/>
            </a:pPr>
            <a:r>
              <a:rPr lang="ru-RU" sz="2400" dirty="0" smtClean="0">
                <a:solidFill>
                  <a:srgbClr val="008000"/>
                </a:solidFill>
              </a:rPr>
              <a:t>9. </a:t>
            </a:r>
            <a:r>
              <a:rPr lang="ru-RU" sz="2400" dirty="0" smtClean="0">
                <a:solidFill>
                  <a:srgbClr val="008000"/>
                </a:solidFill>
              </a:rPr>
              <a:t>«Жаль его разочаровывать-то! Какой хороший человек! Мечтает себе и счастлив». </a:t>
            </a:r>
            <a:endParaRPr lang="ru-RU" sz="24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Что это за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</a:rPr>
              <a:t>эпизод?Опишите</a:t>
            </a:r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 изображенную сцену.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Что это за </a:t>
            </a:r>
            <a:r>
              <a:rPr lang="ru-RU" b="1" dirty="0" err="1" smtClean="0">
                <a:ln>
                  <a:solidFill>
                    <a:schemeClr val="bg1"/>
                  </a:solidFill>
                </a:ln>
              </a:rPr>
              <a:t>эпизод?Опишите</a:t>
            </a:r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 изображенную сцену.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1149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Отец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928670"/>
            <a:ext cx="115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142984"/>
            <a:ext cx="160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Мачеха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5720" y="1785926"/>
            <a:ext cx="2571736" cy="4000528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Сын священника;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Чиновник-юрист;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Титулярный советник;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дворянство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286512" y="1785926"/>
            <a:ext cx="2571736" cy="4000528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Дочь пономаря;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Умерла, когда Александру было 8 лет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357554" y="2143116"/>
            <a:ext cx="2500330" cy="2786082"/>
          </a:xfrm>
          <a:prstGeom prst="verticalScroll">
            <a:avLst/>
          </a:prstGeom>
          <a:solidFill>
            <a:srgbClr val="FFB48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Баронесса</a:t>
            </a:r>
          </a:p>
          <a:p>
            <a:pPr algn="ctr"/>
            <a:r>
              <a:rPr lang="ru-RU" sz="2400" dirty="0" err="1" smtClean="0">
                <a:solidFill>
                  <a:srgbClr val="C00000"/>
                </a:solidFill>
              </a:rPr>
              <a:t>Эмилия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фон </a:t>
            </a:r>
            <a:r>
              <a:rPr lang="ru-RU" sz="2400" dirty="0" err="1" smtClean="0">
                <a:solidFill>
                  <a:srgbClr val="C00000"/>
                </a:solidFill>
              </a:rPr>
              <a:t>Тессин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6000768"/>
            <a:ext cx="6075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4 детей; хорошее образование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Герои драмы</a:t>
            </a:r>
            <a:endParaRPr lang="ru-RU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 descr="C:\Documents and Settings\АЛЕНОЧКА\Мои документы\Алена\Литература\Островский\ди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32"/>
            <a:ext cx="1785918" cy="27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ЛЕНОЧКА\Мои документы\Алена\Литература\Островский\бори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643074" cy="256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АЛЕНОЧКА\Мои документы\Алена\Литература\Островский\варва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14422"/>
            <a:ext cx="212170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ЛЕНОЧКА\Мои документы\Алена\Литература\Островский\барын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857232"/>
            <a:ext cx="1733560" cy="270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ЛЕНОЧКА\Мои документы\Алена\Литература\Островский\кабаних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5" y="5143512"/>
            <a:ext cx="2554587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АЛЕНОЧКА\Мои документы\Алена\Литература\Островский\кудряш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1643042" cy="256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АЛЕНОЧКА\Мои документы\Алена\Литература\Островский\кулиги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429000"/>
            <a:ext cx="1447808" cy="22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АЛЕНОЧКА\Мои документы\Алена\Литература\Островский\тихон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67630" y="2500306"/>
            <a:ext cx="1376370" cy="215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Documents and Settings\АЛЕНОЧКА\Мои документы\Алена\Литература\Островский\катерин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65284" y="4143380"/>
            <a:ext cx="215446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Documents and Settings\АЛЕНОЧКА\Мои документы\Алена\Литература\Островский\феклуш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2000240"/>
            <a:ext cx="1957399" cy="29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емиугольник 12"/>
          <p:cNvSpPr/>
          <p:nvPr/>
        </p:nvSpPr>
        <p:spPr>
          <a:xfrm>
            <a:off x="0" y="2571744"/>
            <a:ext cx="1714512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Дикой</a:t>
            </a:r>
            <a:endParaRPr lang="ru-RU" sz="2400" dirty="0"/>
          </a:p>
        </p:txBody>
      </p:sp>
      <p:sp>
        <p:nvSpPr>
          <p:cNvPr id="16" name="Семиугольник 15"/>
          <p:cNvSpPr/>
          <p:nvPr/>
        </p:nvSpPr>
        <p:spPr>
          <a:xfrm>
            <a:off x="1857356" y="2714620"/>
            <a:ext cx="2357454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Варвара</a:t>
            </a:r>
            <a:endParaRPr lang="ru-RU" sz="2400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0" y="3786190"/>
            <a:ext cx="185735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Кудряш</a:t>
            </a:r>
            <a:endParaRPr lang="ru-RU" sz="24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1857356" y="5500702"/>
            <a:ext cx="1928826" cy="428628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Кулигин</a:t>
            </a:r>
            <a:endParaRPr lang="ru-RU" sz="2400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3929058" y="3214686"/>
            <a:ext cx="1928826" cy="571504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Барыня</a:t>
            </a:r>
            <a:endParaRPr lang="ru-RU" sz="2400" dirty="0"/>
          </a:p>
        </p:txBody>
      </p:sp>
      <p:sp>
        <p:nvSpPr>
          <p:cNvPr id="20" name="Семиугольник 19"/>
          <p:cNvSpPr/>
          <p:nvPr/>
        </p:nvSpPr>
        <p:spPr>
          <a:xfrm>
            <a:off x="4000496" y="5786454"/>
            <a:ext cx="228601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Катерина</a:t>
            </a:r>
            <a:endParaRPr lang="ru-RU" sz="2400" dirty="0"/>
          </a:p>
        </p:txBody>
      </p:sp>
      <p:sp>
        <p:nvSpPr>
          <p:cNvPr id="21" name="Семиугольник 20"/>
          <p:cNvSpPr/>
          <p:nvPr/>
        </p:nvSpPr>
        <p:spPr>
          <a:xfrm>
            <a:off x="5500694" y="4429132"/>
            <a:ext cx="228601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Феклуша</a:t>
            </a:r>
            <a:endParaRPr lang="ru-RU" sz="2400" dirty="0"/>
          </a:p>
        </p:txBody>
      </p:sp>
      <p:sp>
        <p:nvSpPr>
          <p:cNvPr id="22" name="Семиугольник 21"/>
          <p:cNvSpPr/>
          <p:nvPr/>
        </p:nvSpPr>
        <p:spPr>
          <a:xfrm>
            <a:off x="7215206" y="2000240"/>
            <a:ext cx="1571636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Борис</a:t>
            </a:r>
            <a:endParaRPr lang="ru-RU" sz="2400" dirty="0"/>
          </a:p>
        </p:txBody>
      </p:sp>
      <p:sp>
        <p:nvSpPr>
          <p:cNvPr id="23" name="Семиугольник 22"/>
          <p:cNvSpPr/>
          <p:nvPr/>
        </p:nvSpPr>
        <p:spPr>
          <a:xfrm>
            <a:off x="7500958" y="4357694"/>
            <a:ext cx="1643042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Тихон</a:t>
            </a:r>
            <a:endParaRPr lang="ru-RU" sz="2400" dirty="0"/>
          </a:p>
        </p:txBody>
      </p:sp>
      <p:sp>
        <p:nvSpPr>
          <p:cNvPr id="24" name="Семиугольник 23"/>
          <p:cNvSpPr/>
          <p:nvPr/>
        </p:nvSpPr>
        <p:spPr>
          <a:xfrm>
            <a:off x="6500826" y="4929198"/>
            <a:ext cx="2357454" cy="500066"/>
          </a:xfrm>
          <a:prstGeom prst="hep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Кабаниха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ru-RU" dirty="0" smtClean="0"/>
              <a:t>Замоскворечье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r>
              <a:rPr lang="ru-RU" dirty="0" smtClean="0"/>
              <a:t>Детство и юность;</a:t>
            </a:r>
          </a:p>
          <a:p>
            <a:r>
              <a:rPr lang="ru-RU" dirty="0" smtClean="0"/>
              <a:t>Большая библиотека отца – желание стать писателем;</a:t>
            </a:r>
          </a:p>
          <a:p>
            <a:r>
              <a:rPr lang="ru-RU" dirty="0" smtClean="0"/>
              <a:t>Наблюдения за жизнью купцов, мелких чиновников;</a:t>
            </a:r>
            <a:endParaRPr lang="ru-RU" dirty="0"/>
          </a:p>
        </p:txBody>
      </p:sp>
      <p:pic>
        <p:nvPicPr>
          <p:cNvPr id="4" name="Picture 2" descr="C:\Documents and Settings\АЛЕНОЧКА\Мои документы\Алена\Литература\Островский\купец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2571768" cy="3341993"/>
          </a:xfrm>
          <a:prstGeom prst="ellipse">
            <a:avLst/>
          </a:prstGeom>
          <a:ln w="63500" cap="rnd">
            <a:solidFill>
              <a:srgbClr val="99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928670"/>
          </a:xfrm>
        </p:spPr>
        <p:txBody>
          <a:bodyPr/>
          <a:lstStyle/>
          <a:p>
            <a:r>
              <a:rPr lang="ru-RU" dirty="0" smtClean="0"/>
              <a:t>Образование, служба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143768" cy="4525963"/>
          </a:xfrm>
        </p:spPr>
        <p:txBody>
          <a:bodyPr/>
          <a:lstStyle/>
          <a:p>
            <a:r>
              <a:rPr lang="ru-RU" dirty="0" smtClean="0"/>
              <a:t>Юридический факультет Московского Университета (не доучился);</a:t>
            </a:r>
          </a:p>
          <a:p>
            <a:r>
              <a:rPr lang="ru-RU" dirty="0" smtClean="0"/>
              <a:t>Служба в суде писцом (желание отца);</a:t>
            </a:r>
          </a:p>
          <a:p>
            <a:r>
              <a:rPr lang="ru-RU" dirty="0" smtClean="0"/>
              <a:t>Пишет сцены из купеческой жизни, задумывает комедию;</a:t>
            </a:r>
          </a:p>
          <a:p>
            <a:r>
              <a:rPr lang="ru-RU" dirty="0" smtClean="0"/>
              <a:t>Очерк «Записки замоскворецкого жителя».</a:t>
            </a:r>
            <a:endParaRPr lang="ru-RU" dirty="0"/>
          </a:p>
        </p:txBody>
      </p:sp>
      <p:pic>
        <p:nvPicPr>
          <p:cNvPr id="2050" name="Picture 2" descr="C:\Documents and Settings\АЛЕНОЧКА\Мои документы\Алена\Литература\Островский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15140" y="2500306"/>
            <a:ext cx="20594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dirty="0" smtClean="0"/>
              <a:t>Литературная известность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5411807"/>
          </a:xfrm>
        </p:spPr>
        <p:txBody>
          <a:bodyPr/>
          <a:lstStyle/>
          <a:p>
            <a:r>
              <a:rPr lang="ru-RU" sz="2800" dirty="0" smtClean="0"/>
              <a:t>комедия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«Свои люди — сочтемся!» </a:t>
            </a:r>
            <a:r>
              <a:rPr lang="ru-RU" sz="2800" dirty="0" smtClean="0"/>
              <a:t>(первоначальное название — «</a:t>
            </a:r>
            <a:r>
              <a:rPr lang="ru-RU" sz="2800" dirty="0" err="1" smtClean="0"/>
              <a:t>Банкрут</a:t>
            </a:r>
            <a:r>
              <a:rPr lang="ru-RU" sz="2800" dirty="0" smtClean="0"/>
              <a:t>»), 1850 год.</a:t>
            </a:r>
          </a:p>
          <a:p>
            <a:r>
              <a:rPr lang="ru-RU" sz="2800" dirty="0" smtClean="0"/>
              <a:t>вызвала одобрительные отклики Н.В.Гоголя и И.А.Гончарова. </a:t>
            </a:r>
          </a:p>
          <a:p>
            <a:r>
              <a:rPr lang="ru-RU" sz="2800" dirty="0" smtClean="0"/>
              <a:t>К постановке на сцене запрещена;</a:t>
            </a:r>
          </a:p>
          <a:p>
            <a:r>
              <a:rPr lang="ru-RU" sz="2800" dirty="0" smtClean="0"/>
              <a:t> Влиятельное московское купечество, обиженное за все свое сословие, пожаловалось «начальству»; а автор был уволен со службы и отдан под надзор полиции по личному распоряжению Николая </a:t>
            </a:r>
            <a:r>
              <a:rPr lang="en-US" sz="2800" dirty="0" smtClean="0"/>
              <a:t>I</a:t>
            </a:r>
            <a:r>
              <a:rPr lang="ru-RU" sz="2800" dirty="0" smtClean="0"/>
              <a:t>. На сцену пьеса была допущена только в 1861 г.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Творчество и карьера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97493"/>
          </a:xfrm>
        </p:spPr>
        <p:txBody>
          <a:bodyPr/>
          <a:lstStyle/>
          <a:p>
            <a:r>
              <a:rPr lang="ru-RU" sz="2800" dirty="0" smtClean="0"/>
              <a:t>С 1853 года (более 30 лет) его пьесы почти каждый сезон на сцене театров (Малый театр в Москве, Александринский театр в С-П);</a:t>
            </a:r>
          </a:p>
          <a:p>
            <a:r>
              <a:rPr lang="ru-RU" sz="2800" dirty="0" smtClean="0"/>
              <a:t>В 1863 награжден </a:t>
            </a:r>
            <a:r>
              <a:rPr lang="ru-RU" sz="2800" dirty="0" err="1" smtClean="0"/>
              <a:t>Уваровской</a:t>
            </a:r>
            <a:r>
              <a:rPr lang="ru-RU" sz="2800" dirty="0" smtClean="0"/>
              <a:t> премией и избран </a:t>
            </a:r>
            <a:r>
              <a:rPr lang="ru-RU" sz="2800" dirty="0" err="1" smtClean="0"/>
              <a:t>член-корреспондентом</a:t>
            </a:r>
            <a:r>
              <a:rPr lang="ru-RU" sz="2800" dirty="0" smtClean="0"/>
              <a:t> Петербургской Академии наук.</a:t>
            </a:r>
          </a:p>
          <a:p>
            <a:r>
              <a:rPr lang="ru-RU" sz="2800" dirty="0" smtClean="0"/>
              <a:t>С 1866 года был заведующим репертуарной частью московских императорских театров;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90" y="0"/>
            <a:ext cx="7329510" cy="1143000"/>
          </a:xfrm>
        </p:spPr>
        <p:txBody>
          <a:bodyPr/>
          <a:lstStyle/>
          <a:p>
            <a:r>
              <a:rPr lang="ru-RU" dirty="0" smtClean="0"/>
              <a:t>Театр Островского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/>
          <a:lstStyle/>
          <a:p>
            <a:r>
              <a:rPr lang="ru-RU" sz="2400" dirty="0" smtClean="0"/>
              <a:t>Создает театральную школу и целостную концепцию игры в театре (продолжил Станиславский);</a:t>
            </a:r>
          </a:p>
          <a:p>
            <a:r>
              <a:rPr lang="ru-RU" sz="2400" dirty="0" smtClean="0"/>
              <a:t>отсутствие экстремальных ситуаций и противодействия актёрскому нутру;</a:t>
            </a:r>
          </a:p>
          <a:p>
            <a:r>
              <a:rPr lang="ru-RU" sz="2400" dirty="0" smtClean="0"/>
              <a:t>На сцене изображаются обычные ситуации с обычными людьми, драмы которых уходят в быт и человеческую психологию;</a:t>
            </a:r>
          </a:p>
          <a:p>
            <a:r>
              <a:rPr lang="ru-RU" sz="2400" dirty="0" smtClean="0"/>
              <a:t>театр должен быть построен на условностях ;</a:t>
            </a:r>
          </a:p>
          <a:p>
            <a:r>
              <a:rPr lang="ru-RU" sz="2400" dirty="0" smtClean="0"/>
              <a:t>мастерство речевых характеристик, выражающих почти все о героях;</a:t>
            </a:r>
          </a:p>
          <a:p>
            <a:pPr lvl="0"/>
            <a:r>
              <a:rPr lang="ru-RU" sz="2400" dirty="0" smtClean="0"/>
              <a:t>ставка не на одного актёра.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0"/>
            <a:ext cx="7758138" cy="1143000"/>
          </a:xfrm>
        </p:spPr>
        <p:txBody>
          <a:bodyPr/>
          <a:lstStyle/>
          <a:p>
            <a:r>
              <a:rPr lang="ru-RU" dirty="0" smtClean="0"/>
              <a:t>Пьесы Островского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490" y="1142984"/>
            <a:ext cx="7329510" cy="4525963"/>
          </a:xfrm>
        </p:spPr>
        <p:txBody>
          <a:bodyPr/>
          <a:lstStyle/>
          <a:p>
            <a:pPr lvl="0"/>
            <a:r>
              <a:rPr lang="ru-RU" dirty="0" smtClean="0"/>
              <a:t>«Семейная картина» (1847)  </a:t>
            </a:r>
          </a:p>
          <a:p>
            <a:pPr lvl="0"/>
            <a:r>
              <a:rPr lang="ru-RU" b="1" dirty="0" smtClean="0"/>
              <a:t>«Свои люди — сочтёмся» (1849)  </a:t>
            </a:r>
            <a:endParaRPr lang="ru-RU" dirty="0" smtClean="0"/>
          </a:p>
          <a:p>
            <a:pPr lvl="0"/>
            <a:r>
              <a:rPr lang="ru-RU" dirty="0" smtClean="0"/>
              <a:t>«Неожиданный случай» (1850)  </a:t>
            </a:r>
          </a:p>
          <a:p>
            <a:pPr lvl="0"/>
            <a:r>
              <a:rPr lang="ru-RU" dirty="0" smtClean="0"/>
              <a:t>«Утро молодого человека» (1850)  </a:t>
            </a:r>
          </a:p>
          <a:p>
            <a:pPr lvl="0"/>
            <a:r>
              <a:rPr lang="ru-RU" dirty="0" smtClean="0"/>
              <a:t>«Бедная невеста» (1851)  </a:t>
            </a:r>
          </a:p>
          <a:p>
            <a:pPr lvl="0"/>
            <a:r>
              <a:rPr lang="ru-RU" dirty="0" smtClean="0"/>
              <a:t>«Не в свои сани не садись» (1852)  </a:t>
            </a:r>
          </a:p>
          <a:p>
            <a:pPr lvl="0"/>
            <a:r>
              <a:rPr lang="ru-RU" b="1" dirty="0" smtClean="0"/>
              <a:t>«Бедность не порок» (1853)  </a:t>
            </a:r>
            <a:endParaRPr lang="ru-RU" dirty="0" smtClean="0"/>
          </a:p>
          <a:p>
            <a:pPr lvl="0"/>
            <a:r>
              <a:rPr lang="ru-RU" dirty="0" smtClean="0"/>
              <a:t>«Не так живи, как хочется» (1854)  </a:t>
            </a:r>
          </a:p>
          <a:p>
            <a:pPr lvl="0"/>
            <a:r>
              <a:rPr lang="ru-RU" dirty="0" smtClean="0"/>
              <a:t>«В чужом пиру похмелье» (1856)  </a:t>
            </a:r>
          </a:p>
          <a:p>
            <a:pPr lvl="0"/>
            <a:r>
              <a:rPr lang="ru-RU" dirty="0" smtClean="0"/>
              <a:t>«Доходное место» (1856)  </a:t>
            </a:r>
          </a:p>
          <a:p>
            <a:pPr lvl="0"/>
            <a:r>
              <a:rPr lang="ru-RU" dirty="0" smtClean="0"/>
              <a:t>«Праздничный сон до обеда» (1857)  </a:t>
            </a:r>
          </a:p>
          <a:p>
            <a:pPr lvl="0"/>
            <a:r>
              <a:rPr lang="ru-RU" dirty="0" smtClean="0"/>
              <a:t>«Не сошлись характерами» (1858)  </a:t>
            </a:r>
          </a:p>
          <a:p>
            <a:pPr lvl="0"/>
            <a:r>
              <a:rPr lang="ru-RU" dirty="0" smtClean="0"/>
              <a:t>«Воспитанница» (1859)  </a:t>
            </a:r>
          </a:p>
          <a:p>
            <a:pPr lvl="0"/>
            <a:r>
              <a:rPr lang="ru-RU" b="1" dirty="0" smtClean="0"/>
              <a:t>«Гроза» (1859)  </a:t>
            </a:r>
            <a:endParaRPr lang="ru-RU" dirty="0" smtClean="0"/>
          </a:p>
          <a:p>
            <a:pPr lvl="0"/>
            <a:r>
              <a:rPr lang="ru-RU" dirty="0" smtClean="0"/>
              <a:t>«Старый друг лучше новых двух» (1860)  </a:t>
            </a:r>
          </a:p>
          <a:p>
            <a:pPr lvl="0"/>
            <a:r>
              <a:rPr lang="ru-RU" dirty="0" smtClean="0"/>
              <a:t>«Свои собаки грызутся, чужая не приставай» (1861)  </a:t>
            </a:r>
          </a:p>
          <a:p>
            <a:pPr lvl="0"/>
            <a:r>
              <a:rPr lang="ru-RU" b="1" dirty="0" smtClean="0"/>
              <a:t>«Женитьба </a:t>
            </a:r>
            <a:r>
              <a:rPr lang="ru-RU" b="1" dirty="0" err="1" smtClean="0"/>
              <a:t>Бальзаминова</a:t>
            </a:r>
            <a:r>
              <a:rPr lang="ru-RU" b="1" dirty="0" smtClean="0"/>
              <a:t>» (1861) 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Козьма</a:t>
            </a:r>
            <a:r>
              <a:rPr lang="ru-RU" dirty="0" smtClean="0"/>
              <a:t> </a:t>
            </a:r>
            <a:r>
              <a:rPr lang="ru-RU" dirty="0" err="1" smtClean="0"/>
              <a:t>Захарьич</a:t>
            </a:r>
            <a:r>
              <a:rPr lang="ru-RU" dirty="0" smtClean="0"/>
              <a:t> </a:t>
            </a:r>
            <a:r>
              <a:rPr lang="ru-RU" dirty="0" err="1" smtClean="0"/>
              <a:t>Минин-Сухорук</a:t>
            </a:r>
            <a:r>
              <a:rPr lang="ru-RU" dirty="0" smtClean="0"/>
              <a:t>» (1861)  </a:t>
            </a:r>
          </a:p>
          <a:p>
            <a:pPr lvl="0"/>
            <a:r>
              <a:rPr lang="ru-RU" dirty="0" smtClean="0"/>
              <a:t>«Тяжёлые дни» (1863)  </a:t>
            </a:r>
          </a:p>
          <a:p>
            <a:pPr lvl="0"/>
            <a:r>
              <a:rPr lang="ru-RU" dirty="0" smtClean="0"/>
              <a:t>«Грех да беда на кого не живёт» (1863)  </a:t>
            </a:r>
          </a:p>
          <a:p>
            <a:pPr lvl="0"/>
            <a:r>
              <a:rPr lang="ru-RU" dirty="0" smtClean="0"/>
              <a:t>«Воевода» (1864)  </a:t>
            </a:r>
          </a:p>
          <a:p>
            <a:pPr lvl="0"/>
            <a:r>
              <a:rPr lang="ru-RU" dirty="0" smtClean="0"/>
              <a:t>«Шутники» (1864)  </a:t>
            </a:r>
          </a:p>
          <a:p>
            <a:pPr lvl="0"/>
            <a:r>
              <a:rPr lang="ru-RU" dirty="0" smtClean="0"/>
              <a:t>«На бойком месте» (1865)  </a:t>
            </a:r>
          </a:p>
          <a:p>
            <a:pPr lvl="0"/>
            <a:r>
              <a:rPr lang="ru-RU" dirty="0" smtClean="0"/>
              <a:t>«Пучина» (1866)  </a:t>
            </a:r>
          </a:p>
          <a:p>
            <a:pPr lvl="0"/>
            <a:r>
              <a:rPr lang="ru-RU" dirty="0" smtClean="0"/>
              <a:t>«Дмитрий Самозванец и Василий Шуйский» (1866)  </a:t>
            </a:r>
          </a:p>
          <a:p>
            <a:pPr lvl="0"/>
            <a:r>
              <a:rPr lang="ru-RU" dirty="0" smtClean="0"/>
              <a:t>«Тушино» (1866)  </a:t>
            </a:r>
          </a:p>
          <a:p>
            <a:pPr lvl="0"/>
            <a:r>
              <a:rPr lang="ru-RU" dirty="0" smtClean="0"/>
              <a:t>«Василиса Мелентьева»  (1867)  </a:t>
            </a:r>
          </a:p>
          <a:p>
            <a:pPr lvl="0"/>
            <a:r>
              <a:rPr lang="ru-RU" b="1" dirty="0" smtClean="0"/>
              <a:t>«На всякого мудреца довольно простоты» (1868)  </a:t>
            </a:r>
            <a:endParaRPr lang="ru-RU" dirty="0" smtClean="0"/>
          </a:p>
          <a:p>
            <a:pPr lvl="0"/>
            <a:r>
              <a:rPr lang="ru-RU" dirty="0" smtClean="0"/>
              <a:t>«Горячее сердце» (1869)  </a:t>
            </a:r>
          </a:p>
          <a:p>
            <a:pPr lvl="0"/>
            <a:r>
              <a:rPr lang="ru-RU" b="1" dirty="0" smtClean="0"/>
              <a:t>«Бешеные деньги» (1870)  </a:t>
            </a:r>
            <a:endParaRPr lang="ru-RU" dirty="0" smtClean="0"/>
          </a:p>
          <a:p>
            <a:pPr lvl="0"/>
            <a:r>
              <a:rPr lang="ru-RU" b="1" dirty="0" smtClean="0"/>
              <a:t>«Лес» (1870)  </a:t>
            </a:r>
            <a:endParaRPr lang="ru-RU" dirty="0" smtClean="0"/>
          </a:p>
          <a:p>
            <a:pPr lvl="0"/>
            <a:r>
              <a:rPr lang="ru-RU" dirty="0" smtClean="0"/>
              <a:t>«Не всё коту масленица» (1871)  </a:t>
            </a:r>
          </a:p>
          <a:p>
            <a:pPr lvl="0"/>
            <a:r>
              <a:rPr lang="ru-RU" dirty="0" smtClean="0"/>
              <a:t>«Не было ни гроша, да вдруг алтын» (1872)  </a:t>
            </a:r>
          </a:p>
          <a:p>
            <a:pPr lvl="0"/>
            <a:r>
              <a:rPr lang="ru-RU" dirty="0" smtClean="0"/>
              <a:t>«Комик XVII столетия» (1873)  </a:t>
            </a:r>
          </a:p>
          <a:p>
            <a:pPr lvl="0"/>
            <a:r>
              <a:rPr lang="ru-RU" b="1" dirty="0" smtClean="0"/>
              <a:t>«Снегурочка» (1873)  </a:t>
            </a:r>
            <a:endParaRPr lang="ru-RU" dirty="0" smtClean="0"/>
          </a:p>
          <a:p>
            <a:pPr lvl="0"/>
            <a:r>
              <a:rPr lang="ru-RU" dirty="0" smtClean="0"/>
              <a:t>«Поздняя любовь» (1874)  </a:t>
            </a:r>
          </a:p>
          <a:p>
            <a:pPr lvl="0"/>
            <a:r>
              <a:rPr lang="ru-RU" dirty="0" smtClean="0"/>
              <a:t>«Трудовой хлеб» (1874) </a:t>
            </a:r>
          </a:p>
          <a:p>
            <a:pPr lvl="0"/>
            <a:r>
              <a:rPr lang="ru-RU" dirty="0" smtClean="0"/>
              <a:t>«Волки и овцы» (1875)  </a:t>
            </a:r>
          </a:p>
          <a:p>
            <a:pPr lvl="0"/>
            <a:r>
              <a:rPr lang="ru-RU" dirty="0" smtClean="0"/>
              <a:t>«Богатые невесты» (1876)  </a:t>
            </a:r>
          </a:p>
          <a:p>
            <a:pPr lvl="0"/>
            <a:r>
              <a:rPr lang="ru-RU" dirty="0" smtClean="0"/>
              <a:t>«Правда хорошо, а счастье лучше» (1877)  </a:t>
            </a:r>
          </a:p>
          <a:p>
            <a:pPr lvl="0"/>
            <a:r>
              <a:rPr lang="ru-RU" dirty="0" smtClean="0"/>
              <a:t>«Женитьба Белугина» (1877) </a:t>
            </a:r>
          </a:p>
          <a:p>
            <a:pPr lvl="0"/>
            <a:r>
              <a:rPr lang="ru-RU" dirty="0" smtClean="0"/>
              <a:t>«Последняя жертва» (1878)  </a:t>
            </a:r>
          </a:p>
          <a:p>
            <a:pPr lvl="0"/>
            <a:r>
              <a:rPr lang="ru-RU" b="1" dirty="0" smtClean="0"/>
              <a:t>«Бесприданница» (1878)  </a:t>
            </a:r>
            <a:endParaRPr lang="ru-RU" dirty="0" smtClean="0"/>
          </a:p>
          <a:p>
            <a:pPr lvl="0"/>
            <a:r>
              <a:rPr lang="ru-RU" dirty="0" smtClean="0"/>
              <a:t>«Добрый барин» (1879)</a:t>
            </a:r>
          </a:p>
          <a:p>
            <a:pPr lvl="0"/>
            <a:r>
              <a:rPr lang="ru-RU" dirty="0" smtClean="0"/>
              <a:t>«Сердце не камень» (1880)  </a:t>
            </a:r>
          </a:p>
          <a:p>
            <a:pPr lvl="0"/>
            <a:r>
              <a:rPr lang="ru-RU" dirty="0" smtClean="0"/>
              <a:t>«Невольницы» (1881) </a:t>
            </a:r>
          </a:p>
          <a:p>
            <a:pPr lvl="0"/>
            <a:r>
              <a:rPr lang="ru-RU" dirty="0" smtClean="0"/>
              <a:t>«Светит, да не греет» (1881) </a:t>
            </a:r>
          </a:p>
          <a:p>
            <a:pPr lvl="0"/>
            <a:r>
              <a:rPr lang="ru-RU" b="1" dirty="0" smtClean="0"/>
              <a:t>«Таланты и поклонники» (1882) </a:t>
            </a:r>
            <a:endParaRPr lang="ru-RU" dirty="0" smtClean="0"/>
          </a:p>
          <a:p>
            <a:pPr lvl="0"/>
            <a:r>
              <a:rPr lang="ru-RU" dirty="0" smtClean="0"/>
              <a:t>«Красавец-мужчина» (1883)  </a:t>
            </a:r>
          </a:p>
          <a:p>
            <a:pPr lvl="0"/>
            <a:r>
              <a:rPr lang="ru-RU" dirty="0" smtClean="0"/>
              <a:t>«Не от мира сего» (1885)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0" fill="hold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50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0" fill="hold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0" fill="hold"/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50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0" fill="hold"/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известные пьесы: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sz="2800" b="1" dirty="0" smtClean="0"/>
              <a:t>«Свои люди — сочтёмся» (1849)</a:t>
            </a:r>
          </a:p>
          <a:p>
            <a:pPr lvl="0"/>
            <a:r>
              <a:rPr lang="ru-RU" sz="2800" b="1" dirty="0" smtClean="0"/>
              <a:t>«</a:t>
            </a:r>
            <a:r>
              <a:rPr lang="ru-RU" sz="2800" b="1" dirty="0" smtClean="0"/>
              <a:t>Гроза» (1859)  </a:t>
            </a:r>
            <a:endParaRPr lang="ru-RU" sz="2800" dirty="0" smtClean="0"/>
          </a:p>
          <a:p>
            <a:pPr lvl="0"/>
            <a:r>
              <a:rPr lang="ru-RU" sz="2800" b="1" dirty="0" smtClean="0"/>
              <a:t>«Женитьба </a:t>
            </a:r>
            <a:r>
              <a:rPr lang="ru-RU" sz="2800" b="1" dirty="0" err="1" smtClean="0"/>
              <a:t>Бальзаминова</a:t>
            </a:r>
            <a:r>
              <a:rPr lang="ru-RU" sz="2800" b="1" dirty="0" smtClean="0"/>
              <a:t>» (1861)</a:t>
            </a:r>
          </a:p>
          <a:p>
            <a:pPr lvl="0"/>
            <a:r>
              <a:rPr lang="ru-RU" sz="2800" b="1" dirty="0" smtClean="0"/>
              <a:t>«На всякого мудреца довольно простоты» (1868)  </a:t>
            </a:r>
            <a:endParaRPr lang="ru-RU" sz="2800" dirty="0" smtClean="0"/>
          </a:p>
          <a:p>
            <a:pPr lvl="0"/>
            <a:r>
              <a:rPr lang="ru-RU" sz="2800" b="1" dirty="0" smtClean="0"/>
              <a:t>«Бешеные деньги» (1870)  </a:t>
            </a:r>
            <a:endParaRPr lang="ru-RU" sz="2800" dirty="0" smtClean="0"/>
          </a:p>
          <a:p>
            <a:pPr lvl="0"/>
            <a:r>
              <a:rPr lang="ru-RU" sz="2800" b="1" dirty="0" smtClean="0"/>
              <a:t>«Лес» (1870)  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b="1" dirty="0" smtClean="0"/>
              <a:t>«Снегурочка» (1873)  </a:t>
            </a:r>
          </a:p>
          <a:p>
            <a:pPr lvl="0"/>
            <a:r>
              <a:rPr lang="ru-RU" sz="2800" b="1" dirty="0" smtClean="0"/>
              <a:t>«Бесприданница» (1878) </a:t>
            </a:r>
          </a:p>
          <a:p>
            <a:pPr lvl="0"/>
            <a:r>
              <a:rPr lang="ru-RU" sz="2800" b="1" dirty="0" smtClean="0"/>
              <a:t>«Таланты и поклонники» (1882)</a:t>
            </a:r>
          </a:p>
          <a:p>
            <a:pPr lvl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885</Words>
  <Application>Microsoft PowerPoint</Application>
  <PresentationFormat>Экран (4:3)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Александр Николаевич Островский 1823-1886</vt:lpstr>
      <vt:lpstr>Семья</vt:lpstr>
      <vt:lpstr>Замоскворечье</vt:lpstr>
      <vt:lpstr>Образование, служба</vt:lpstr>
      <vt:lpstr>Литературная известность</vt:lpstr>
      <vt:lpstr>Творчество и карьера</vt:lpstr>
      <vt:lpstr>Театр Островского</vt:lpstr>
      <vt:lpstr>Пьесы Островского</vt:lpstr>
      <vt:lpstr>Самые известные пьесы:</vt:lpstr>
      <vt:lpstr>Щелыково</vt:lpstr>
      <vt:lpstr>«Гроза» 1859</vt:lpstr>
      <vt:lpstr>Герои драмы</vt:lpstr>
      <vt:lpstr>Проверочная работа </vt:lpstr>
      <vt:lpstr>Кому принадлежат эти слова?</vt:lpstr>
      <vt:lpstr>Кому принадлежат эти слова?</vt:lpstr>
      <vt:lpstr>О ком сказаны эти слова?</vt:lpstr>
      <vt:lpstr>О ком сказаны эти слова?</vt:lpstr>
      <vt:lpstr>Что это за эпизод?Опишите изображенную сцену.</vt:lpstr>
      <vt:lpstr>Что это за эпизод?Опишите изображенную сцену.</vt:lpstr>
      <vt:lpstr>Герои драмы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_Wizard_</dc:creator>
  <cp:lastModifiedBy>Your User Name</cp:lastModifiedBy>
  <cp:revision>56</cp:revision>
  <dcterms:created xsi:type="dcterms:W3CDTF">2006-04-27T19:19:47Z</dcterms:created>
  <dcterms:modified xsi:type="dcterms:W3CDTF">2011-12-01T19:24:02Z</dcterms:modified>
</cp:coreProperties>
</file>