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8" r:id="rId3"/>
    <p:sldId id="257" r:id="rId4"/>
    <p:sldId id="258" r:id="rId5"/>
    <p:sldId id="259" r:id="rId6"/>
    <p:sldId id="260" r:id="rId7"/>
    <p:sldId id="261" r:id="rId8"/>
    <p:sldId id="262" r:id="rId9"/>
    <p:sldId id="269" r:id="rId10"/>
    <p:sldId id="264" r:id="rId11"/>
    <p:sldId id="265" r:id="rId12"/>
    <p:sldId id="263" r:id="rId13"/>
    <p:sldId id="266" r:id="rId14"/>
    <p:sldId id="267" r:id="rId15"/>
    <p:sldId id="270" r:id="rId16"/>
    <p:sldId id="278" r:id="rId17"/>
    <p:sldId id="271" r:id="rId18"/>
    <p:sldId id="272" r:id="rId19"/>
    <p:sldId id="273" r:id="rId20"/>
    <p:sldId id="274" r:id="rId21"/>
    <p:sldId id="275" r:id="rId22"/>
    <p:sldId id="276" r:id="rId23"/>
    <p:sldId id="277"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94F54B60-40FD-46C9-B98E-37F99BFB0D06}" type="datetimeFigureOut">
              <a:rPr lang="ru-RU" smtClean="0"/>
              <a:t>26.05.2015</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B261EC47-36FC-4933-AE0B-3DA0AD36E774}"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4F54B60-40FD-46C9-B98E-37F99BFB0D06}" type="datetimeFigureOut">
              <a:rPr lang="ru-RU" smtClean="0"/>
              <a:t>26.05.2015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261EC47-36FC-4933-AE0B-3DA0AD36E77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4F54B60-40FD-46C9-B98E-37F99BFB0D06}" type="datetimeFigureOut">
              <a:rPr lang="ru-RU" smtClean="0"/>
              <a:t>26.05.2015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261EC47-36FC-4933-AE0B-3DA0AD36E774}"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94F54B60-40FD-46C9-B98E-37F99BFB0D06}" type="datetimeFigureOut">
              <a:rPr lang="ru-RU" smtClean="0"/>
              <a:t>26.05.2015</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B261EC47-36FC-4933-AE0B-3DA0AD36E774}"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94F54B60-40FD-46C9-B98E-37F99BFB0D06}" type="datetimeFigureOut">
              <a:rPr lang="ru-RU" smtClean="0"/>
              <a:t>26.05.2015</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B261EC47-36FC-4933-AE0B-3DA0AD36E774}"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94F54B60-40FD-46C9-B98E-37F99BFB0D06}" type="datetimeFigureOut">
              <a:rPr lang="ru-RU" smtClean="0"/>
              <a:t>26.05.2015</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261EC47-36FC-4933-AE0B-3DA0AD36E774}"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94F54B60-40FD-46C9-B98E-37F99BFB0D06}" type="datetimeFigureOut">
              <a:rPr lang="ru-RU" smtClean="0"/>
              <a:t>26.05.2015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B261EC47-36FC-4933-AE0B-3DA0AD36E774}"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94F54B60-40FD-46C9-B98E-37F99BFB0D06}" type="datetimeFigureOut">
              <a:rPr lang="ru-RU" smtClean="0"/>
              <a:t>26.05.2015</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261EC47-36FC-4933-AE0B-3DA0AD36E774}"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94F54B60-40FD-46C9-B98E-37F99BFB0D06}" type="datetimeFigureOut">
              <a:rPr lang="ru-RU" smtClean="0"/>
              <a:t>26.05.2015</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261EC47-36FC-4933-AE0B-3DA0AD36E774}"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94F54B60-40FD-46C9-B98E-37F99BFB0D06}" type="datetimeFigureOut">
              <a:rPr lang="ru-RU" smtClean="0"/>
              <a:t>26.05.2015</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261EC47-36FC-4933-AE0B-3DA0AD36E774}"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94F54B60-40FD-46C9-B98E-37F99BFB0D06}" type="datetimeFigureOut">
              <a:rPr lang="ru-RU" smtClean="0"/>
              <a:t>26.05.2015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261EC47-36FC-4933-AE0B-3DA0AD36E774}"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4F54B60-40FD-46C9-B98E-37F99BFB0D06}" type="datetimeFigureOut">
              <a:rPr lang="ru-RU" smtClean="0"/>
              <a:t>26.05.2015</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261EC47-36FC-4933-AE0B-3DA0AD36E774}"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28605"/>
            <a:ext cx="7772400" cy="1285883"/>
          </a:xfrm>
        </p:spPr>
        <p:txBody>
          <a:bodyPr>
            <a:normAutofit fontScale="90000"/>
          </a:bodyPr>
          <a:lstStyle/>
          <a:p>
            <a:r>
              <a:rPr lang="ru-RU" dirty="0" smtClean="0"/>
              <a:t/>
            </a:r>
            <a:br>
              <a:rPr lang="ru-RU" dirty="0" smtClean="0"/>
            </a:br>
            <a:r>
              <a:rPr lang="ru-RU" sz="4400" dirty="0" smtClean="0"/>
              <a:t>Путешествие по Африке.</a:t>
            </a:r>
            <a:endParaRPr lang="ru-RU" sz="4400" dirty="0"/>
          </a:p>
        </p:txBody>
      </p:sp>
      <p:sp>
        <p:nvSpPr>
          <p:cNvPr id="3" name="Подзаголовок 2"/>
          <p:cNvSpPr>
            <a:spLocks noGrp="1"/>
          </p:cNvSpPr>
          <p:nvPr>
            <p:ph type="subTitle" idx="1"/>
          </p:nvPr>
        </p:nvSpPr>
        <p:spPr>
          <a:xfrm>
            <a:off x="5000628" y="1928802"/>
            <a:ext cx="3786214" cy="1857388"/>
          </a:xfrm>
        </p:spPr>
        <p:txBody>
          <a:bodyPr/>
          <a:lstStyle/>
          <a:p>
            <a:r>
              <a:rPr lang="ru-RU" dirty="0" smtClean="0"/>
              <a:t>Подготовила воспитатель</a:t>
            </a:r>
          </a:p>
          <a:p>
            <a:r>
              <a:rPr lang="ru-RU" dirty="0" smtClean="0"/>
              <a:t> ГБОУ СОШ№296 ДО </a:t>
            </a:r>
            <a:r>
              <a:rPr lang="ru-RU" dirty="0" err="1" smtClean="0"/>
              <a:t>фрунзенского</a:t>
            </a:r>
            <a:r>
              <a:rPr lang="ru-RU" dirty="0" smtClean="0"/>
              <a:t> р-на</a:t>
            </a:r>
          </a:p>
          <a:p>
            <a:r>
              <a:rPr lang="ru-RU" dirty="0" smtClean="0"/>
              <a:t>Ворончихина А.Н.</a:t>
            </a:r>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5984" y="1000108"/>
            <a:ext cx="4857784" cy="295292"/>
          </a:xfrm>
        </p:spPr>
        <p:txBody>
          <a:bodyPr>
            <a:normAutofit fontScale="90000"/>
          </a:bodyPr>
          <a:lstStyle/>
          <a:p>
            <a:endParaRPr lang="ru-RU" dirty="0"/>
          </a:p>
        </p:txBody>
      </p:sp>
      <p:pic>
        <p:nvPicPr>
          <p:cNvPr id="8194" name="Picture 2" descr="C:\Users\Anna\Desktop\ипак.jpg"/>
          <p:cNvPicPr>
            <a:picLocks noGrp="1" noChangeAspect="1" noChangeArrowheads="1"/>
          </p:cNvPicPr>
          <p:nvPr>
            <p:ph idx="1"/>
          </p:nvPr>
        </p:nvPicPr>
        <p:blipFill>
          <a:blip r:embed="rId2"/>
          <a:srcRect/>
          <a:stretch>
            <a:fillRect/>
          </a:stretch>
        </p:blipFill>
        <p:spPr bwMode="auto">
          <a:xfrm>
            <a:off x="357158" y="500042"/>
            <a:ext cx="8358246" cy="571504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488" y="457200"/>
            <a:ext cx="3571900" cy="838200"/>
          </a:xfrm>
        </p:spPr>
        <p:txBody>
          <a:bodyPr/>
          <a:lstStyle/>
          <a:p>
            <a:endParaRPr lang="ru-RU" dirty="0"/>
          </a:p>
        </p:txBody>
      </p:sp>
      <p:pic>
        <p:nvPicPr>
          <p:cNvPr id="9218" name="Picture 2" descr="C:\Users\Anna\Desktop\орпа.jpg"/>
          <p:cNvPicPr>
            <a:picLocks noGrp="1" noChangeAspect="1" noChangeArrowheads="1"/>
          </p:cNvPicPr>
          <p:nvPr>
            <p:ph idx="1"/>
          </p:nvPr>
        </p:nvPicPr>
        <p:blipFill>
          <a:blip r:embed="rId2"/>
          <a:srcRect/>
          <a:stretch>
            <a:fillRect/>
          </a:stretch>
        </p:blipFill>
        <p:spPr bwMode="auto">
          <a:xfrm>
            <a:off x="971600" y="332656"/>
            <a:ext cx="7786742" cy="585791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0166" y="457200"/>
            <a:ext cx="6858048" cy="838200"/>
          </a:xfrm>
        </p:spPr>
        <p:txBody>
          <a:bodyPr/>
          <a:lstStyle/>
          <a:p>
            <a:endParaRPr lang="ru-RU" dirty="0"/>
          </a:p>
        </p:txBody>
      </p:sp>
      <p:pic>
        <p:nvPicPr>
          <p:cNvPr id="7170" name="Picture 2" descr="C:\Users\Anna\Desktop\i.jpg"/>
          <p:cNvPicPr>
            <a:picLocks noGrp="1" noChangeAspect="1" noChangeArrowheads="1"/>
          </p:cNvPicPr>
          <p:nvPr>
            <p:ph idx="1"/>
          </p:nvPr>
        </p:nvPicPr>
        <p:blipFill>
          <a:blip r:embed="rId2"/>
          <a:srcRect/>
          <a:stretch>
            <a:fillRect/>
          </a:stretch>
        </p:blipFill>
        <p:spPr bwMode="auto">
          <a:xfrm>
            <a:off x="428596" y="428604"/>
            <a:ext cx="8358246" cy="600079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928670"/>
            <a:ext cx="4929222" cy="366730"/>
          </a:xfrm>
        </p:spPr>
        <p:txBody>
          <a:bodyPr>
            <a:normAutofit fontScale="90000"/>
          </a:bodyPr>
          <a:lstStyle/>
          <a:p>
            <a:endParaRPr lang="ru-RU" dirty="0"/>
          </a:p>
        </p:txBody>
      </p:sp>
      <p:pic>
        <p:nvPicPr>
          <p:cNvPr id="10242" name="Picture 2" descr="C:\Users\Anna\Desktop\има.jpg"/>
          <p:cNvPicPr>
            <a:picLocks noGrp="1" noChangeAspect="1" noChangeArrowheads="1"/>
          </p:cNvPicPr>
          <p:nvPr>
            <p:ph idx="1"/>
          </p:nvPr>
        </p:nvPicPr>
        <p:blipFill>
          <a:blip r:embed="rId2"/>
          <a:srcRect/>
          <a:stretch>
            <a:fillRect/>
          </a:stretch>
        </p:blipFill>
        <p:spPr bwMode="auto">
          <a:xfrm>
            <a:off x="1500166" y="500042"/>
            <a:ext cx="6429420" cy="564360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4483224" cy="6140152"/>
          </a:xfrm>
        </p:spPr>
        <p:txBody>
          <a:bodyPr>
            <a:normAutofit/>
          </a:bodyPr>
          <a:lstStyle/>
          <a:p>
            <a:r>
              <a:rPr lang="ru-RU" sz="1100" dirty="0">
                <a:effectLst/>
              </a:rPr>
              <a:t>  </a:t>
            </a:r>
            <a:r>
              <a:rPr lang="ru-RU" sz="1800" dirty="0">
                <a:effectLst/>
              </a:rPr>
              <a:t>Слоны самые большие животные, они питаются листьями деревьев, которые срывают своим  хоботом – так у слонов называется длинный нос. А вот это бивни. Как вы думаете, для чего они нужны слону? (Ответы детей). Бивнями слон защищается от врагов, это такие рога. Огромными ушами слон обмахивается как веером, чтобы не было так жарко. Слоны очень любят воду и если есть поблизости река или озеро, обязательно зайдут искупаться, как дети держатся за руку матери, так и слонята ходят, держась хоботком за хвост слонихи.</a:t>
            </a:r>
            <a:br>
              <a:rPr lang="ru-RU" sz="1800" dirty="0">
                <a:effectLst/>
              </a:rPr>
            </a:br>
            <a:endParaRPr lang="ru-RU" sz="1800" dirty="0"/>
          </a:p>
        </p:txBody>
      </p:sp>
      <p:pic>
        <p:nvPicPr>
          <p:cNvPr id="2050" name="Picture 2" descr="C:\Users\Капитошки\Desktop\images (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60032" y="548680"/>
            <a:ext cx="3891682" cy="5949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3475112" cy="1891680"/>
          </a:xfrm>
        </p:spPr>
        <p:txBody>
          <a:bodyPr>
            <a:normAutofit/>
          </a:bodyPr>
          <a:lstStyle/>
          <a:p>
            <a:r>
              <a:rPr lang="ru-RU" sz="2000" dirty="0">
                <a:effectLst/>
              </a:rPr>
              <a:t>Слон шагает по дороге. </a:t>
            </a:r>
            <a:r>
              <a:rPr lang="ru-RU" sz="2000" dirty="0"/>
              <a:t/>
            </a:r>
            <a:br>
              <a:rPr lang="ru-RU" sz="2000" dirty="0"/>
            </a:br>
            <a:r>
              <a:rPr lang="ru-RU" sz="2000" dirty="0">
                <a:effectLst/>
              </a:rPr>
              <a:t>Отчего он босоног?</a:t>
            </a:r>
            <a:r>
              <a:rPr lang="ru-RU" sz="2000" dirty="0"/>
              <a:t/>
            </a:r>
            <a:br>
              <a:rPr lang="ru-RU" sz="2000" dirty="0"/>
            </a:br>
            <a:r>
              <a:rPr lang="ru-RU" sz="2000" dirty="0">
                <a:effectLst/>
              </a:rPr>
              <a:t>На свои большие ноги</a:t>
            </a:r>
            <a:r>
              <a:rPr lang="ru-RU" sz="2000" dirty="0"/>
              <a:t/>
            </a:r>
            <a:br>
              <a:rPr lang="ru-RU" sz="2000" dirty="0"/>
            </a:br>
            <a:r>
              <a:rPr lang="ru-RU" sz="2000" dirty="0">
                <a:effectLst/>
              </a:rPr>
              <a:t>Он сапог</a:t>
            </a:r>
            <a:r>
              <a:rPr lang="ru-RU" sz="2000" dirty="0"/>
              <a:t/>
            </a:r>
            <a:br>
              <a:rPr lang="ru-RU" sz="2000" dirty="0"/>
            </a:br>
            <a:r>
              <a:rPr lang="ru-RU" sz="2000" dirty="0">
                <a:effectLst/>
              </a:rPr>
              <a:t>Найти не мог!</a:t>
            </a:r>
            <a:endParaRPr lang="ru-RU" sz="2000" dirty="0"/>
          </a:p>
        </p:txBody>
      </p:sp>
      <p:pic>
        <p:nvPicPr>
          <p:cNvPr id="3074" name="Picture 2" descr="C:\Users\Капитошки\Desktop\сл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91880" y="1268760"/>
            <a:ext cx="5544616"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215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2467000" cy="4988024"/>
          </a:xfrm>
        </p:spPr>
        <p:txBody>
          <a:bodyPr>
            <a:normAutofit/>
          </a:bodyPr>
          <a:lstStyle/>
          <a:p>
            <a:endParaRPr lang="ru-RU" sz="1800" dirty="0"/>
          </a:p>
        </p:txBody>
      </p:sp>
      <p:pic>
        <p:nvPicPr>
          <p:cNvPr id="11266" name="Picture 2" descr="C:\Users\Капитошки\Desktop\сл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75856" y="476672"/>
            <a:ext cx="5688632"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926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098" name="Picture 2" descr="C:\Users\Капитошки\Desktop\сл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1313384"/>
            <a:ext cx="4982656" cy="5427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912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2467744"/>
          </a:xfrm>
        </p:spPr>
        <p:txBody>
          <a:bodyPr>
            <a:normAutofit fontScale="90000"/>
          </a:bodyPr>
          <a:lstStyle/>
          <a:p>
            <a:r>
              <a:rPr lang="ru-RU" sz="2000" dirty="0">
                <a:effectLst/>
              </a:rPr>
              <a:t/>
            </a:r>
            <a:br>
              <a:rPr lang="ru-RU" sz="2000" dirty="0">
                <a:effectLst/>
              </a:rPr>
            </a:br>
            <a:r>
              <a:rPr lang="ru-RU" sz="2000" dirty="0">
                <a:effectLst/>
              </a:rPr>
              <a:t>Мама-слониха слонят искупала,</a:t>
            </a:r>
            <a:br>
              <a:rPr lang="ru-RU" sz="2000" dirty="0">
                <a:effectLst/>
              </a:rPr>
            </a:br>
            <a:r>
              <a:rPr lang="ru-RU" sz="2000" dirty="0">
                <a:effectLst/>
              </a:rPr>
              <a:t>Вместе под </a:t>
            </a:r>
            <a:r>
              <a:rPr lang="ru-RU" sz="2000" dirty="0" err="1">
                <a:effectLst/>
              </a:rPr>
              <a:t>пальмочкой</a:t>
            </a:r>
            <a:r>
              <a:rPr lang="ru-RU" sz="2000" dirty="0">
                <a:effectLst/>
              </a:rPr>
              <a:t> всех их собрала,</a:t>
            </a:r>
            <a:br>
              <a:rPr lang="ru-RU" sz="2000" dirty="0">
                <a:effectLst/>
              </a:rPr>
            </a:br>
            <a:r>
              <a:rPr lang="ru-RU" sz="2000" dirty="0">
                <a:effectLst/>
              </a:rPr>
              <a:t>Не налюбуется счастьем своим,</a:t>
            </a:r>
            <a:br>
              <a:rPr lang="ru-RU" sz="2000" dirty="0">
                <a:effectLst/>
              </a:rPr>
            </a:br>
            <a:r>
              <a:rPr lang="ru-RU" sz="2000" dirty="0">
                <a:effectLst/>
              </a:rPr>
              <a:t>Нежно ласкается хоботом к ним.</a:t>
            </a:r>
            <a:br>
              <a:rPr lang="ru-RU" sz="2000" dirty="0">
                <a:effectLst/>
              </a:rPr>
            </a:br>
            <a:r>
              <a:rPr lang="ru-RU" sz="2000" dirty="0">
                <a:effectLst/>
              </a:rPr>
              <a:t>Вырастут слоники, станут большими,</a:t>
            </a:r>
            <a:br>
              <a:rPr lang="ru-RU" sz="2000" dirty="0">
                <a:effectLst/>
              </a:rPr>
            </a:br>
            <a:r>
              <a:rPr lang="ru-RU" sz="2000" dirty="0">
                <a:effectLst/>
              </a:rPr>
              <a:t>В джунгли уйдут, где опасности злые,</a:t>
            </a:r>
            <a:br>
              <a:rPr lang="ru-RU" sz="2000" dirty="0">
                <a:effectLst/>
              </a:rPr>
            </a:br>
            <a:r>
              <a:rPr lang="ru-RU" sz="2000" dirty="0">
                <a:effectLst/>
              </a:rPr>
              <a:t>Но будут к </a:t>
            </a:r>
            <a:r>
              <a:rPr lang="ru-RU" sz="2000" dirty="0" err="1">
                <a:effectLst/>
              </a:rPr>
              <a:t>пальмочке</a:t>
            </a:r>
            <a:r>
              <a:rPr lang="ru-RU" sz="2000" dirty="0">
                <a:effectLst/>
              </a:rPr>
              <a:t> той возвращаться,</a:t>
            </a:r>
            <a:br>
              <a:rPr lang="ru-RU" sz="2000" dirty="0">
                <a:effectLst/>
              </a:rPr>
            </a:br>
            <a:r>
              <a:rPr lang="ru-RU" sz="2000" dirty="0">
                <a:effectLst/>
              </a:rPr>
              <a:t>Где их учила слониха купаться...</a:t>
            </a:r>
            <a:br>
              <a:rPr lang="ru-RU" sz="2000" dirty="0">
                <a:effectLst/>
              </a:rPr>
            </a:br>
            <a:endParaRPr lang="ru-RU" sz="2000" dirty="0"/>
          </a:p>
        </p:txBody>
      </p:sp>
      <p:pic>
        <p:nvPicPr>
          <p:cNvPr id="5122" name="Picture 2" descr="C:\Users\Капитошки\Desktop\сл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492" y="3140968"/>
            <a:ext cx="8919004" cy="3631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81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2899048" cy="5492080"/>
          </a:xfrm>
        </p:spPr>
        <p:txBody>
          <a:bodyPr/>
          <a:lstStyle/>
          <a:p>
            <a:endParaRPr lang="ru-RU" dirty="0"/>
          </a:p>
        </p:txBody>
      </p:sp>
      <p:pic>
        <p:nvPicPr>
          <p:cNvPr id="6146" name="Picture 2" descr="C:\Users\Капитошки\Desktop\сл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3848" y="332656"/>
            <a:ext cx="5544615"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729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УГАДАЙКА!!!   </a:t>
            </a:r>
            <a:endParaRPr lang="ru-RU" dirty="0"/>
          </a:p>
        </p:txBody>
      </p:sp>
      <p:pic>
        <p:nvPicPr>
          <p:cNvPr id="1026" name="Picture 2" descr="C:\Users\Капитошки\Desktop\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340768"/>
            <a:ext cx="3528392" cy="25922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Капитошки\Desktop\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9092" y="144430"/>
            <a:ext cx="2543828" cy="32849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Капитошки\Desktop\679703bdc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9092" y="3429414"/>
            <a:ext cx="2520280" cy="343242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Капитошки\Desktop\265px-Giraffe_stand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5223" y="1556792"/>
            <a:ext cx="2880320" cy="45091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Капитошки\Desktop\images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3" y="4149080"/>
            <a:ext cx="3447719"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203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3619128" cy="5492080"/>
          </a:xfrm>
        </p:spPr>
        <p:txBody>
          <a:bodyPr>
            <a:normAutofit/>
          </a:bodyPr>
          <a:lstStyle/>
          <a:p>
            <a:r>
              <a:rPr lang="ru-RU" sz="2000" dirty="0">
                <a:effectLst/>
              </a:rPr>
              <a:t>Африканец молодой</a:t>
            </a:r>
            <a:br>
              <a:rPr lang="ru-RU" sz="2000" dirty="0">
                <a:effectLst/>
              </a:rPr>
            </a:br>
            <a:r>
              <a:rPr lang="ru-RU" sz="2000" dirty="0">
                <a:effectLst/>
              </a:rPr>
              <a:t>Обливается водой.</a:t>
            </a:r>
            <a:br>
              <a:rPr lang="ru-RU" sz="2000" dirty="0">
                <a:effectLst/>
              </a:rPr>
            </a:br>
            <a:r>
              <a:rPr lang="ru-RU" sz="2000" dirty="0">
                <a:effectLst/>
              </a:rPr>
              <a:t>Вымыл голову и ухо -</a:t>
            </a:r>
            <a:br>
              <a:rPr lang="ru-RU" sz="2000" dirty="0">
                <a:effectLst/>
              </a:rPr>
            </a:br>
            <a:r>
              <a:rPr lang="ru-RU" sz="2000" dirty="0">
                <a:effectLst/>
              </a:rPr>
              <a:t>И в лоханке стало сухо.</a:t>
            </a:r>
            <a:br>
              <a:rPr lang="ru-RU" sz="2000" dirty="0">
                <a:effectLst/>
              </a:rPr>
            </a:br>
            <a:r>
              <a:rPr lang="ru-RU" sz="2000" dirty="0">
                <a:effectLst/>
              </a:rPr>
              <a:t>Для хорошего слона</a:t>
            </a:r>
            <a:br>
              <a:rPr lang="ru-RU" sz="2000" dirty="0">
                <a:effectLst/>
              </a:rPr>
            </a:br>
            <a:r>
              <a:rPr lang="ru-RU" sz="2000" dirty="0">
                <a:effectLst/>
              </a:rPr>
              <a:t>Речка целая нужна</a:t>
            </a:r>
            <a:r>
              <a:rPr lang="ru-RU" sz="2000" dirty="0" smtClean="0">
                <a:effectLst/>
              </a:rPr>
              <a:t>.</a:t>
            </a:r>
            <a:br>
              <a:rPr lang="ru-RU" sz="2000" dirty="0" smtClean="0">
                <a:effectLst/>
              </a:rPr>
            </a:br>
            <a:r>
              <a:rPr lang="ru-RU" sz="2000" dirty="0" smtClean="0">
                <a:effectLst/>
              </a:rPr>
              <a:t/>
            </a:r>
            <a:br>
              <a:rPr lang="ru-RU" sz="2000" dirty="0" smtClean="0">
                <a:effectLst/>
              </a:rPr>
            </a:br>
            <a:r>
              <a:rPr lang="ru-RU" sz="2000" dirty="0">
                <a:effectLst/>
              </a:rPr>
              <a:t>Настоящий великан.</a:t>
            </a:r>
            <a:r>
              <a:rPr lang="ru-RU" sz="2000" dirty="0"/>
              <a:t/>
            </a:r>
            <a:br>
              <a:rPr lang="ru-RU" sz="2000" dirty="0"/>
            </a:br>
            <a:r>
              <a:rPr lang="ru-RU" sz="2000" dirty="0">
                <a:effectLst/>
              </a:rPr>
              <a:t>Из далёких тёплых стран.</a:t>
            </a:r>
            <a:r>
              <a:rPr lang="ru-RU" sz="2000" dirty="0"/>
              <a:t/>
            </a:r>
            <a:br>
              <a:rPr lang="ru-RU" sz="2000" dirty="0"/>
            </a:br>
            <a:r>
              <a:rPr lang="ru-RU" sz="2000" dirty="0">
                <a:effectLst/>
              </a:rPr>
              <a:t>В хобот воду набирает,</a:t>
            </a:r>
            <a:r>
              <a:rPr lang="ru-RU" sz="2000" dirty="0"/>
              <a:t/>
            </a:r>
            <a:br>
              <a:rPr lang="ru-RU" sz="2000" dirty="0"/>
            </a:br>
            <a:r>
              <a:rPr lang="ru-RU" sz="2000" dirty="0">
                <a:effectLst/>
              </a:rPr>
              <a:t>А потом фонтан пускает.</a:t>
            </a:r>
            <a:r>
              <a:rPr lang="ru-RU" sz="2000" dirty="0"/>
              <a:t/>
            </a:r>
            <a:br>
              <a:rPr lang="ru-RU" sz="2000" dirty="0"/>
            </a:br>
            <a:r>
              <a:rPr lang="ru-RU" sz="2000" dirty="0">
                <a:effectLst/>
              </a:rPr>
              <a:t>Очень крепок и силён.</a:t>
            </a:r>
            <a:r>
              <a:rPr lang="ru-RU" sz="2000" dirty="0"/>
              <a:t/>
            </a:r>
            <a:br>
              <a:rPr lang="ru-RU" sz="2000" dirty="0"/>
            </a:br>
            <a:r>
              <a:rPr lang="ru-RU" sz="2000" dirty="0">
                <a:effectLst/>
              </a:rPr>
              <a:t>Догадались?  Это -…(</a:t>
            </a:r>
            <a:r>
              <a:rPr lang="ru-RU" sz="2000" b="1" dirty="0">
                <a:effectLst/>
              </a:rPr>
              <a:t>Слон</a:t>
            </a:r>
            <a:r>
              <a:rPr lang="ru-RU" sz="2000" dirty="0">
                <a:effectLst/>
              </a:rPr>
              <a:t/>
            </a:r>
            <a:br>
              <a:rPr lang="ru-RU" sz="2000" dirty="0">
                <a:effectLst/>
              </a:rPr>
            </a:br>
            <a:r>
              <a:rPr lang="ru-RU" sz="2000" dirty="0">
                <a:effectLst/>
              </a:rPr>
              <a:t/>
            </a:r>
            <a:br>
              <a:rPr lang="ru-RU" sz="2000" dirty="0">
                <a:effectLst/>
              </a:rPr>
            </a:br>
            <a:endParaRPr lang="ru-RU" sz="2000" dirty="0"/>
          </a:p>
        </p:txBody>
      </p:sp>
      <p:pic>
        <p:nvPicPr>
          <p:cNvPr id="7170" name="Picture 2" descr="C:\Users\Капитошки\Desktop\сл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07904" y="1124744"/>
            <a:ext cx="4296122"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221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194" name="Picture 2" descr="C:\Users\Капитошки\Desktop\сл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404664"/>
            <a:ext cx="8784976"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878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218" name="Picture 2" descr="C:\Users\Капитошки\Desktop\сл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568952"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213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3115072" cy="5780112"/>
          </a:xfrm>
        </p:spPr>
        <p:txBody>
          <a:bodyPr>
            <a:normAutofit/>
          </a:bodyPr>
          <a:lstStyle/>
          <a:p>
            <a:r>
              <a:rPr lang="ru-RU" sz="1800" dirty="0">
                <a:effectLst/>
              </a:rPr>
              <a:t>Он огромней всех на суше.</a:t>
            </a:r>
            <a:r>
              <a:rPr lang="ru-RU" sz="1800" dirty="0"/>
              <a:t/>
            </a:r>
            <a:br>
              <a:rPr lang="ru-RU" sz="1800" dirty="0"/>
            </a:br>
            <a:r>
              <a:rPr lang="ru-RU" sz="1800" dirty="0">
                <a:effectLst/>
              </a:rPr>
              <a:t>У него большие уши.</a:t>
            </a:r>
            <a:r>
              <a:rPr lang="ru-RU" sz="1800" dirty="0"/>
              <a:t/>
            </a:r>
            <a:br>
              <a:rPr lang="ru-RU" sz="1800" dirty="0"/>
            </a:br>
            <a:r>
              <a:rPr lang="ru-RU" sz="1800" dirty="0">
                <a:effectLst/>
              </a:rPr>
              <a:t>Он чудесным шлангом–носом</a:t>
            </a:r>
            <a:r>
              <a:rPr lang="ru-RU" sz="1800" dirty="0"/>
              <a:t/>
            </a:r>
            <a:br>
              <a:rPr lang="ru-RU" sz="1800" dirty="0"/>
            </a:br>
            <a:r>
              <a:rPr lang="ru-RU" sz="1800" dirty="0">
                <a:effectLst/>
              </a:rPr>
              <a:t>Может с пальм срывать кокосы.</a:t>
            </a:r>
            <a:r>
              <a:rPr lang="ru-RU" sz="1800" dirty="0"/>
              <a:t/>
            </a:r>
            <a:br>
              <a:rPr lang="ru-RU" sz="1800" dirty="0"/>
            </a:br>
            <a:r>
              <a:rPr lang="ru-RU" sz="1800" dirty="0">
                <a:effectLst/>
              </a:rPr>
              <a:t>Издаёт он трубный глас.</a:t>
            </a:r>
            <a:r>
              <a:rPr lang="ru-RU" sz="1800" dirty="0"/>
              <a:t/>
            </a:r>
            <a:br>
              <a:rPr lang="ru-RU" sz="1800" dirty="0"/>
            </a:br>
            <a:r>
              <a:rPr lang="ru-RU" sz="1800" dirty="0">
                <a:effectLst/>
              </a:rPr>
              <a:t>С ним встречались вы не раз</a:t>
            </a:r>
            <a:r>
              <a:rPr lang="ru-RU" sz="1800" dirty="0"/>
              <a:t/>
            </a:r>
            <a:br>
              <a:rPr lang="ru-RU" sz="1800" dirty="0"/>
            </a:br>
            <a:r>
              <a:rPr lang="ru-RU" sz="1800" dirty="0">
                <a:effectLst/>
              </a:rPr>
              <a:t>В цирке или зоопарке.</a:t>
            </a:r>
            <a:r>
              <a:rPr lang="ru-RU" sz="1800" dirty="0"/>
              <a:t/>
            </a:r>
            <a:br>
              <a:rPr lang="ru-RU" sz="1800" dirty="0"/>
            </a:br>
            <a:r>
              <a:rPr lang="ru-RU" sz="1800" dirty="0">
                <a:effectLst/>
              </a:rPr>
              <a:t>А живёт он в странах жарких</a:t>
            </a:r>
            <a:r>
              <a:rPr lang="ru-RU" sz="1800" dirty="0"/>
              <a:t/>
            </a:r>
            <a:br>
              <a:rPr lang="ru-RU" sz="1800" dirty="0"/>
            </a:br>
            <a:r>
              <a:rPr lang="ru-RU" sz="1800" dirty="0">
                <a:effectLst/>
              </a:rPr>
              <a:t>И на острове Цейлон.</a:t>
            </a:r>
            <a:r>
              <a:rPr lang="ru-RU" sz="1800" dirty="0"/>
              <a:t/>
            </a:r>
            <a:br>
              <a:rPr lang="ru-RU" sz="1800" dirty="0"/>
            </a:br>
            <a:r>
              <a:rPr lang="ru-RU" sz="1800" dirty="0">
                <a:effectLst/>
              </a:rPr>
              <a:t>Угадали? Это </a:t>
            </a:r>
            <a:r>
              <a:rPr lang="ru-RU" sz="1800" b="1" dirty="0">
                <a:effectLst/>
              </a:rPr>
              <a:t>(Слон).</a:t>
            </a:r>
            <a:endParaRPr lang="ru-RU" sz="1800" dirty="0"/>
          </a:p>
        </p:txBody>
      </p:sp>
      <p:pic>
        <p:nvPicPr>
          <p:cNvPr id="10242" name="Picture 2" descr="C:\Users\Капитошки\Desktop\сл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43287" y="188640"/>
            <a:ext cx="5593209"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176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800" y="457200"/>
            <a:ext cx="2664296" cy="838200"/>
          </a:xfrm>
        </p:spPr>
        <p:txBody>
          <a:bodyPr/>
          <a:lstStyle/>
          <a:p>
            <a:endParaRPr lang="ru-RU" dirty="0"/>
          </a:p>
        </p:txBody>
      </p:sp>
      <p:pic>
        <p:nvPicPr>
          <p:cNvPr id="1026" name="Picture 2" descr="C:\Users\Капитошки\Desktop\афр.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260648"/>
            <a:ext cx="5400600" cy="6480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488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7824" y="457200"/>
            <a:ext cx="2808312" cy="838200"/>
          </a:xfrm>
        </p:spPr>
        <p:txBody>
          <a:bodyPr/>
          <a:lstStyle/>
          <a:p>
            <a:endParaRPr lang="ru-RU" dirty="0"/>
          </a:p>
        </p:txBody>
      </p:sp>
      <p:pic>
        <p:nvPicPr>
          <p:cNvPr id="2050" name="Picture 2" descr="C:\Users\Капитошки\Desktop\жив.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116632"/>
            <a:ext cx="5616624"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495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59832" y="457200"/>
            <a:ext cx="2592288" cy="838200"/>
          </a:xfrm>
        </p:spPr>
        <p:txBody>
          <a:bodyPr/>
          <a:lstStyle/>
          <a:p>
            <a:endParaRPr lang="ru-RU" dirty="0"/>
          </a:p>
        </p:txBody>
      </p:sp>
      <p:pic>
        <p:nvPicPr>
          <p:cNvPr id="3074" name="Picture 2" descr="C:\Users\Капитошки\Desktop\аф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260648"/>
            <a:ext cx="5184576"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740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91880" y="457200"/>
            <a:ext cx="2232248" cy="838200"/>
          </a:xfrm>
        </p:spPr>
        <p:txBody>
          <a:bodyPr/>
          <a:lstStyle/>
          <a:p>
            <a:endParaRPr lang="ru-RU" dirty="0"/>
          </a:p>
        </p:txBody>
      </p:sp>
      <p:pic>
        <p:nvPicPr>
          <p:cNvPr id="4098" name="Picture 2" descr="C:\Users\Капитошки\Desktop\килимандж.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188640"/>
            <a:ext cx="4896544"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268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5816" y="457200"/>
            <a:ext cx="2592288" cy="838200"/>
          </a:xfrm>
        </p:spPr>
        <p:txBody>
          <a:bodyPr/>
          <a:lstStyle/>
          <a:p>
            <a:endParaRPr lang="ru-RU" dirty="0"/>
          </a:p>
        </p:txBody>
      </p:sp>
      <p:pic>
        <p:nvPicPr>
          <p:cNvPr id="5122" name="Picture 2" descr="C:\Users\Капитошки\Desktop\аф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332656"/>
            <a:ext cx="7560840"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307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31840" y="457200"/>
            <a:ext cx="2664296" cy="838200"/>
          </a:xfrm>
        </p:spPr>
        <p:txBody>
          <a:bodyPr/>
          <a:lstStyle/>
          <a:p>
            <a:endParaRPr lang="ru-RU" dirty="0"/>
          </a:p>
        </p:txBody>
      </p:sp>
      <p:pic>
        <p:nvPicPr>
          <p:cNvPr id="6146" name="Picture 2" descr="C:\Users\Капитошки\Desktop\аф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5" y="332656"/>
            <a:ext cx="8208912"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019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14678" y="1000108"/>
            <a:ext cx="2786082" cy="295292"/>
          </a:xfrm>
        </p:spPr>
        <p:txBody>
          <a:bodyPr>
            <a:normAutofit fontScale="90000"/>
          </a:bodyPr>
          <a:lstStyle/>
          <a:p>
            <a:endParaRPr lang="ru-RU" dirty="0"/>
          </a:p>
        </p:txBody>
      </p:sp>
      <p:pic>
        <p:nvPicPr>
          <p:cNvPr id="1026" name="Picture 2" descr="C:\Users\Anna\Desktop\слон.jpg"/>
          <p:cNvPicPr>
            <a:picLocks noGrp="1" noChangeAspect="1" noChangeArrowheads="1"/>
          </p:cNvPicPr>
          <p:nvPr>
            <p:ph idx="1"/>
          </p:nvPr>
        </p:nvPicPr>
        <p:blipFill>
          <a:blip r:embed="rId2"/>
          <a:srcRect/>
          <a:stretch>
            <a:fillRect/>
          </a:stretch>
        </p:blipFill>
        <p:spPr bwMode="auto">
          <a:xfrm>
            <a:off x="500034" y="571480"/>
            <a:ext cx="8072494" cy="571504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457200"/>
            <a:ext cx="3744416" cy="838200"/>
          </a:xfrm>
        </p:spPr>
        <p:txBody>
          <a:bodyPr/>
          <a:lstStyle/>
          <a:p>
            <a:endParaRPr lang="ru-RU" dirty="0"/>
          </a:p>
        </p:txBody>
      </p:sp>
      <p:pic>
        <p:nvPicPr>
          <p:cNvPr id="7170" name="Picture 2" descr="C:\Users\Капитошки\Desktop\аб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332656"/>
            <a:ext cx="6264695" cy="6192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442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3848" y="457200"/>
            <a:ext cx="2664296" cy="838200"/>
          </a:xfrm>
        </p:spPr>
        <p:txBody>
          <a:bodyPr/>
          <a:lstStyle/>
          <a:p>
            <a:endParaRPr lang="ru-RU" dirty="0"/>
          </a:p>
        </p:txBody>
      </p:sp>
      <p:pic>
        <p:nvPicPr>
          <p:cNvPr id="8194" name="Picture 2" descr="C:\Users\Капитошки\Desktop\абор.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476672"/>
            <a:ext cx="6984776" cy="6048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181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800" y="457200"/>
            <a:ext cx="3096344" cy="838200"/>
          </a:xfrm>
        </p:spPr>
        <p:txBody>
          <a:bodyPr/>
          <a:lstStyle/>
          <a:p>
            <a:endParaRPr lang="ru-RU" dirty="0"/>
          </a:p>
        </p:txBody>
      </p:sp>
      <p:pic>
        <p:nvPicPr>
          <p:cNvPr id="9218" name="Picture 2" descr="C:\Users\Капитошки\Desktop\аб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332656"/>
            <a:ext cx="7920880"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238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3888" y="457200"/>
            <a:ext cx="2016224" cy="838200"/>
          </a:xfrm>
        </p:spPr>
        <p:txBody>
          <a:bodyPr/>
          <a:lstStyle/>
          <a:p>
            <a:endParaRPr lang="ru-RU" dirty="0"/>
          </a:p>
        </p:txBody>
      </p:sp>
      <p:pic>
        <p:nvPicPr>
          <p:cNvPr id="10242" name="Picture 2" descr="C:\Users\Капитошки\Desktop\дети.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88640"/>
            <a:ext cx="8064896"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12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3240" y="457200"/>
            <a:ext cx="3429024" cy="838200"/>
          </a:xfrm>
        </p:spPr>
        <p:txBody>
          <a:bodyPr/>
          <a:lstStyle/>
          <a:p>
            <a:endParaRPr lang="ru-RU" dirty="0"/>
          </a:p>
        </p:txBody>
      </p:sp>
      <p:pic>
        <p:nvPicPr>
          <p:cNvPr id="2050" name="Picture 2" descr="C:\Users\Anna\Desktop\7185383996307241.jpg"/>
          <p:cNvPicPr>
            <a:picLocks noGrp="1" noChangeAspect="1" noChangeArrowheads="1"/>
          </p:cNvPicPr>
          <p:nvPr>
            <p:ph idx="1"/>
          </p:nvPr>
        </p:nvPicPr>
        <p:blipFill>
          <a:blip r:embed="rId2"/>
          <a:srcRect/>
          <a:stretch>
            <a:fillRect/>
          </a:stretch>
        </p:blipFill>
        <p:spPr bwMode="auto">
          <a:xfrm>
            <a:off x="642910" y="357166"/>
            <a:ext cx="7929618" cy="600079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457200"/>
            <a:ext cx="3643338" cy="838200"/>
          </a:xfrm>
        </p:spPr>
        <p:txBody>
          <a:bodyPr/>
          <a:lstStyle/>
          <a:p>
            <a:endParaRPr lang="ru-RU" dirty="0"/>
          </a:p>
        </p:txBody>
      </p:sp>
      <p:pic>
        <p:nvPicPr>
          <p:cNvPr id="3074" name="Picture 2" descr="C:\Users\Anna\Desktop\21_safari.jpg"/>
          <p:cNvPicPr>
            <a:picLocks noGrp="1" noChangeAspect="1" noChangeArrowheads="1"/>
          </p:cNvPicPr>
          <p:nvPr>
            <p:ph idx="1"/>
          </p:nvPr>
        </p:nvPicPr>
        <p:blipFill>
          <a:blip r:embed="rId2"/>
          <a:srcRect/>
          <a:stretch>
            <a:fillRect/>
          </a:stretch>
        </p:blipFill>
        <p:spPr bwMode="auto">
          <a:xfrm>
            <a:off x="1785918" y="0"/>
            <a:ext cx="5572164"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7696224" cy="838200"/>
          </a:xfrm>
        </p:spPr>
        <p:txBody>
          <a:bodyPr/>
          <a:lstStyle/>
          <a:p>
            <a:endParaRPr lang="ru-RU" dirty="0"/>
          </a:p>
        </p:txBody>
      </p:sp>
      <p:pic>
        <p:nvPicPr>
          <p:cNvPr id="4098" name="Picture 2" descr="C:\Users\Anna\Desktop\зебра.jpg"/>
          <p:cNvPicPr>
            <a:picLocks noGrp="1" noChangeAspect="1" noChangeArrowheads="1"/>
          </p:cNvPicPr>
          <p:nvPr>
            <p:ph idx="1"/>
          </p:nvPr>
        </p:nvPicPr>
        <p:blipFill>
          <a:blip r:embed="rId2"/>
          <a:srcRect/>
          <a:stretch>
            <a:fillRect/>
          </a:stretch>
        </p:blipFill>
        <p:spPr bwMode="auto">
          <a:xfrm>
            <a:off x="214282" y="0"/>
            <a:ext cx="8643998"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7422" y="457200"/>
            <a:ext cx="4929222" cy="838200"/>
          </a:xfrm>
        </p:spPr>
        <p:txBody>
          <a:bodyPr/>
          <a:lstStyle/>
          <a:p>
            <a:endParaRPr lang="ru-RU" dirty="0"/>
          </a:p>
        </p:txBody>
      </p:sp>
      <p:pic>
        <p:nvPicPr>
          <p:cNvPr id="5122" name="Picture 2" descr="C:\Users\Anna\Desktop\жираф.jpg"/>
          <p:cNvPicPr>
            <a:picLocks noGrp="1" noChangeAspect="1" noChangeArrowheads="1"/>
          </p:cNvPicPr>
          <p:nvPr>
            <p:ph idx="1"/>
          </p:nvPr>
        </p:nvPicPr>
        <p:blipFill>
          <a:blip r:embed="rId2"/>
          <a:srcRect/>
          <a:stretch>
            <a:fillRect/>
          </a:stretch>
        </p:blipFill>
        <p:spPr bwMode="auto">
          <a:xfrm>
            <a:off x="1571604" y="285728"/>
            <a:ext cx="5786478" cy="635798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6146" name="Picture 2" descr="C:\Users\Anna\Desktop\1407346409_1382698453_37939.jpg"/>
          <p:cNvPicPr>
            <a:picLocks noChangeAspect="1" noChangeArrowheads="1"/>
          </p:cNvPicPr>
          <p:nvPr/>
        </p:nvPicPr>
        <p:blipFill>
          <a:blip r:embed="rId2"/>
          <a:srcRect/>
          <a:stretch>
            <a:fillRect/>
          </a:stretch>
        </p:blipFill>
        <p:spPr bwMode="auto">
          <a:xfrm>
            <a:off x="0" y="214290"/>
            <a:ext cx="9144000" cy="642942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2971800"/>
          </a:xfrm>
        </p:spPr>
        <p:txBody>
          <a:bodyPr>
            <a:normAutofit fontScale="90000"/>
          </a:bodyPr>
          <a:lstStyle/>
          <a:p>
            <a:r>
              <a:rPr lang="ru-RU" sz="1600" b="1" dirty="0">
                <a:effectLst/>
              </a:rPr>
              <a:t>Это крокодил</a:t>
            </a:r>
            <a:r>
              <a:rPr lang="ru-RU" sz="1600" dirty="0">
                <a:effectLst/>
              </a:rPr>
              <a:t>. Грозное и опасное животное. А почему, как вы думаете? </a:t>
            </a:r>
            <a:r>
              <a:rPr lang="ru-RU" sz="1600" dirty="0" smtClean="0">
                <a:effectLst/>
              </a:rPr>
              <a:t>Сильные</a:t>
            </a:r>
            <a:r>
              <a:rPr lang="ru-RU" sz="1600" dirty="0">
                <a:effectLst/>
              </a:rPr>
              <a:t> зубы нужны крокодилу для того, чтобы хватать добычу, разрывать и пережевывать. Знаете ли вы, чем питается крокодил? </a:t>
            </a:r>
            <a:r>
              <a:rPr lang="ru-RU" sz="1600" dirty="0" smtClean="0">
                <a:effectLst/>
              </a:rPr>
              <a:t> </a:t>
            </a:r>
            <a:r>
              <a:rPr lang="ru-RU" sz="1600" dirty="0">
                <a:effectLst/>
              </a:rPr>
              <a:t>Молодые крокодилы едят рыбу, птиц, насекомых, а взрослым по зубам даже зебры, прибежавшие к водоему попить воды. Такие животные, которые как крокодилы, питаются другими животными, называются – хищники. Повторите это слово и постарайтесь запомнить. Ну, и конечно, такие зубы служат надежной защитой от врагов. Крокодил может жить и на земле и в воде. Но именно в воде они чувствуют себя спокойнее. Плавать крокодилам помогают лапы, которыми они гребут, и хвост, который они используют как руль.</a:t>
            </a:r>
            <a:br>
              <a:rPr lang="ru-RU" sz="1600" dirty="0">
                <a:effectLst/>
              </a:rPr>
            </a:br>
            <a:r>
              <a:rPr lang="ru-RU" sz="1600" dirty="0" err="1">
                <a:effectLst/>
              </a:rPr>
              <a:t>Крокодилиха</a:t>
            </a:r>
            <a:r>
              <a:rPr lang="ru-RU" sz="1600" dirty="0">
                <a:effectLst/>
              </a:rPr>
              <a:t> откладывает яйца в ямку недалеко от воды. А детеныши крокодила вылупляются из яиц, совсем как цыплята или утята.</a:t>
            </a:r>
            <a:br>
              <a:rPr lang="ru-RU" sz="1600" dirty="0">
                <a:effectLst/>
              </a:rPr>
            </a:br>
            <a:endParaRPr lang="ru-RU" sz="1600" dirty="0"/>
          </a:p>
        </p:txBody>
      </p:sp>
      <p:pic>
        <p:nvPicPr>
          <p:cNvPr id="4" name="Picture 6" descr="C:\Users\Капитошки\Desktop\images (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3284984"/>
            <a:ext cx="7704856" cy="357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96747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183</TotalTime>
  <Words>34</Words>
  <Application>Microsoft Office PowerPoint</Application>
  <PresentationFormat>Экран (4:3)</PresentationFormat>
  <Paragraphs>11</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Трек</vt:lpstr>
      <vt:lpstr> Путешествие по Африке.</vt:lpstr>
      <vt:lpstr>УГАДАЙКА!!!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Это крокодил. Грозное и опасное животное. А почему, как вы думаете? Сильные зубы нужны крокодилу для того, чтобы хватать добычу, разрывать и пережевывать. Знаете ли вы, чем питается крокодил?  Молодые крокодилы едят рыбу, птиц, насекомых, а взрослым по зубам даже зебры, прибежавшие к водоему попить воды. Такие животные, которые как крокодилы, питаются другими животными, называются – хищники. Повторите это слово и постарайтесь запомнить. Ну, и конечно, такие зубы служат надежной защитой от врагов. Крокодил может жить и на земле и в воде. Но именно в воде они чувствуют себя спокойнее. Плавать крокодилам помогают лапы, которыми они гребут, и хвост, который они используют как руль. Крокодилиха откладывает яйца в ямку недалеко от воды. А детеныши крокодила вылупляются из яиц, совсем как цыплята или утята. </vt:lpstr>
      <vt:lpstr>Презентация PowerPoint</vt:lpstr>
      <vt:lpstr>Презентация PowerPoint</vt:lpstr>
      <vt:lpstr>Презентация PowerPoint</vt:lpstr>
      <vt:lpstr>Презентация PowerPoint</vt:lpstr>
      <vt:lpstr>  Слоны самые большие животные, они питаются листьями деревьев, которые срывают своим  хоботом – так у слонов называется длинный нос. А вот это бивни. Как вы думаете, для чего они нужны слону? (Ответы детей). Бивнями слон защищается от врагов, это такие рога. Огромными ушами слон обмахивается как веером, чтобы не было так жарко. Слоны очень любят воду и если есть поблизости река или озеро, обязательно зайдут искупаться, как дети держатся за руку матери, так и слонята ходят, держась хоботком за хвост слонихи. </vt:lpstr>
      <vt:lpstr>Слон шагает по дороге.  Отчего он босоног? На свои большие ноги Он сапог Найти не мог!</vt:lpstr>
      <vt:lpstr>Презентация PowerPoint</vt:lpstr>
      <vt:lpstr>Презентация PowerPoint</vt:lpstr>
      <vt:lpstr> Мама-слониха слонят искупала, Вместе под пальмочкой всех их собрала, Не налюбуется счастьем своим, Нежно ласкается хоботом к ним. Вырастут слоники, станут большими, В джунгли уйдут, где опасности злые, Но будут к пальмочке той возвращаться, Где их учила слониха купаться... </vt:lpstr>
      <vt:lpstr>Презентация PowerPoint</vt:lpstr>
      <vt:lpstr>Африканец молодой Обливается водой. Вымыл голову и ухо - И в лоханке стало сухо. Для хорошего слона Речка целая нужна.  Настоящий великан. Из далёких тёплых стран. В хобот воду набирает, А потом фонтан пускает. Очень крепок и силён. Догадались?  Это -…(Слон  </vt:lpstr>
      <vt:lpstr>Презентация PowerPoint</vt:lpstr>
      <vt:lpstr>Презентация PowerPoint</vt:lpstr>
      <vt:lpstr>Он огромней всех на суше. У него большие уши. Он чудесным шлангом–носом Может с пальм срывать кокосы. Издаёт он трубный глас. С ним встречались вы не раз В цирке или зоопарке. А живёт он в странах жарких И на острове Цейлон. Угадали? Это (Слон).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Эти удивительные животные. Путешествие по Африке.</dc:title>
  <dc:creator>Anna</dc:creator>
  <cp:lastModifiedBy>Капитошки</cp:lastModifiedBy>
  <cp:revision>24</cp:revision>
  <dcterms:created xsi:type="dcterms:W3CDTF">2015-05-11T17:36:31Z</dcterms:created>
  <dcterms:modified xsi:type="dcterms:W3CDTF">2015-05-26T13:48:29Z</dcterms:modified>
</cp:coreProperties>
</file>