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sldIdLst>
    <p:sldId id="256" r:id="rId3"/>
    <p:sldId id="298" r:id="rId4"/>
    <p:sldId id="257" r:id="rId5"/>
    <p:sldId id="289" r:id="rId6"/>
    <p:sldId id="287" r:id="rId7"/>
    <p:sldId id="290" r:id="rId8"/>
    <p:sldId id="291" r:id="rId9"/>
    <p:sldId id="292" r:id="rId10"/>
    <p:sldId id="279" r:id="rId11"/>
    <p:sldId id="294" r:id="rId12"/>
    <p:sldId id="281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8FE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71" autoAdjust="0"/>
  </p:normalViewPr>
  <p:slideViewPr>
    <p:cSldViewPr showGuides="1"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71238-4436-40BB-AE46-8EFB9A438BF6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D96D7-4295-40ED-9B18-C4046381F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526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D96D7-4295-40ED-9B18-C4046381F6C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6D6A-7F46-42AD-90F8-7FDB8E793DBF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0DA6D6A-7F46-42AD-90F8-7FDB8E793DBF}" type="datetimeFigureOut">
              <a:rPr lang="ru-RU" smtClean="0"/>
              <a:pPr/>
              <a:t>14.12.2012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C17D0019-BC17-4F52-B8A1-1201077D4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6912768" cy="30963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/>
              <a:t>10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Преобразования графиков тригонометрических функций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086293"/>
            <a:ext cx="4214842" cy="107157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Материал </a:t>
            </a:r>
            <a:r>
              <a:rPr lang="ru-RU" sz="1800" dirty="0"/>
              <a:t>к уроку</a:t>
            </a:r>
          </a:p>
          <a:p>
            <a:r>
              <a:rPr lang="ru-RU" sz="1800" dirty="0" smtClean="0"/>
              <a:t>подготовила учитель математики и информатики МБОУ «СОШ № 6» г. Усинска</a:t>
            </a:r>
          </a:p>
          <a:p>
            <a:r>
              <a:rPr lang="ru-RU" sz="1800" dirty="0" err="1" smtClean="0"/>
              <a:t>Мрясева</a:t>
            </a:r>
            <a:r>
              <a:rPr lang="ru-RU" sz="1800" dirty="0" smtClean="0"/>
              <a:t> Ольга </a:t>
            </a:r>
            <a:r>
              <a:rPr lang="ru-RU" sz="1800" dirty="0" err="1" smtClean="0"/>
              <a:t>Зосимовна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0144164" y="47148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9507168"/>
              </p:ext>
            </p:extLst>
          </p:nvPr>
        </p:nvGraphicFramePr>
        <p:xfrm>
          <a:off x="4614834" y="4437112"/>
          <a:ext cx="4211480" cy="2088232"/>
        </p:xfrm>
        <a:graphic>
          <a:graphicData uri="http://schemas.openxmlformats.org/presentationml/2006/ole">
            <p:oleObj spid="_x0000_s82999" name="GraphC" r:id="rId3" imgW="4762500" imgH="1905000" progId="GraphCtrl.Document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0136221"/>
              </p:ext>
            </p:extLst>
          </p:nvPr>
        </p:nvGraphicFramePr>
        <p:xfrm>
          <a:off x="4572000" y="1855478"/>
          <a:ext cx="4460651" cy="2221594"/>
        </p:xfrm>
        <a:graphic>
          <a:graphicData uri="http://schemas.openxmlformats.org/presentationml/2006/ole">
            <p:oleObj spid="_x0000_s83000" name="GraphC" r:id="rId4" imgW="4762500" imgH="1905000" progId="GraphCtrl.Document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4213796"/>
              </p:ext>
            </p:extLst>
          </p:nvPr>
        </p:nvGraphicFramePr>
        <p:xfrm>
          <a:off x="244163" y="1844824"/>
          <a:ext cx="4286250" cy="2232248"/>
        </p:xfrm>
        <a:graphic>
          <a:graphicData uri="http://schemas.openxmlformats.org/presentationml/2006/ole">
            <p:oleObj spid="_x0000_s83001" name="GraphC" r:id="rId5" imgW="5753100" imgH="2581275" progId="GraphCtrl.Document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8292736"/>
              </p:ext>
            </p:extLst>
          </p:nvPr>
        </p:nvGraphicFramePr>
        <p:xfrm>
          <a:off x="264720" y="4416332"/>
          <a:ext cx="4252067" cy="2128882"/>
        </p:xfrm>
        <a:graphic>
          <a:graphicData uri="http://schemas.openxmlformats.org/presentationml/2006/ole">
            <p:oleObj spid="_x0000_s83002" name="GraphC" r:id="rId6" imgW="4762500" imgH="1905000" progId="GraphCtrl.Document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95536" y="2060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744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49524" y="18798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1858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895321" y="188640"/>
            <a:ext cx="7000924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3200" b="1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2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24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8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Tx/>
              <a:buNone/>
            </a:pPr>
            <a:r>
              <a:rPr lang="ru-RU" sz="2400" smtClean="0">
                <a:solidFill>
                  <a:srgbClr val="C00000"/>
                </a:solidFill>
              </a:rPr>
              <a:t>Проверь себя</a:t>
            </a:r>
            <a:br>
              <a:rPr lang="ru-RU" sz="2400" smtClean="0">
                <a:solidFill>
                  <a:srgbClr val="C00000"/>
                </a:solidFill>
              </a:rPr>
            </a:br>
            <a:r>
              <a:rPr lang="ru-RU" sz="2400" smtClean="0">
                <a:solidFill>
                  <a:schemeClr val="bg2">
                    <a:lumMod val="25000"/>
                  </a:schemeClr>
                </a:solidFill>
              </a:rPr>
              <a:t>Установите соответствие</a:t>
            </a:r>
          </a:p>
          <a:p>
            <a:pPr marL="457200" indent="-457200" algn="ctr">
              <a:buFontTx/>
              <a:buNone/>
            </a:pPr>
            <a:r>
              <a:rPr lang="ru-RU" sz="240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9274260"/>
              </p:ext>
            </p:extLst>
          </p:nvPr>
        </p:nvGraphicFramePr>
        <p:xfrm>
          <a:off x="3337653" y="1196752"/>
          <a:ext cx="1882420" cy="518034"/>
        </p:xfrm>
        <a:graphic>
          <a:graphicData uri="http://schemas.openxmlformats.org/presentationml/2006/ole">
            <p:oleObj spid="_x0000_s83003" name="Формула" r:id="rId9" imgW="672808" imgH="203112" progId="Equation.3">
              <p:embed/>
            </p:oleObj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08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53389E-7 L -0.26632 -0.3513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16" y="-1758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0.33125 -0.12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63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890330" y="332656"/>
            <a:ext cx="7000924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200" b="1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Tx/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Самостоятельная работа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FontTx/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572000" y="1124744"/>
            <a:ext cx="0" cy="4104456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72065" y="1268760"/>
            <a:ext cx="194421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 вариант</a:t>
            </a:r>
            <a:endParaRPr lang="ru-RU" sz="2800" b="1" dirty="0"/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508104" y="1268760"/>
            <a:ext cx="194421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 вариант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0330" y="2060848"/>
            <a:ext cx="3033598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Построить график функции </a:t>
            </a:r>
          </a:p>
          <a:p>
            <a:pPr algn="ctr"/>
            <a:r>
              <a:rPr lang="ru-RU" sz="3200" b="1" dirty="0" smtClean="0"/>
              <a:t>у=</a:t>
            </a:r>
            <a:r>
              <a:rPr lang="en-US" sz="3200" b="1" dirty="0" smtClean="0"/>
              <a:t>3cos(-2x)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76056" y="2060848"/>
            <a:ext cx="3033598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Построить график функции </a:t>
            </a:r>
          </a:p>
          <a:p>
            <a:pPr algn="ctr"/>
            <a:r>
              <a:rPr lang="ru-RU" sz="3200" b="1" dirty="0" smtClean="0"/>
              <a:t>у=</a:t>
            </a:r>
            <a:r>
              <a:rPr lang="en-US" sz="3200" b="1" dirty="0" smtClean="0"/>
              <a:t>-3cos2x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40685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890330" y="332656"/>
            <a:ext cx="7000924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b="1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Tx/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Решение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FontTx/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2065" y="1268760"/>
            <a:ext cx="194421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 вариант</a:t>
            </a:r>
            <a:endParaRPr lang="ru-RU" sz="2800" b="1" dirty="0"/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90792" y="1207205"/>
            <a:ext cx="303359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у=</a:t>
            </a:r>
            <a:r>
              <a:rPr lang="en-US" sz="3200" b="1" dirty="0" smtClean="0"/>
              <a:t>3cos(-2x)</a:t>
            </a:r>
            <a:endParaRPr lang="ru-RU" sz="32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42425353"/>
              </p:ext>
            </p:extLst>
          </p:nvPr>
        </p:nvGraphicFramePr>
        <p:xfrm>
          <a:off x="250825" y="2133600"/>
          <a:ext cx="8642350" cy="3455988"/>
        </p:xfrm>
        <a:graphic>
          <a:graphicData uri="http://schemas.openxmlformats.org/presentationml/2006/ole">
            <p:oleObj spid="_x0000_s86024" name="GraphC" r:id="rId5" imgW="4762500" imgH="1905000" progId="GraphCtrl.Document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57620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 flipV="1">
            <a:off x="8643966" y="3143248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1117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890330" y="332656"/>
            <a:ext cx="7000924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3200" b="1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4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600" kern="1200" baseline="0">
                <a:solidFill>
                  <a:schemeClr val="dk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Tx/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Решение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FontTx/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90330" y="1124744"/>
            <a:ext cx="194421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 вариант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995936" y="1063189"/>
            <a:ext cx="303359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у=</a:t>
            </a:r>
            <a:r>
              <a:rPr lang="en-US" sz="3200" b="1" dirty="0" smtClean="0"/>
              <a:t>-3cos2x</a:t>
            </a:r>
            <a:endParaRPr lang="ru-RU" sz="32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6162062"/>
              </p:ext>
            </p:extLst>
          </p:nvPr>
        </p:nvGraphicFramePr>
        <p:xfrm>
          <a:off x="431800" y="2060575"/>
          <a:ext cx="8280400" cy="3313113"/>
        </p:xfrm>
        <a:graphic>
          <a:graphicData uri="http://schemas.openxmlformats.org/presentationml/2006/ole">
            <p:oleObj spid="_x0000_s85000" name="GraphC" r:id="rId5" imgW="4762500" imgH="1905000" progId="GraphCtrl.Document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14810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 flipV="1">
            <a:off x="8643966" y="3214686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493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Литература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А.Г. Мордкович, Алгебра и начала математического анализа, 2009, п.13.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построения графиков использован </a:t>
            </a:r>
            <a:endParaRPr lang="en-US" dirty="0" smtClean="0"/>
          </a:p>
          <a:p>
            <a:pPr algn="ctr"/>
            <a:r>
              <a:rPr lang="ru-RU" dirty="0" smtClean="0"/>
              <a:t>Графопостроитель ( приложение для</a:t>
            </a:r>
            <a:r>
              <a:rPr lang="en-US" dirty="0" smtClean="0"/>
              <a:t> Microsoft Word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95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Пояснительная записка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35569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sz="2200" dirty="0"/>
              <a:t>При подготовке </a:t>
            </a:r>
            <a:r>
              <a:rPr lang="ru-RU" sz="2200" dirty="0" smtClean="0"/>
              <a:t>к урокам часто </a:t>
            </a:r>
            <a:r>
              <a:rPr lang="ru-RU" sz="2200" dirty="0"/>
              <a:t>возникает необходимость демонстрации графиков </a:t>
            </a:r>
            <a:r>
              <a:rPr lang="ru-RU" sz="2200" dirty="0" smtClean="0"/>
              <a:t>функций </a:t>
            </a:r>
            <a:r>
              <a:rPr lang="ru-RU" sz="2200" dirty="0"/>
              <a:t>для повторения ранее пройденного, для пояснения решения той или иной </a:t>
            </a:r>
            <a:r>
              <a:rPr lang="ru-RU" sz="2200" dirty="0" smtClean="0"/>
              <a:t>задачи. Очень </a:t>
            </a:r>
            <a:r>
              <a:rPr lang="ru-RU" sz="2200" dirty="0"/>
              <a:t>много времени приходится тратить  учителю на построение таких </a:t>
            </a:r>
            <a:r>
              <a:rPr lang="ru-RU" sz="2200" dirty="0" smtClean="0"/>
              <a:t>графиков, особенно</a:t>
            </a:r>
            <a:r>
              <a:rPr lang="ru-RU" sz="2200" dirty="0"/>
              <a:t>, если при этом не пользоваться специальными программами</a:t>
            </a:r>
            <a:r>
              <a:rPr lang="ru-RU" sz="2200" dirty="0" smtClean="0"/>
              <a:t>. Много времени уходит и на построение графиков на доске, не всегда такие графики эстетически привлекательны.</a:t>
            </a:r>
            <a:endParaRPr lang="ru-RU" sz="2200" dirty="0"/>
          </a:p>
          <a:p>
            <a:pPr algn="just"/>
            <a:r>
              <a:rPr lang="ru-RU" sz="2200" dirty="0" smtClean="0"/>
              <a:t>Я </a:t>
            </a:r>
            <a:r>
              <a:rPr lang="ru-RU" sz="2200" dirty="0"/>
              <a:t>подготовила презентацию к уроку </a:t>
            </a:r>
            <a:r>
              <a:rPr lang="ru-RU" sz="2200" dirty="0" smtClean="0"/>
              <a:t>алгебры и началам анализа в 10 классе </a:t>
            </a:r>
            <a:r>
              <a:rPr lang="ru-RU" sz="2200" dirty="0"/>
              <a:t>по теме «</a:t>
            </a:r>
            <a:r>
              <a:rPr lang="ru-RU" sz="2200" dirty="0" smtClean="0"/>
              <a:t>Преобразования графиков тригонометрических функций». Презентация содержит множество графиков, выполненных с помощью графопостроителя (приложение </a:t>
            </a:r>
            <a:r>
              <a:rPr lang="ru-RU" sz="2200" dirty="0"/>
              <a:t>для</a:t>
            </a:r>
            <a:r>
              <a:rPr lang="en-US" sz="2200" dirty="0"/>
              <a:t> Microsoft </a:t>
            </a:r>
            <a:r>
              <a:rPr lang="en-US" sz="2200" dirty="0" smtClean="0"/>
              <a:t>Word).</a:t>
            </a:r>
            <a:endParaRPr lang="ru-RU" sz="2200" dirty="0" smtClean="0"/>
          </a:p>
          <a:p>
            <a:pPr algn="just"/>
            <a:endParaRPr lang="en-US" sz="2200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12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8640"/>
            <a:ext cx="7216948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Задача 1</a:t>
            </a: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Зная 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построить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mf(x)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m&gt;1 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51159499"/>
              </p:ext>
            </p:extLst>
          </p:nvPr>
        </p:nvGraphicFramePr>
        <p:xfrm>
          <a:off x="285720" y="1700341"/>
          <a:ext cx="8572560" cy="4076662"/>
        </p:xfrm>
        <a:graphic>
          <a:graphicData uri="http://schemas.openxmlformats.org/presentationml/2006/ole">
            <p:oleObj spid="_x0000_s70667" name="GraphC" r:id="rId3" imgW="7239000" imgH="3324225" progId="GraphCtrl.Document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754" y="5934034"/>
            <a:ext cx="664373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Растяжение от оси </a:t>
            </a:r>
            <a:r>
              <a:rPr lang="ru-RU" sz="2400" b="1" dirty="0" err="1" smtClean="0"/>
              <a:t>х</a:t>
            </a:r>
            <a:r>
              <a:rPr lang="ru-RU" sz="2400" b="1" dirty="0" smtClean="0"/>
              <a:t> с коэффициентом</a:t>
            </a:r>
            <a:r>
              <a:rPr lang="en-US" sz="2400" b="1" dirty="0" smtClean="0"/>
              <a:t> </a:t>
            </a:r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643966" y="300037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87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8640"/>
            <a:ext cx="7000924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Задача 2</a:t>
            </a: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Зная 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построить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mf(x)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0&lt;m&lt;1 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5964088"/>
            <a:ext cx="664373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Сжатие к оси х с коэффициентом</a:t>
            </a:r>
            <a:r>
              <a:rPr lang="en-US" sz="2400" b="1" dirty="0" smtClean="0"/>
              <a:t> </a:t>
            </a:r>
            <a:r>
              <a:rPr lang="ru-RU" sz="2400" b="1" dirty="0" smtClean="0"/>
              <a:t> </a:t>
            </a:r>
            <a:r>
              <a:rPr lang="en-US" sz="2400" b="1" dirty="0" smtClean="0"/>
              <a:t>2 (1/0,5)</a:t>
            </a:r>
            <a:endParaRPr lang="ru-RU" sz="2400" b="1" dirty="0"/>
          </a:p>
        </p:txBody>
      </p:sp>
      <p:graphicFrame>
        <p:nvGraphicFramePr>
          <p:cNvPr id="72714" name="Object 10"/>
          <p:cNvGraphicFramePr>
            <a:graphicFrameLocks noChangeAspect="1"/>
          </p:cNvGraphicFramePr>
          <p:nvPr/>
        </p:nvGraphicFramePr>
        <p:xfrm>
          <a:off x="21788438" y="17145000"/>
          <a:ext cx="2243137" cy="1357313"/>
        </p:xfrm>
        <a:graphic>
          <a:graphicData uri="http://schemas.openxmlformats.org/presentationml/2006/ole">
            <p:oleObj spid="_x0000_s78870" name="GraphC" r:id="rId3" imgW="7239000" imgH="3324225" progId="GraphCtrl.Document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1824549"/>
              </p:ext>
            </p:extLst>
          </p:nvPr>
        </p:nvGraphicFramePr>
        <p:xfrm>
          <a:off x="500034" y="1746859"/>
          <a:ext cx="8143932" cy="4032448"/>
        </p:xfrm>
        <a:graphic>
          <a:graphicData uri="http://schemas.openxmlformats.org/presentationml/2006/ole">
            <p:oleObj spid="_x0000_s78871" name="GraphC" r:id="rId4" imgW="7239000" imgH="3324225" progId="GraphCtrl.Document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8429652" y="3214686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87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8640"/>
            <a:ext cx="7172870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Задача 3</a:t>
            </a: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Зная 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построить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mf(x)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где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m= -1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6579018"/>
              </p:ext>
            </p:extLst>
          </p:nvPr>
        </p:nvGraphicFramePr>
        <p:xfrm>
          <a:off x="428596" y="1628800"/>
          <a:ext cx="8286808" cy="4216058"/>
        </p:xfrm>
        <a:graphic>
          <a:graphicData uri="http://schemas.openxmlformats.org/presentationml/2006/ole">
            <p:oleObj spid="_x0000_s71691" name="GraphC" r:id="rId3" imgW="7239000" imgH="3324225" progId="GraphCtrl.Document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805264"/>
            <a:ext cx="69294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Преобразование симметрии относительно оси Х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248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 flipV="1">
            <a:off x="8572528" y="3214686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87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260648"/>
            <a:ext cx="7000924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Задача 4</a:t>
            </a: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Зная 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построить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где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&gt;0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285720" y="1857364"/>
          <a:ext cx="8286808" cy="3849397"/>
        </p:xfrm>
        <a:graphic>
          <a:graphicData uri="http://schemas.openxmlformats.org/presentationml/2006/ole">
            <p:oleObj spid="_x0000_s79883" name="GraphC" r:id="rId3" imgW="7239000" imgH="3324225" progId="GraphCtrl.Document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5769935"/>
            <a:ext cx="69294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Сжатие к оси ординат с коэффициентом  2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 flipV="1">
            <a:off x="8215338" y="3214686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87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074" y="260648"/>
            <a:ext cx="7000924" cy="1428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Задача </a:t>
            </a:r>
            <a:r>
              <a:rPr lang="en-US" sz="2400" dirty="0" smtClean="0">
                <a:solidFill>
                  <a:srgbClr val="C00000"/>
                </a:solidFill>
              </a:rPr>
              <a:t>5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Зная 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построить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где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0&lt;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&lt; 1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6298823"/>
              </p:ext>
            </p:extLst>
          </p:nvPr>
        </p:nvGraphicFramePr>
        <p:xfrm>
          <a:off x="500034" y="1772816"/>
          <a:ext cx="8143932" cy="3803650"/>
        </p:xfrm>
        <a:graphic>
          <a:graphicData uri="http://schemas.openxmlformats.org/presentationml/2006/ole">
            <p:oleObj spid="_x0000_s80908" name="GraphC" r:id="rId3" imgW="7239000" imgH="3324225" progId="GraphCtrl.Document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5715016"/>
            <a:ext cx="692948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Растяжение от оси У с коэффициентом 2 (1/0,5)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8643966" y="3143248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87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8640"/>
            <a:ext cx="7000924" cy="16561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Задача 6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Зная 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f(x)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построить 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график функции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mf(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, где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m&lt;0, k&lt;0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. Построить график функции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 = - 3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sin(-2x)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514350" indent="-514350" algn="ctr">
              <a:buNone/>
            </a:pP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0549803"/>
              </p:ext>
            </p:extLst>
          </p:nvPr>
        </p:nvGraphicFramePr>
        <p:xfrm>
          <a:off x="285720" y="1857364"/>
          <a:ext cx="8643998" cy="3731876"/>
        </p:xfrm>
        <a:graphic>
          <a:graphicData uri="http://schemas.openxmlformats.org/presentationml/2006/ole">
            <p:oleObj spid="_x0000_s81932" name="GraphC" r:id="rId3" imgW="7239000" imgH="3324225" progId="GraphCtrl.Document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2176" y="5877272"/>
            <a:ext cx="864399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Какие преобразования были произведены с графиком у =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sinx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92880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 flipV="1">
            <a:off x="8715404" y="3143248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287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214282" y="5000636"/>
          <a:ext cx="1768475" cy="554037"/>
        </p:xfrm>
        <a:graphic>
          <a:graphicData uri="http://schemas.openxmlformats.org/presentationml/2006/ole">
            <p:oleObj spid="_x0000_s61523" name="Формула" r:id="rId3" imgW="647419" imgH="203112" progId="Equation.3">
              <p:embed/>
            </p:oleObj>
          </a:graphicData>
        </a:graphic>
      </p:graphicFrame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143108" y="5000636"/>
          <a:ext cx="1870075" cy="574675"/>
        </p:xfrm>
        <a:graphic>
          <a:graphicData uri="http://schemas.openxmlformats.org/presentationml/2006/ole">
            <p:oleObj spid="_x0000_s61524" name="Формула" r:id="rId4" imgW="660113" imgH="203112" progId="Equation.3">
              <p:embed/>
            </p:oleObj>
          </a:graphicData>
        </a:graphic>
      </p:graphicFrame>
      <p:sp>
        <p:nvSpPr>
          <p:cNvPr id="14345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4286248" y="5000636"/>
          <a:ext cx="2411435" cy="587375"/>
        </p:xfrm>
        <a:graphic>
          <a:graphicData uri="http://schemas.openxmlformats.org/presentationml/2006/ole">
            <p:oleObj spid="_x0000_s61525" name="Формула" r:id="rId5" imgW="774364" imgH="203112" progId="Equation.3">
              <p:embed/>
            </p:oleObj>
          </a:graphicData>
        </a:graphic>
      </p:graphicFrame>
      <p:sp>
        <p:nvSpPr>
          <p:cNvPr id="14347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7000892" y="5000636"/>
          <a:ext cx="1835150" cy="544513"/>
        </p:xfrm>
        <a:graphic>
          <a:graphicData uri="http://schemas.openxmlformats.org/presentationml/2006/ole">
            <p:oleObj spid="_x0000_s61526" name="Формула" r:id="rId6" imgW="672808" imgH="203112" progId="Equation.3">
              <p:embed/>
            </p:oleObj>
          </a:graphicData>
        </a:graphic>
      </p:graphicFrame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500034" y="5715016"/>
            <a:ext cx="790575" cy="7921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2857488" y="5715016"/>
            <a:ext cx="790575" cy="7921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5214942" y="5715016"/>
            <a:ext cx="790575" cy="7921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7643834" y="5643578"/>
            <a:ext cx="790575" cy="7921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82" name="Object 42"/>
          <p:cNvGraphicFramePr>
            <a:graphicFrameLocks noChangeAspect="1"/>
          </p:cNvGraphicFramePr>
          <p:nvPr/>
        </p:nvGraphicFramePr>
        <p:xfrm>
          <a:off x="214313" y="1000125"/>
          <a:ext cx="8715375" cy="3760788"/>
        </p:xfrm>
        <a:graphic>
          <a:graphicData uri="http://schemas.openxmlformats.org/presentationml/2006/ole">
            <p:oleObj spid="_x0000_s61527" name="GraphC" r:id="rId7" imgW="5553075" imgH="2952750" progId="GraphCtrl.Document">
              <p:embed/>
            </p:oleObj>
          </a:graphicData>
        </a:graphic>
      </p:graphicFrame>
      <p:sp>
        <p:nvSpPr>
          <p:cNvPr id="18" name="Объект 2"/>
          <p:cNvSpPr>
            <a:spLocks noGrp="1"/>
          </p:cNvSpPr>
          <p:nvPr>
            <p:ph idx="1"/>
          </p:nvPr>
        </p:nvSpPr>
        <p:spPr>
          <a:xfrm>
            <a:off x="895321" y="188640"/>
            <a:ext cx="7000924" cy="8640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Проверь себя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Установите соответствие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ctr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flipV="1">
            <a:off x="8643966" y="2857496"/>
            <a:ext cx="204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00628" y="107154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029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animBg="1" autoUpdateAnimBg="0"/>
      <p:bldP spid="13334" grpId="0" animBg="1" autoUpdateAnimBg="0"/>
      <p:bldP spid="13336" grpId="0" animBg="1" autoUpdateAnimBg="0"/>
      <p:bldP spid="13337" grpId="0" animBg="1" autoUpdateAnimBg="0"/>
    </p:bldLst>
  </p:timing>
</p:sld>
</file>

<file path=ppt/theme/theme1.xml><?xml version="1.0" encoding="utf-8"?>
<a:theme xmlns:a="http://schemas.openxmlformats.org/drawingml/2006/main" name="TS010362639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7C37F01-6AAD-4FE8-B003-241F6D823D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TS010362639</Template>
  <TotalTime>0</TotalTime>
  <Words>356</Words>
  <Application>Microsoft Office PowerPoint</Application>
  <PresentationFormat>Экран 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TS010362639</vt:lpstr>
      <vt:lpstr>GraphC</vt:lpstr>
      <vt:lpstr>Формула</vt:lpstr>
      <vt:lpstr>10 класс Преобразования графиков тригонометрических функций </vt:lpstr>
      <vt:lpstr>Пояснительная записка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Литература   А.Г. Мордкович, Алгебра и начала математического анализа, 2009, п.13.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2011-11-22T17:21:23Z</dcterms:created>
  <dcterms:modified xsi:type="dcterms:W3CDTF">2012-12-14T10:29:57Z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TC103626399990</vt:lpwstr>
  </property>
</Properties>
</file>