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6" r:id="rId3"/>
    <p:sldId id="257" r:id="rId4"/>
    <p:sldId id="264" r:id="rId5"/>
    <p:sldId id="265" r:id="rId6"/>
    <p:sldId id="266" r:id="rId7"/>
    <p:sldId id="267" r:id="rId8"/>
    <p:sldId id="261" r:id="rId9"/>
    <p:sldId id="268" r:id="rId10"/>
    <p:sldId id="269" r:id="rId11"/>
    <p:sldId id="270" r:id="rId12"/>
    <p:sldId id="271" r:id="rId13"/>
    <p:sldId id="262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6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210C9C"/>
    <a:srgbClr val="FF0066"/>
    <a:srgbClr val="00FFFF"/>
    <a:srgbClr val="0099FF"/>
    <a:srgbClr val="A3E0FF"/>
    <a:srgbClr val="009900"/>
    <a:srgbClr val="FFA7A7"/>
    <a:srgbClr val="FFB7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D4206-27D5-4017-A4C5-3D970C76E061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A0198-D4BF-4444-BC48-4E61FC6ED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A0198-D4BF-4444-BC48-4E61FC6EDFF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B7B7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C18E-4BA5-4FA0-8F7E-ED20A9E11F99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DBBF-40EC-462A-BD10-C18A92F71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8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2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3.xml"/><Relationship Id="rId7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8.xml"/><Relationship Id="rId7" Type="http://schemas.openxmlformats.org/officeDocument/2006/relationships/slide" Target="slide2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23.xml"/><Relationship Id="rId7" Type="http://schemas.openxmlformats.org/officeDocument/2006/relationships/slide" Target="slide2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old-boock-paper"/>
          <p:cNvPicPr>
            <a:picLocks noChangeAspect="1" noChangeArrowheads="1"/>
          </p:cNvPicPr>
          <p:nvPr/>
        </p:nvPicPr>
        <p:blipFill>
          <a:blip r:embed="rId2"/>
          <a:srcRect l="13332" t="6813" r="11714" b="6813"/>
          <a:stretch>
            <a:fillRect/>
          </a:stretch>
        </p:blipFill>
        <p:spPr bwMode="auto">
          <a:xfrm>
            <a:off x="214282" y="3357562"/>
            <a:ext cx="3500462" cy="2976771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357290" y="1714488"/>
            <a:ext cx="607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</a:rPr>
              <a:t>Урок -  игра </a:t>
            </a:r>
            <a:endParaRPr lang="ru-RU" sz="48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«МОЯ      УДМУРТИЯ»</a:t>
            </a:r>
          </a:p>
          <a:p>
            <a:pPr algn="ctr"/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3214686"/>
            <a:ext cx="422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Краеведение, 5 – 6 классы</a:t>
            </a:r>
            <a:endParaRPr lang="ru-RU" sz="28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  И НАУКИ УДМУРТСКОЙ РЕСПУБЛИКИ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УО АДМИНИСТРАЦИИ МУНИЦИПАЛЬНОГО ОБРАЗОВАНИЯ «СЕЛТИНСКИЙ РАЙОН»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«УЗИНСКАЯ ОСНОВНАЯ ОБЩЕОБРАЗОВАТЕЛЬНАЯ ШКОЛА»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4214818"/>
            <a:ext cx="4608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Автор:  Чумакова Светлана Леонидовна.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Учитель истории и краеведения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rgbClr val="1F1F1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ru-RU" sz="3200" dirty="0" smtClean="0">
                <a:solidFill>
                  <a:srgbClr val="1F1F1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57158" y="500042"/>
            <a:ext cx="14287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2042825" y="357166"/>
            <a:ext cx="6815455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 smtClean="0"/>
              <a:t>Какова максимальная глубина Ижевского пруда?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2132" y="3071810"/>
            <a:ext cx="19463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А)  15 м. </a:t>
            </a:r>
          </a:p>
          <a:p>
            <a:r>
              <a:rPr lang="ru-RU" sz="3600" b="1" dirty="0" smtClean="0">
                <a:solidFill>
                  <a:srgbClr val="0000CC"/>
                </a:solidFill>
              </a:rPr>
              <a:t>Б)  13  м.</a:t>
            </a:r>
          </a:p>
          <a:p>
            <a:r>
              <a:rPr lang="ru-RU" sz="3600" b="1" dirty="0" smtClean="0">
                <a:solidFill>
                  <a:srgbClr val="0000CC"/>
                </a:solidFill>
              </a:rPr>
              <a:t>В)  12 м.</a:t>
            </a:r>
          </a:p>
          <a:p>
            <a:r>
              <a:rPr lang="ru-RU" sz="3600" b="1" dirty="0" smtClean="0">
                <a:solidFill>
                  <a:srgbClr val="0000CC"/>
                </a:solidFill>
              </a:rPr>
              <a:t>Г)  9 м.</a:t>
            </a:r>
            <a:endParaRPr lang="ru-RU" sz="3600" b="1" dirty="0">
              <a:solidFill>
                <a:srgbClr val="0000CC"/>
              </a:solidFill>
            </a:endParaRPr>
          </a:p>
        </p:txBody>
      </p:sp>
      <p:pic>
        <p:nvPicPr>
          <p:cNvPr id="22530" name="Picture 2" descr="C:\Users\Светлана Леонидовна\Documents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786058"/>
            <a:ext cx="3719563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57620" y="2500306"/>
            <a:ext cx="14287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0" y="0"/>
            <a:ext cx="62865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начале ХХ века эта улица была центральной. На ней находилась Базарная площадь,  два частных промышленных предприятия – ружейные фабрики Березина и Евдокимова.  </a:t>
            </a:r>
            <a:br>
              <a:rPr lang="ru-RU" sz="3200" dirty="0" smtClean="0"/>
            </a:br>
            <a:r>
              <a:rPr lang="ru-RU" sz="3200" dirty="0" smtClean="0"/>
              <a:t>   Назовите эту улицу.</a:t>
            </a:r>
            <a:br>
              <a:rPr lang="ru-RU" sz="3200" dirty="0" smtClean="0"/>
            </a:b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42910" y="3714752"/>
            <a:ext cx="347479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А) Пушкинская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Б) Максима Горького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В) Азина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Г) Удмуртская </a:t>
            </a:r>
            <a:endParaRPr lang="ru-RU" sz="2800" b="1" dirty="0">
              <a:solidFill>
                <a:srgbClr val="0000CC"/>
              </a:solidFill>
            </a:endParaRPr>
          </a:p>
        </p:txBody>
      </p:sp>
      <p:pic>
        <p:nvPicPr>
          <p:cNvPr id="21505" name="Picture 1" descr="C:\Users\Светлана Леонидовна\Documents\images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143248"/>
            <a:ext cx="3689676" cy="2500330"/>
          </a:xfrm>
          <a:prstGeom prst="rect">
            <a:avLst/>
          </a:prstGeom>
          <a:noFill/>
        </p:spPr>
      </p:pic>
      <p:pic>
        <p:nvPicPr>
          <p:cNvPr id="21506" name="Picture 2" descr="C:\Users\Светлана Леонидовна\Documents\images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57166"/>
            <a:ext cx="2885482" cy="2114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1214422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4" action="ppaction://hlinksldjump"/>
          </p:cNvPr>
          <p:cNvSpPr/>
          <p:nvPr/>
        </p:nvSpPr>
        <p:spPr>
          <a:xfrm>
            <a:off x="642910" y="214290"/>
            <a:ext cx="81439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dirty="0" smtClean="0">
                <a:solidFill>
                  <a:srgbClr val="C00000"/>
                </a:solidFill>
              </a:rPr>
              <a:t>В каком году Ижевску был присвоен статус города?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2500306"/>
            <a:ext cx="19175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А) 1920 г</a:t>
            </a:r>
          </a:p>
          <a:p>
            <a:r>
              <a:rPr lang="ru-RU" sz="3600" b="1" dirty="0" smtClean="0">
                <a:solidFill>
                  <a:srgbClr val="0000CC"/>
                </a:solidFill>
              </a:rPr>
              <a:t>Б) 1918 г</a:t>
            </a:r>
          </a:p>
          <a:p>
            <a:r>
              <a:rPr lang="ru-RU" sz="3600" b="1" dirty="0" smtClean="0">
                <a:solidFill>
                  <a:srgbClr val="0000CC"/>
                </a:solidFill>
              </a:rPr>
              <a:t>В) 1900 г</a:t>
            </a:r>
          </a:p>
          <a:p>
            <a:r>
              <a:rPr lang="ru-RU" sz="3600" b="1" dirty="0" smtClean="0">
                <a:solidFill>
                  <a:srgbClr val="0000CC"/>
                </a:solidFill>
              </a:rPr>
              <a:t>Г) 1936 г</a:t>
            </a:r>
            <a:endParaRPr lang="ru-RU" sz="3600" b="1" dirty="0">
              <a:solidFill>
                <a:srgbClr val="0000CC"/>
              </a:solidFill>
            </a:endParaRPr>
          </a:p>
        </p:txBody>
      </p:sp>
      <p:pic>
        <p:nvPicPr>
          <p:cNvPr id="20482" name="Picture 2" descr="C:\Users\Светлана Леонидовна\Documents\images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285992"/>
            <a:ext cx="4174910" cy="31432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B7B7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Светлана Леонидовна\Documents\images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3" y="1714488"/>
            <a:ext cx="5797019" cy="3857652"/>
          </a:xfrm>
          <a:prstGeom prst="rect">
            <a:avLst/>
          </a:prstGeom>
          <a:noFill/>
        </p:spPr>
      </p:pic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428596" y="357166"/>
            <a:ext cx="1428760" cy="1015663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1714488"/>
            <a:ext cx="4572000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Древний национальный музыкальный инструмент удмуртов.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714356"/>
            <a:ext cx="307183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4800" b="1" dirty="0" smtClean="0">
                <a:solidFill>
                  <a:srgbClr val="00FFFF"/>
                </a:solidFill>
              </a:rPr>
              <a:t> </a:t>
            </a:r>
            <a:r>
              <a:rPr lang="ru-RU" sz="4800" b="1" dirty="0" err="1" smtClean="0">
                <a:solidFill>
                  <a:srgbClr val="00FFFF"/>
                </a:solidFill>
              </a:rPr>
              <a:t>Крезь</a:t>
            </a:r>
            <a:r>
              <a:rPr lang="ru-RU" sz="4800" b="1" dirty="0" smtClean="0">
                <a:solidFill>
                  <a:srgbClr val="00FFFF"/>
                </a:solidFill>
              </a:rPr>
              <a:t> </a:t>
            </a:r>
            <a:endParaRPr lang="ru-RU" sz="4800" b="1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215206" y="285728"/>
            <a:ext cx="1428760" cy="1015663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500166" y="2000240"/>
            <a:ext cx="2108269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</a:rPr>
              <a:t>А) Удмуртка</a:t>
            </a:r>
            <a:endParaRPr lang="ru-RU" sz="2800" b="1" i="1" dirty="0" smtClean="0">
              <a:solidFill>
                <a:srgbClr val="0000CC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</a:rPr>
              <a:t>Б) </a:t>
            </a:r>
            <a:r>
              <a:rPr lang="ru-RU" sz="2800" b="1" i="1" dirty="0" smtClean="0">
                <a:solidFill>
                  <a:srgbClr val="0000CC"/>
                </a:solidFill>
              </a:rPr>
              <a:t>Ландыши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</a:rPr>
              <a:t>В) Кизили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</a:rPr>
              <a:t>Г) </a:t>
            </a:r>
            <a:r>
              <a:rPr lang="ru-RU" sz="2800" b="1" i="1" dirty="0" err="1" smtClean="0">
                <a:solidFill>
                  <a:srgbClr val="0000CC"/>
                </a:solidFill>
              </a:rPr>
              <a:t>Италмас</a:t>
            </a:r>
            <a:endParaRPr lang="ru-RU" sz="2800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1" name="Прямоугольник 10">
            <a:hlinkClick r:id="rId2" action="ppaction://hlinksldjump"/>
          </p:cNvPr>
          <p:cNvSpPr/>
          <p:nvPr/>
        </p:nvSpPr>
        <p:spPr>
          <a:xfrm>
            <a:off x="2643174" y="1571612"/>
            <a:ext cx="613118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428604"/>
            <a:ext cx="592935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Как назывался первый удмуртский балет?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7409" name="Picture 1" descr="C:\Users\Светлана Леонидовна\Documents\images (2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928802"/>
            <a:ext cx="352881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4143372" y="0"/>
            <a:ext cx="1428760" cy="1015663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03739" y="5975887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143108" y="607220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4143372" y="0"/>
            <a:ext cx="500062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Как называлась первая удмуртская опера?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6385" name="Picture 1" descr="C:\Users\Светлана Леонидовна\Documents\1244175932.jpg"/>
          <p:cNvPicPr>
            <a:picLocks noChangeAspect="1" noChangeArrowheads="1"/>
          </p:cNvPicPr>
          <p:nvPr/>
        </p:nvPicPr>
        <p:blipFill>
          <a:blip r:embed="rId4"/>
          <a:srcRect l="5090" t="3125" r="5090" b="14583"/>
          <a:stretch>
            <a:fillRect/>
          </a:stretch>
        </p:blipFill>
        <p:spPr bwMode="auto">
          <a:xfrm>
            <a:off x="0" y="285728"/>
            <a:ext cx="4143404" cy="56436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43504" y="4143380"/>
            <a:ext cx="278493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210C9C"/>
                </a:solidFill>
              </a:rPr>
              <a:t>А) «Любушка»</a:t>
            </a:r>
          </a:p>
          <a:p>
            <a:r>
              <a:rPr lang="ru-RU" sz="3200" b="1" dirty="0" smtClean="0">
                <a:solidFill>
                  <a:srgbClr val="210C9C"/>
                </a:solidFill>
              </a:rPr>
              <a:t>Б) «</a:t>
            </a:r>
            <a:r>
              <a:rPr lang="ru-RU" sz="3200" b="1" dirty="0" err="1" smtClean="0">
                <a:solidFill>
                  <a:srgbClr val="210C9C"/>
                </a:solidFill>
              </a:rPr>
              <a:t>Италмас</a:t>
            </a:r>
            <a:r>
              <a:rPr lang="ru-RU" sz="3200" b="1" dirty="0" smtClean="0">
                <a:solidFill>
                  <a:srgbClr val="210C9C"/>
                </a:solidFill>
              </a:rPr>
              <a:t>»</a:t>
            </a:r>
          </a:p>
          <a:p>
            <a:r>
              <a:rPr lang="ru-RU" sz="3200" b="1" dirty="0" smtClean="0">
                <a:solidFill>
                  <a:srgbClr val="210C9C"/>
                </a:solidFill>
              </a:rPr>
              <a:t>В) «Наталь»</a:t>
            </a:r>
          </a:p>
          <a:p>
            <a:r>
              <a:rPr lang="ru-RU" sz="3200" b="1" dirty="0" smtClean="0">
                <a:solidFill>
                  <a:srgbClr val="210C9C"/>
                </a:solidFill>
              </a:rPr>
              <a:t>Г) «</a:t>
            </a:r>
            <a:r>
              <a:rPr lang="ru-RU" sz="3200" b="1" dirty="0" err="1" smtClean="0">
                <a:solidFill>
                  <a:srgbClr val="210C9C"/>
                </a:solidFill>
              </a:rPr>
              <a:t>Зангари</a:t>
            </a:r>
            <a:r>
              <a:rPr lang="ru-RU" sz="3200" b="1" dirty="0" smtClean="0">
                <a:solidFill>
                  <a:srgbClr val="210C9C"/>
                </a:solidFill>
              </a:rPr>
              <a:t>»</a:t>
            </a:r>
            <a:endParaRPr lang="ru-RU" sz="3200" b="1" dirty="0">
              <a:solidFill>
                <a:srgbClr val="210C9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214282" y="214290"/>
            <a:ext cx="6929486" cy="17543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210C9C"/>
                </a:solidFill>
              </a:rPr>
              <a:t>Чипчирган</a:t>
            </a:r>
            <a:r>
              <a:rPr lang="ru-RU" sz="3600" b="1" dirty="0" smtClean="0">
                <a:solidFill>
                  <a:srgbClr val="210C9C"/>
                </a:solidFill>
              </a:rPr>
              <a:t> - древний удмуртский   музыкальный инструмент. Найдите на картинке.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10C9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210C9C"/>
              </a:solidFill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358082" y="285728"/>
            <a:ext cx="1428760" cy="1015663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2285992"/>
            <a:ext cx="817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210C9C"/>
                </a:solidFill>
              </a:rPr>
              <a:t>А)  </a:t>
            </a:r>
            <a:endParaRPr lang="ru-RU" sz="3600" b="1" dirty="0">
              <a:solidFill>
                <a:srgbClr val="210C9C"/>
              </a:solidFill>
            </a:endParaRPr>
          </a:p>
        </p:txBody>
      </p:sp>
      <p:pic>
        <p:nvPicPr>
          <p:cNvPr id="15363" name="Picture 3" descr="C:\Users\Светлана Леонидовна\Documents\images (21).jpg"/>
          <p:cNvPicPr>
            <a:picLocks noChangeAspect="1" noChangeArrowheads="1"/>
          </p:cNvPicPr>
          <p:nvPr/>
        </p:nvPicPr>
        <p:blipFill>
          <a:blip r:embed="rId4"/>
          <a:srcRect t="11194" r="4382" b="14179"/>
          <a:stretch>
            <a:fillRect/>
          </a:stretch>
        </p:blipFill>
        <p:spPr bwMode="auto">
          <a:xfrm>
            <a:off x="1000100" y="2214554"/>
            <a:ext cx="2286016" cy="1428760"/>
          </a:xfrm>
          <a:prstGeom prst="rect">
            <a:avLst/>
          </a:prstGeom>
          <a:noFill/>
        </p:spPr>
      </p:pic>
      <p:pic>
        <p:nvPicPr>
          <p:cNvPr id="15364" name="Picture 4" descr="C:\Users\Светлана Леонидовна\Documents\images (2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2214554"/>
            <a:ext cx="1685932" cy="3067460"/>
          </a:xfrm>
          <a:prstGeom prst="rect">
            <a:avLst/>
          </a:prstGeom>
          <a:noFill/>
        </p:spPr>
      </p:pic>
      <p:pic>
        <p:nvPicPr>
          <p:cNvPr id="15365" name="Picture 5" descr="C:\Users\Светлана Леонидовна\Documents\images (2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4000504"/>
            <a:ext cx="2214578" cy="1476385"/>
          </a:xfrm>
          <a:prstGeom prst="rect">
            <a:avLst/>
          </a:prstGeom>
          <a:noFill/>
        </p:spPr>
      </p:pic>
      <p:pic>
        <p:nvPicPr>
          <p:cNvPr id="15366" name="Picture 6" descr="C:\Users\Светлана Леонидовна\Documents\images (24).jpg"/>
          <p:cNvPicPr>
            <a:picLocks noChangeAspect="1" noChangeArrowheads="1"/>
          </p:cNvPicPr>
          <p:nvPr/>
        </p:nvPicPr>
        <p:blipFill>
          <a:blip r:embed="rId7"/>
          <a:srcRect l="3668" t="3608" r="50000"/>
          <a:stretch>
            <a:fillRect/>
          </a:stretch>
        </p:blipFill>
        <p:spPr bwMode="auto">
          <a:xfrm>
            <a:off x="6572264" y="2285992"/>
            <a:ext cx="1857388" cy="2894419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57158" y="4143380"/>
            <a:ext cx="58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210C9C"/>
                </a:solidFill>
              </a:rPr>
              <a:t>Б)</a:t>
            </a:r>
            <a:endParaRPr lang="ru-RU" sz="3600" b="1" dirty="0">
              <a:solidFill>
                <a:srgbClr val="210C9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868" y="2285992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210C9C"/>
                </a:solidFill>
              </a:rPr>
              <a:t>В)</a:t>
            </a:r>
            <a:endParaRPr lang="ru-RU" sz="3200" b="1" dirty="0">
              <a:solidFill>
                <a:srgbClr val="210C9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98" y="2214554"/>
            <a:ext cx="522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210C9C"/>
                </a:solidFill>
              </a:rPr>
              <a:t>Г)</a:t>
            </a:r>
            <a:endParaRPr lang="ru-RU" sz="3600" b="1" dirty="0">
              <a:solidFill>
                <a:srgbClr val="210C9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1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429520" y="285728"/>
            <a:ext cx="1428760" cy="1015663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285720" y="214290"/>
            <a:ext cx="7000924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4400" dirty="0" smtClean="0"/>
              <a:t>       </a:t>
            </a:r>
            <a:r>
              <a:rPr lang="ru-RU" sz="4400" b="1" dirty="0" smtClean="0">
                <a:solidFill>
                  <a:srgbClr val="210C9C"/>
                </a:solidFill>
              </a:rPr>
              <a:t>Композитор  Гимна Удмуртской   республики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210C9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48" y="2428868"/>
            <a:ext cx="517949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А)  Г.М. КОРЕПАНОВ- КАМСКИЙ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Б)  А. Г. КОРЕПАНОВ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В)  Ю. Л. ТОЛКАЧ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Г)  М.  Г.  ХОДЫРЕВА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4338" name="Picture 2" descr="C:\Users\Светлана Леонидовна\Documents\images (25).jpg"/>
          <p:cNvPicPr>
            <a:picLocks noChangeAspect="1" noChangeArrowheads="1"/>
          </p:cNvPicPr>
          <p:nvPr/>
        </p:nvPicPr>
        <p:blipFill>
          <a:blip r:embed="rId4"/>
          <a:srcRect l="44681" t="1744" r="4255" b="9302"/>
          <a:stretch>
            <a:fillRect/>
          </a:stretch>
        </p:blipFill>
        <p:spPr bwMode="auto">
          <a:xfrm>
            <a:off x="6143636" y="1928802"/>
            <a:ext cx="228601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42910" y="285728"/>
            <a:ext cx="1428760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1857364"/>
            <a:ext cx="4429156" cy="22860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 Главный герой удмуртских сказок</a:t>
            </a:r>
          </a:p>
        </p:txBody>
      </p:sp>
      <p:pic>
        <p:nvPicPr>
          <p:cNvPr id="13313" name="Picture 1" descr="C:\Users\Светлана Леонидовна\Documents\загруженное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857233"/>
            <a:ext cx="273893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</a:t>
            </a:r>
            <a:r>
              <a:rPr lang="ru-RU" sz="3200" b="1" dirty="0" smtClean="0"/>
              <a:t>Они водятся в глубоких водоемах </a:t>
            </a:r>
          </a:p>
          <a:p>
            <a:r>
              <a:rPr lang="ru-RU" sz="3200" b="1" dirty="0" smtClean="0"/>
              <a:t>большой реки или озера. </a:t>
            </a:r>
          </a:p>
          <a:p>
            <a:r>
              <a:rPr lang="ru-RU" sz="3200" b="1" dirty="0" smtClean="0"/>
              <a:t>На маленьких речках более </a:t>
            </a:r>
          </a:p>
          <a:p>
            <a:r>
              <a:rPr lang="ru-RU" sz="3200" b="1" dirty="0" smtClean="0"/>
              <a:t>всего им полюбились омуты и</a:t>
            </a:r>
          </a:p>
          <a:p>
            <a:r>
              <a:rPr lang="ru-RU" sz="3200" b="1" dirty="0" smtClean="0"/>
              <a:t> мельничные пруды. </a:t>
            </a:r>
            <a:endParaRPr lang="ru-RU" sz="3200" b="1" dirty="0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6715140" y="357166"/>
            <a:ext cx="1428760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3357562"/>
            <a:ext cx="267053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А) </a:t>
            </a:r>
            <a:r>
              <a:rPr lang="ru-RU" sz="3200" b="1" dirty="0" err="1" smtClean="0">
                <a:solidFill>
                  <a:srgbClr val="0000CC"/>
                </a:solidFill>
              </a:rPr>
              <a:t>Вумурт</a:t>
            </a:r>
            <a:endParaRPr lang="ru-RU" sz="3200" b="1" dirty="0" smtClean="0">
              <a:solidFill>
                <a:srgbClr val="0000CC"/>
              </a:solidFill>
            </a:endParaRPr>
          </a:p>
          <a:p>
            <a:r>
              <a:rPr lang="ru-RU" sz="3200" b="1" dirty="0" smtClean="0">
                <a:solidFill>
                  <a:srgbClr val="0000CC"/>
                </a:solidFill>
              </a:rPr>
              <a:t>Б) </a:t>
            </a:r>
            <a:r>
              <a:rPr lang="ru-RU" sz="3200" b="1" dirty="0" err="1" smtClean="0">
                <a:solidFill>
                  <a:srgbClr val="0000CC"/>
                </a:solidFill>
              </a:rPr>
              <a:t>Кылдысин</a:t>
            </a:r>
            <a:endParaRPr lang="ru-RU" sz="3200" b="1" dirty="0" smtClean="0">
              <a:solidFill>
                <a:srgbClr val="0000CC"/>
              </a:solidFill>
            </a:endParaRPr>
          </a:p>
          <a:p>
            <a:r>
              <a:rPr lang="ru-RU" sz="3200" b="1" dirty="0" smtClean="0">
                <a:solidFill>
                  <a:srgbClr val="0000CC"/>
                </a:solidFill>
              </a:rPr>
              <a:t>В) </a:t>
            </a:r>
            <a:r>
              <a:rPr lang="ru-RU" sz="3200" b="1" dirty="0" err="1" smtClean="0">
                <a:solidFill>
                  <a:srgbClr val="0000CC"/>
                </a:solidFill>
              </a:rPr>
              <a:t>Палэсмурт</a:t>
            </a:r>
            <a:endParaRPr lang="ru-RU" sz="3200" b="1" dirty="0" smtClean="0">
              <a:solidFill>
                <a:srgbClr val="0000CC"/>
              </a:solidFill>
            </a:endParaRPr>
          </a:p>
          <a:p>
            <a:r>
              <a:rPr lang="ru-RU" sz="3200" b="1" dirty="0" smtClean="0">
                <a:solidFill>
                  <a:srgbClr val="0000CC"/>
                </a:solidFill>
              </a:rPr>
              <a:t>Г) </a:t>
            </a:r>
            <a:r>
              <a:rPr lang="ru-RU" sz="3200" b="1" dirty="0" err="1" smtClean="0">
                <a:solidFill>
                  <a:srgbClr val="0000CC"/>
                </a:solidFill>
              </a:rPr>
              <a:t>Нюлэсмурт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endParaRPr lang="ru-RU" sz="3200" b="1" dirty="0">
              <a:solidFill>
                <a:srgbClr val="0000CC"/>
              </a:solidFill>
            </a:endParaRPr>
          </a:p>
        </p:txBody>
      </p:sp>
      <p:pic>
        <p:nvPicPr>
          <p:cNvPr id="12289" name="Picture 1" descr="C:\Users\Светлана Леонидовна\Documents\images (1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714620"/>
            <a:ext cx="3433443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Воспитание  интереса к изучению истории своей малой родины;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Расширение кругозора;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Развитие внимания и логического мышления;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Развитие умения  работать в команде.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1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6000768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214282" y="214290"/>
            <a:ext cx="7215238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/>
              <a:t>Удмуртская сказка, в которой герой  держит вилами солнышко, чтобы день удлинить.</a:t>
            </a:r>
            <a:endParaRPr lang="ru-RU" sz="40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>
            <a:hlinkClick r:id="rId2" action="ppaction://hlinksldjump"/>
          </p:cNvPr>
          <p:cNvSpPr/>
          <p:nvPr/>
        </p:nvSpPr>
        <p:spPr>
          <a:xfrm>
            <a:off x="7286644" y="214290"/>
            <a:ext cx="1643074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3000372"/>
            <a:ext cx="539288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А) Охотник и змея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Б) Алчный купец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В) Два медведя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Г) Лопшо Педунь смеется 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11269" name="Picture 5" descr="C:\Users\Светлана Леонидовна\Documents\images (1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428868"/>
            <a:ext cx="2500330" cy="3178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1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57158" y="214290"/>
            <a:ext cx="1857388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2" action="ppaction://hlinksldjump"/>
          </p:cNvPr>
          <p:cNvSpPr/>
          <p:nvPr/>
        </p:nvSpPr>
        <p:spPr>
          <a:xfrm>
            <a:off x="2285984" y="1"/>
            <a:ext cx="6858016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Мифические существа, великаны, обитавшие, как и люди, на земле. Где ступала их нога, там лог оставался, лесной пожар для них, что костер, у которого можно погреться.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 smtClean="0"/>
          </a:p>
        </p:txBody>
      </p:sp>
      <p:pic>
        <p:nvPicPr>
          <p:cNvPr id="10241" name="Picture 1" descr="C:\Users\Светлана Леонидовна\Documents\images (1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571744"/>
            <a:ext cx="4038836" cy="271464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00628" y="3357562"/>
            <a:ext cx="32074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210C9C"/>
                </a:solidFill>
              </a:rPr>
              <a:t>А)  </a:t>
            </a:r>
            <a:r>
              <a:rPr lang="ru-RU" sz="3600" b="1" dirty="0" err="1" smtClean="0">
                <a:solidFill>
                  <a:srgbClr val="210C9C"/>
                </a:solidFill>
              </a:rPr>
              <a:t>Алангасары</a:t>
            </a:r>
            <a:endParaRPr lang="ru-RU" sz="3600" b="1" dirty="0" smtClean="0">
              <a:solidFill>
                <a:srgbClr val="210C9C"/>
              </a:solidFill>
            </a:endParaRPr>
          </a:p>
          <a:p>
            <a:r>
              <a:rPr lang="ru-RU" sz="3600" b="1" dirty="0" smtClean="0">
                <a:solidFill>
                  <a:srgbClr val="210C9C"/>
                </a:solidFill>
              </a:rPr>
              <a:t>Б) Боги</a:t>
            </a:r>
          </a:p>
          <a:p>
            <a:r>
              <a:rPr lang="ru-RU" sz="3600" b="1" dirty="0" smtClean="0">
                <a:solidFill>
                  <a:srgbClr val="210C9C"/>
                </a:solidFill>
              </a:rPr>
              <a:t>В) Домовые</a:t>
            </a:r>
          </a:p>
          <a:p>
            <a:r>
              <a:rPr lang="ru-RU" sz="3600" b="1" dirty="0" smtClean="0">
                <a:solidFill>
                  <a:srgbClr val="210C9C"/>
                </a:solidFill>
              </a:rPr>
              <a:t>Г)  Лешие </a:t>
            </a:r>
            <a:endParaRPr lang="ru-RU" sz="3600" b="1" dirty="0">
              <a:solidFill>
                <a:srgbClr val="210C9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42844" y="214290"/>
            <a:ext cx="1428760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1643042" y="357166"/>
            <a:ext cx="7255641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t"/>
            <a:r>
              <a:rPr lang="ru-RU" sz="3600" b="1" dirty="0" smtClean="0">
                <a:solidFill>
                  <a:srgbClr val="002060"/>
                </a:solidFill>
              </a:rPr>
              <a:t>Это высокий, рослый человек, гуляет он по любимым своим дорожкам – межам, носит белую одежду; покровительствует земледелию.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9217" name="Picture 1" descr="C:\Users\Светлана Леонидовна\Documents\загруженное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14554"/>
            <a:ext cx="2428892" cy="341844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143372" y="3786190"/>
            <a:ext cx="29674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А) </a:t>
            </a:r>
            <a:r>
              <a:rPr lang="ru-RU" sz="3600" b="1" dirty="0" err="1" smtClean="0">
                <a:solidFill>
                  <a:srgbClr val="002060"/>
                </a:solidFill>
              </a:rPr>
              <a:t>Кылдысин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Б) </a:t>
            </a:r>
            <a:r>
              <a:rPr lang="ru-RU" sz="3600" b="1" dirty="0" err="1" smtClean="0">
                <a:solidFill>
                  <a:srgbClr val="002060"/>
                </a:solidFill>
              </a:rPr>
              <a:t>Тэлькузё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В) </a:t>
            </a:r>
            <a:r>
              <a:rPr lang="ru-RU" sz="3600" b="1" dirty="0" err="1" smtClean="0">
                <a:solidFill>
                  <a:srgbClr val="002060"/>
                </a:solidFill>
              </a:rPr>
              <a:t>Вукузё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Г) </a:t>
            </a:r>
            <a:r>
              <a:rPr lang="ru-RU" sz="3600" b="1" dirty="0" err="1" smtClean="0">
                <a:solidFill>
                  <a:srgbClr val="002060"/>
                </a:solidFill>
              </a:rPr>
              <a:t>Квазь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1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                                                         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                                                                  </a:t>
            </a:r>
            <a:r>
              <a:rPr lang="ru-RU" sz="3600" b="1" dirty="0" smtClean="0">
                <a:solidFill>
                  <a:srgbClr val="210C9C"/>
                </a:solidFill>
              </a:rPr>
              <a:t>Назовите самую крупную     </a:t>
            </a:r>
          </a:p>
          <a:p>
            <a:pPr algn="ctr"/>
            <a:r>
              <a:rPr lang="ru-RU" sz="3600" b="1" dirty="0" smtClean="0">
                <a:solidFill>
                  <a:srgbClr val="210C9C"/>
                </a:solidFill>
              </a:rPr>
              <a:t>                           реку в Удмуртии</a:t>
            </a:r>
            <a:endParaRPr lang="ru-RU" sz="3600" b="1" dirty="0">
              <a:solidFill>
                <a:srgbClr val="210C9C"/>
              </a:solidFill>
            </a:endParaRPr>
          </a:p>
        </p:txBody>
      </p:sp>
      <p:pic>
        <p:nvPicPr>
          <p:cNvPr id="11" name="Picture 8" descr="a10de5486ccb36d0894101779977fa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56377">
            <a:off x="78424" y="371381"/>
            <a:ext cx="2926011" cy="335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857356" y="0"/>
            <a:ext cx="1428760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C:\Users\Светлана Леонидовна\Documents\images (2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2357430"/>
            <a:ext cx="3903943" cy="2924189"/>
          </a:xfrm>
          <a:prstGeom prst="rect">
            <a:avLst/>
          </a:prstGeom>
          <a:noFill/>
        </p:spPr>
      </p:pic>
      <p:sp>
        <p:nvSpPr>
          <p:cNvPr id="14" name="Блок-схема: перфолента 13"/>
          <p:cNvSpPr/>
          <p:nvPr/>
        </p:nvSpPr>
        <p:spPr>
          <a:xfrm>
            <a:off x="1071538" y="3786190"/>
            <a:ext cx="2714644" cy="1571636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CC"/>
                </a:solidFill>
              </a:rPr>
              <a:t>КАМА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143768" y="357166"/>
            <a:ext cx="1428760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2" action="ppaction://hlinksldjump"/>
          </p:cNvPr>
          <p:cNvSpPr/>
          <p:nvPr/>
        </p:nvSpPr>
        <p:spPr>
          <a:xfrm>
            <a:off x="357158" y="571480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428728" y="285728"/>
            <a:ext cx="542928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Говорят, «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тюрагай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поет по весне от радости. Как называют русские эту птицу?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786190"/>
            <a:ext cx="4214842" cy="12144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 жаворонок</a:t>
            </a:r>
          </a:p>
        </p:txBody>
      </p:sp>
      <p:pic>
        <p:nvPicPr>
          <p:cNvPr id="7169" name="Picture 1" descr="C:\Users\Светлана Леонидовна\Documents\images (2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2643182"/>
            <a:ext cx="4079383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0" y="0"/>
            <a:ext cx="1428760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1857356" y="357166"/>
            <a:ext cx="6858048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/>
              <a:t>Какое дерево наиболее распространено в лесах Удмуртии? 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3000372"/>
            <a:ext cx="21396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</a:rPr>
              <a:t>А) ЕЛЬ</a:t>
            </a:r>
          </a:p>
          <a:p>
            <a:r>
              <a:rPr lang="ru-RU" sz="3600" b="1" dirty="0" smtClean="0">
                <a:solidFill>
                  <a:srgbClr val="006600"/>
                </a:solidFill>
              </a:rPr>
              <a:t>Б) БЕРЕЗА</a:t>
            </a:r>
          </a:p>
          <a:p>
            <a:r>
              <a:rPr lang="ru-RU" sz="3600" b="1" dirty="0" smtClean="0">
                <a:solidFill>
                  <a:srgbClr val="006600"/>
                </a:solidFill>
              </a:rPr>
              <a:t>В) ОСИНА</a:t>
            </a:r>
          </a:p>
          <a:p>
            <a:r>
              <a:rPr lang="ru-RU" sz="3600" b="1" dirty="0" smtClean="0">
                <a:solidFill>
                  <a:srgbClr val="006600"/>
                </a:solidFill>
              </a:rPr>
              <a:t>Г) ЛИПА</a:t>
            </a:r>
            <a:endParaRPr lang="ru-RU" sz="3600" b="1" dirty="0">
              <a:solidFill>
                <a:srgbClr val="006600"/>
              </a:solidFill>
            </a:endParaRPr>
          </a:p>
        </p:txBody>
      </p:sp>
      <p:pic>
        <p:nvPicPr>
          <p:cNvPr id="6145" name="Picture 1" descr="C:\Users\Светлана Леонидовна\Documents\images (2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214554"/>
            <a:ext cx="2495561" cy="333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</a:t>
            </a:r>
            <a:endParaRPr lang="ru-RU" sz="4000" dirty="0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2" action="ppaction://hlinksldjump"/>
          </p:cNvPr>
          <p:cNvSpPr/>
          <p:nvPr/>
        </p:nvSpPr>
        <p:spPr>
          <a:xfrm>
            <a:off x="428596" y="214290"/>
            <a:ext cx="7500989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10C9C"/>
                </a:solidFill>
              </a:rPr>
              <a:t>Почти не было удмуртского двора, где бы ни было посажено это дерево. Считалось, что оно защищает от порчи. </a:t>
            </a:r>
            <a:endParaRPr lang="ru-RU" sz="3600" b="1" dirty="0">
              <a:ln w="1905"/>
              <a:solidFill>
                <a:srgbClr val="210C9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15272" y="285728"/>
            <a:ext cx="1285884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4800" b="1" dirty="0" smtClean="0"/>
              <a:t>40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2786058"/>
            <a:ext cx="34987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6600"/>
                </a:solidFill>
              </a:rPr>
              <a:t>А) Черемуха</a:t>
            </a:r>
          </a:p>
          <a:p>
            <a:r>
              <a:rPr lang="ru-RU" sz="4800" b="1" dirty="0" smtClean="0">
                <a:solidFill>
                  <a:srgbClr val="006600"/>
                </a:solidFill>
              </a:rPr>
              <a:t>Б) Калина</a:t>
            </a:r>
          </a:p>
          <a:p>
            <a:r>
              <a:rPr lang="ru-RU" sz="4800" b="1" dirty="0" smtClean="0">
                <a:solidFill>
                  <a:srgbClr val="006600"/>
                </a:solidFill>
              </a:rPr>
              <a:t>В) Рябина</a:t>
            </a:r>
          </a:p>
          <a:p>
            <a:r>
              <a:rPr lang="ru-RU" sz="4800" b="1" dirty="0" smtClean="0">
                <a:solidFill>
                  <a:srgbClr val="006600"/>
                </a:solidFill>
              </a:rPr>
              <a:t>Г) Яблоня</a:t>
            </a:r>
            <a:endParaRPr lang="ru-RU" sz="4800" b="1" dirty="0">
              <a:solidFill>
                <a:srgbClr val="006600"/>
              </a:solidFill>
            </a:endParaRPr>
          </a:p>
        </p:txBody>
      </p:sp>
      <p:pic>
        <p:nvPicPr>
          <p:cNvPr id="5121" name="Picture 1" descr="C:\Users\Светлана Леонидовна\Documents\загруженное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695660"/>
            <a:ext cx="2643206" cy="299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57158" y="285728"/>
            <a:ext cx="1428760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2428860" y="214290"/>
            <a:ext cx="5929354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первый удмуртский журнал для детей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071810"/>
            <a:ext cx="31390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А) «КИЗИЛИ»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Б) «МУШ»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В) «КУЗЬЫЛИ»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Г)  «ШУНДЫ»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097" name="Picture 1" descr="C:\Users\Светлана Леонидовна\Documents\загруженное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000372"/>
            <a:ext cx="2281239" cy="2449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Светлана Леонидовна\Documents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97156">
            <a:off x="825364" y="1726166"/>
            <a:ext cx="3621518" cy="2409955"/>
          </a:xfrm>
          <a:prstGeom prst="rect">
            <a:avLst/>
          </a:prstGeom>
          <a:noFill/>
        </p:spPr>
      </p:pic>
      <p:pic>
        <p:nvPicPr>
          <p:cNvPr id="3074" name="Picture 2" descr="C:\Users\Светлана Леонидовна\Documents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84977">
            <a:off x="4998131" y="1659197"/>
            <a:ext cx="3297353" cy="2469832"/>
          </a:xfrm>
          <a:prstGeom prst="rect">
            <a:avLst/>
          </a:prstGeom>
          <a:noFill/>
        </p:spPr>
      </p:pic>
      <p:pic>
        <p:nvPicPr>
          <p:cNvPr id="3075" name="Picture 3" descr="C:\Users\Светлана Леонидовна\Documents\images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89888">
            <a:off x="557431" y="4080313"/>
            <a:ext cx="1857388" cy="2600343"/>
          </a:xfrm>
          <a:prstGeom prst="rect">
            <a:avLst/>
          </a:prstGeom>
          <a:noFill/>
        </p:spPr>
      </p:pic>
      <p:pic>
        <p:nvPicPr>
          <p:cNvPr id="14" name="Picture 2" descr="C:\Users\Светлана Леонидовна\Documents\97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4071942"/>
            <a:ext cx="3286148" cy="2464611"/>
          </a:xfrm>
          <a:prstGeom prst="rect">
            <a:avLst/>
          </a:prstGeom>
          <a:noFill/>
        </p:spPr>
      </p:pic>
      <p:pic>
        <p:nvPicPr>
          <p:cNvPr id="3076" name="Picture 4" descr="C:\Users\Светлана Леонидовна\Documents\images (2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889270">
            <a:off x="5990140" y="4488294"/>
            <a:ext cx="3141533" cy="200119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14414" y="0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Люби и уважай свой край!</a:t>
            </a:r>
            <a:endParaRPr lang="ru-RU" sz="4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85728"/>
            <a:ext cx="6429420" cy="92333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Выберите  тему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1000100" y="1643050"/>
            <a:ext cx="2857520" cy="1643074"/>
          </a:xfrm>
          <a:prstGeom prst="roundRect">
            <a:avLst/>
          </a:prstGeom>
          <a:solidFill>
            <a:srgbClr val="A3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город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Ижевск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4857752" y="1643050"/>
            <a:ext cx="2857520" cy="1643074"/>
          </a:xfrm>
          <a:prstGeom prst="roundRect">
            <a:avLst/>
          </a:prstGeom>
          <a:solidFill>
            <a:srgbClr val="A3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По следам удмуртских сказок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857224" y="3714752"/>
            <a:ext cx="3071834" cy="1643074"/>
          </a:xfrm>
          <a:prstGeom prst="roundRect">
            <a:avLst/>
          </a:prstGeom>
          <a:solidFill>
            <a:srgbClr val="A3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Музыкальная Удмуртия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>
            <a:hlinkClick r:id="rId6" action="ppaction://hlinksldjump"/>
          </p:cNvPr>
          <p:cNvSpPr/>
          <p:nvPr/>
        </p:nvSpPr>
        <p:spPr>
          <a:xfrm>
            <a:off x="4714876" y="3786190"/>
            <a:ext cx="3071834" cy="1643074"/>
          </a:xfrm>
          <a:prstGeom prst="roundRect">
            <a:avLst/>
          </a:prstGeom>
          <a:solidFill>
            <a:srgbClr val="A3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Все обо всём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3728334" y="5715016"/>
            <a:ext cx="118013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игра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357166"/>
            <a:ext cx="6572296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Город Ижевск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Стрелка вправо 26">
            <a:hlinkClick r:id="rId2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2786050" y="2071678"/>
            <a:ext cx="1214446" cy="1214446"/>
            <a:chOff x="2143108" y="2071678"/>
            <a:chExt cx="1214446" cy="1214446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2143108" y="2071678"/>
              <a:ext cx="1214446" cy="1214446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357422" y="2214554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3" action="ppaction://hlinksldjump"/>
                </a:rPr>
                <a:t>10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357818" y="2071678"/>
            <a:ext cx="1214446" cy="1214446"/>
            <a:chOff x="2143108" y="2071678"/>
            <a:chExt cx="1214446" cy="121444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143108" y="2071678"/>
              <a:ext cx="1214446" cy="1214446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57422" y="2214554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hlinkClick r:id="rId4" action="ppaction://hlinksldjump"/>
                </a:rPr>
                <a:t>2</a:t>
              </a:r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4" action="ppaction://hlinksldjump"/>
                </a:rPr>
                <a:t>0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857356" y="4643446"/>
            <a:ext cx="1214446" cy="1214446"/>
            <a:chOff x="2143108" y="2071678"/>
            <a:chExt cx="1214446" cy="1214446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2143108" y="2071678"/>
              <a:ext cx="1214446" cy="1214446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357422" y="2214554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hlinkClick r:id="rId5" action="ppaction://hlinksldjump"/>
                </a:rPr>
                <a:t>3</a:t>
              </a:r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5" action="ppaction://hlinksldjump"/>
                </a:rPr>
                <a:t>0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143372" y="4714884"/>
            <a:ext cx="1214446" cy="1214446"/>
            <a:chOff x="2214546" y="2143116"/>
            <a:chExt cx="1214446" cy="1214446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214546" y="2143116"/>
              <a:ext cx="1214446" cy="1214446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357422" y="2285992"/>
              <a:ext cx="928695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hlinkClick r:id="rId6" action="ppaction://hlinksldjump"/>
                </a:rPr>
                <a:t>4</a:t>
              </a:r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6" action="ppaction://hlinksldjump"/>
                </a:rPr>
                <a:t>0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572264" y="4643446"/>
            <a:ext cx="1214446" cy="1214446"/>
            <a:chOff x="2143108" y="2071678"/>
            <a:chExt cx="1214446" cy="121444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143108" y="2071678"/>
              <a:ext cx="1214446" cy="1214446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357422" y="2214554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hlinkClick r:id="rId7" action="ppaction://hlinksldjump"/>
                </a:rPr>
                <a:t>5</a:t>
              </a:r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7" action="ppaction://hlinksldjump"/>
                </a:rPr>
                <a:t>0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0" name="Содержимое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Users\Светлана Леонидовна\Documents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42"/>
            <a:ext cx="7429552" cy="650085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57290" y="357166"/>
            <a:ext cx="657229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Музыкальная </a:t>
            </a: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</a:t>
            </a:r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дмуртия 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285852" y="1428736"/>
            <a:ext cx="1785950" cy="1714512"/>
            <a:chOff x="714348" y="1571612"/>
            <a:chExt cx="1785950" cy="171451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14348" y="1571612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000100" y="1785926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3" action="ppaction://hlinksldjump"/>
                </a:rPr>
                <a:t>10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857752" y="1428736"/>
            <a:ext cx="1785950" cy="1714512"/>
            <a:chOff x="3643306" y="1000108"/>
            <a:chExt cx="1785950" cy="171451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643306" y="1000108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929058" y="1357298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4" action="ppaction://hlinksldjump"/>
                </a:rPr>
                <a:t>20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714480" y="4143380"/>
            <a:ext cx="1785950" cy="1714512"/>
            <a:chOff x="5786446" y="857232"/>
            <a:chExt cx="1785950" cy="171451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786446" y="857232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00760" y="1142984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5" action="ppaction://hlinksldjump"/>
                </a:rPr>
                <a:t>30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572264" y="3357562"/>
            <a:ext cx="1785950" cy="1643074"/>
            <a:chOff x="7000892" y="4000504"/>
            <a:chExt cx="1785950" cy="171451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7000892" y="4000504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286644" y="4214818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6" action="ppaction://hlinksldjump"/>
                </a:rPr>
                <a:t>50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500562" y="4500570"/>
            <a:ext cx="1785950" cy="1714512"/>
            <a:chOff x="1643042" y="3857628"/>
            <a:chExt cx="1785950" cy="171451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643042" y="3857628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000232" y="4143380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7" action="ppaction://hlinksldjump"/>
                </a:rPr>
                <a:t>40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7" name="Стрелка вправо 26">
            <a:hlinkClick r:id="rId8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Группа 25"/>
          <p:cNvGrpSpPr/>
          <p:nvPr/>
        </p:nvGrpSpPr>
        <p:grpSpPr>
          <a:xfrm>
            <a:off x="4429124" y="2571744"/>
            <a:ext cx="1071570" cy="1071570"/>
            <a:chOff x="714348" y="1571611"/>
            <a:chExt cx="1785950" cy="1714512"/>
          </a:xfrm>
        </p:grpSpPr>
        <p:sp>
          <p:nvSpPr>
            <p:cNvPr id="8" name="Прямоугольник 7">
              <a:hlinkClick r:id="rId3" action="ppaction://hlinksldjump"/>
            </p:cNvPr>
            <p:cNvSpPr/>
            <p:nvPr/>
          </p:nvSpPr>
          <p:spPr>
            <a:xfrm>
              <a:off x="714348" y="1571611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000100" y="1785926"/>
              <a:ext cx="1285883" cy="11326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3" action="ppaction://hlinksldjump"/>
                </a:rPr>
                <a:t>10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072066" y="571480"/>
            <a:ext cx="1071570" cy="1071570"/>
            <a:chOff x="8786841" y="1800214"/>
            <a:chExt cx="1785950" cy="1714512"/>
          </a:xfrm>
        </p:grpSpPr>
        <p:sp>
          <p:nvSpPr>
            <p:cNvPr id="14" name="Прямоугольник 13">
              <a:hlinkClick r:id="rId4" action="ppaction://hlinksldjump"/>
            </p:cNvPr>
            <p:cNvSpPr/>
            <p:nvPr/>
          </p:nvSpPr>
          <p:spPr>
            <a:xfrm>
              <a:off x="8786841" y="1800214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072594" y="2257417"/>
              <a:ext cx="1285883" cy="113261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4" action="ppaction://hlinksldjump"/>
                </a:rPr>
                <a:t>20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858016" y="1071546"/>
            <a:ext cx="1143008" cy="1143008"/>
            <a:chOff x="6286512" y="1571612"/>
            <a:chExt cx="1785950" cy="1714512"/>
          </a:xfrm>
        </p:grpSpPr>
        <p:sp>
          <p:nvSpPr>
            <p:cNvPr id="15" name="Прямоугольник 14">
              <a:hlinkClick r:id="rId5" action="ppaction://hlinksldjump"/>
            </p:cNvPr>
            <p:cNvSpPr/>
            <p:nvPr/>
          </p:nvSpPr>
          <p:spPr>
            <a:xfrm>
              <a:off x="6286512" y="1571612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572264" y="1857364"/>
              <a:ext cx="1285884" cy="10618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5" action="ppaction://hlinksldjump"/>
                </a:rPr>
                <a:t>30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14876" y="4429132"/>
            <a:ext cx="1143008" cy="1214446"/>
            <a:chOff x="4857752" y="3857628"/>
            <a:chExt cx="1785950" cy="1714512"/>
          </a:xfrm>
        </p:grpSpPr>
        <p:sp>
          <p:nvSpPr>
            <p:cNvPr id="17" name="Прямоугольник 16">
              <a:hlinkClick r:id="rId6" action="ppaction://hlinksldjump"/>
            </p:cNvPr>
            <p:cNvSpPr/>
            <p:nvPr/>
          </p:nvSpPr>
          <p:spPr>
            <a:xfrm>
              <a:off x="4857752" y="3857628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072066" y="4214819"/>
              <a:ext cx="1285884" cy="99936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6" action="ppaction://hlinksldjump"/>
                </a:rPr>
                <a:t>50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929454" y="3357562"/>
            <a:ext cx="1285884" cy="1214446"/>
            <a:chOff x="2071670" y="3857628"/>
            <a:chExt cx="1785950" cy="171451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071670" y="3857628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357421" y="4143380"/>
              <a:ext cx="1285883" cy="99936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7" action="ppaction://hlinksldjump"/>
                </a:rPr>
                <a:t>40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7" name="Стрелка вправо 26">
            <a:hlinkClick r:id="rId8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928670"/>
            <a:ext cx="4357718" cy="286232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следам удмуртских сказок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Светлана Леонидовна\Documents\images (3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17" y="-285776"/>
            <a:ext cx="9155783" cy="71437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57290" y="357166"/>
            <a:ext cx="657229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Все обо всём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642910" y="2000240"/>
            <a:ext cx="1785950" cy="1714512"/>
            <a:chOff x="642910" y="2071678"/>
            <a:chExt cx="1785950" cy="171451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42910" y="2071678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928662" y="2357430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3" action="ppaction://hlinksldjump"/>
                </a:rPr>
                <a:t>10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357554" y="1928802"/>
            <a:ext cx="1785950" cy="1714512"/>
            <a:chOff x="3428992" y="2071678"/>
            <a:chExt cx="1785950" cy="171451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428992" y="2071678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714744" y="2428868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4" action="ppaction://hlinksldjump"/>
                </a:rPr>
                <a:t>20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286512" y="1928802"/>
            <a:ext cx="1785950" cy="1714512"/>
            <a:chOff x="6286512" y="2000240"/>
            <a:chExt cx="1785950" cy="171451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286512" y="2000240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572264" y="2285992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5" action="ppaction://hlinksldjump"/>
                </a:rPr>
                <a:t>30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929190" y="4286256"/>
            <a:ext cx="1785950" cy="1714512"/>
            <a:chOff x="4929190" y="4286256"/>
            <a:chExt cx="1785950" cy="171451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929190" y="4286256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43504" y="4500570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6" action="ppaction://hlinksldjump"/>
                </a:rPr>
                <a:t>50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143108" y="4286256"/>
            <a:ext cx="1785950" cy="1714512"/>
            <a:chOff x="2143108" y="4286256"/>
            <a:chExt cx="1785950" cy="171451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143108" y="4286256"/>
              <a:ext cx="1785950" cy="1714512"/>
            </a:xfrm>
            <a:prstGeom prst="rect">
              <a:avLst/>
            </a:prstGeom>
            <a:solidFill>
              <a:srgbClr val="A3E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357422" y="4500570"/>
              <a:ext cx="128588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hlinkClick r:id="rId7" action="ppaction://hlinksldjump"/>
                </a:rPr>
                <a:t>40</a:t>
              </a:r>
              <a:endPara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2" name="Стрелка вправо 21">
            <a:hlinkClick r:id="rId8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4643438" y="1285860"/>
            <a:ext cx="4214842" cy="19389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 Почему  Ижевск так называется?</a:t>
            </a:r>
            <a:br>
              <a:rPr lang="ru-RU" sz="4000" dirty="0" smtClean="0"/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5286380" y="3714752"/>
            <a:ext cx="14287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7286644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786050" y="5715016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4143380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ветлана Леонидовна\Documents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642918"/>
            <a:ext cx="4196430" cy="314327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643042" y="4786322"/>
            <a:ext cx="2083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Река </a:t>
            </a:r>
            <a:r>
              <a:rPr lang="ru-RU" sz="4000" dirty="0" err="1" smtClean="0">
                <a:solidFill>
                  <a:srgbClr val="C00000"/>
                </a:solidFill>
              </a:rPr>
              <a:t>Иж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1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FFA7A7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Picture 8" descr="a10de5486ccb36d0894101779977fa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86062" cy="331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2428860" y="2143116"/>
            <a:ext cx="14287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1214422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 rot="16200000">
            <a:off x="428596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0" y="3286124"/>
            <a:ext cx="83218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0000CC"/>
                </a:solidFill>
              </a:rPr>
              <a:t>  </a:t>
            </a:r>
            <a:r>
              <a:rPr lang="ru-RU" sz="3800" b="1" dirty="0" smtClean="0">
                <a:solidFill>
                  <a:srgbClr val="0000CC"/>
                </a:solidFill>
              </a:rPr>
              <a:t>Памятник «Навеки с Россией» </a:t>
            </a:r>
          </a:p>
          <a:p>
            <a:pPr>
              <a:buFont typeface="Arial" pitchFamily="34" charset="0"/>
              <a:buChar char="•"/>
            </a:pPr>
            <a:r>
              <a:rPr lang="ru-RU" sz="3800" b="1" dirty="0" smtClean="0">
                <a:solidFill>
                  <a:srgbClr val="0000CC"/>
                </a:solidFill>
              </a:rPr>
              <a:t>  Александро-Невский собор </a:t>
            </a:r>
          </a:p>
          <a:p>
            <a:pPr>
              <a:buFont typeface="Arial" pitchFamily="34" charset="0"/>
              <a:buChar char="•"/>
            </a:pPr>
            <a:r>
              <a:rPr lang="ru-RU" sz="3800" b="1" dirty="0" smtClean="0">
                <a:solidFill>
                  <a:srgbClr val="0000CC"/>
                </a:solidFill>
              </a:rPr>
              <a:t>  Свято-Михайловский собор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9" name="Блок-схема: подготовка 8"/>
          <p:cNvSpPr/>
          <p:nvPr/>
        </p:nvSpPr>
        <p:spPr>
          <a:xfrm>
            <a:off x="1571604" y="6000768"/>
            <a:ext cx="2643206" cy="612648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Правильный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5357818" y="5786454"/>
            <a:ext cx="9784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3" action="ppaction://hlinksldjump"/>
          </p:cNvPr>
          <p:cNvSpPr/>
          <p:nvPr/>
        </p:nvSpPr>
        <p:spPr>
          <a:xfrm>
            <a:off x="2928893" y="0"/>
            <a:ext cx="6215107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Это одно из самых красивейших сооружений Ижевска, памятник архитектуры.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0" name="Picture 2" descr="C:\Users\Светлана Леонидовна\Documents\загруженное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3837030"/>
            <a:ext cx="2428860" cy="3020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5400" b="1" dirty="0" smtClean="0"/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669</Words>
  <Application>Microsoft Office PowerPoint</Application>
  <PresentationFormat>Экран (4:3)</PresentationFormat>
  <Paragraphs>321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Задачи: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Домик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Светлана Леонидовна</cp:lastModifiedBy>
  <cp:revision>105</cp:revision>
  <dcterms:created xsi:type="dcterms:W3CDTF">2010-01-25T20:16:04Z</dcterms:created>
  <dcterms:modified xsi:type="dcterms:W3CDTF">2015-01-19T09:40:09Z</dcterms:modified>
</cp:coreProperties>
</file>