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73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0A9DF-AF70-433A-BD2D-C5DEC31B0455}" type="datetimeFigureOut">
              <a:rPr lang="ru-RU" smtClean="0"/>
              <a:t>17.12.2014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E200D-B4E5-4ACE-8604-9D562331F3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26208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0A9DF-AF70-433A-BD2D-C5DEC31B0455}" type="datetimeFigureOut">
              <a:rPr lang="ru-RU" smtClean="0"/>
              <a:t>17.12.2014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E200D-B4E5-4ACE-8604-9D562331F3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85853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0A9DF-AF70-433A-BD2D-C5DEC31B0455}" type="datetimeFigureOut">
              <a:rPr lang="ru-RU" smtClean="0"/>
              <a:t>17.12.2014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E200D-B4E5-4ACE-8604-9D562331F3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6033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0A9DF-AF70-433A-BD2D-C5DEC31B0455}" type="datetimeFigureOut">
              <a:rPr lang="ru-RU" smtClean="0"/>
              <a:t>17.12.2014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E200D-B4E5-4ACE-8604-9D562331F3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74750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0A9DF-AF70-433A-BD2D-C5DEC31B0455}" type="datetimeFigureOut">
              <a:rPr lang="ru-RU" smtClean="0"/>
              <a:t>17.12.2014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E200D-B4E5-4ACE-8604-9D562331F3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48430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0A9DF-AF70-433A-BD2D-C5DEC31B0455}" type="datetimeFigureOut">
              <a:rPr lang="ru-RU" smtClean="0"/>
              <a:t>17.12.2014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E200D-B4E5-4ACE-8604-9D562331F3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11700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0A9DF-AF70-433A-BD2D-C5DEC31B0455}" type="datetimeFigureOut">
              <a:rPr lang="ru-RU" smtClean="0"/>
              <a:t>17.12.2014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E200D-B4E5-4ACE-8604-9D562331F3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30732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0A9DF-AF70-433A-BD2D-C5DEC31B0455}" type="datetimeFigureOut">
              <a:rPr lang="ru-RU" smtClean="0"/>
              <a:t>17.12.2014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E200D-B4E5-4ACE-8604-9D562331F3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50034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0A9DF-AF70-433A-BD2D-C5DEC31B0455}" type="datetimeFigureOut">
              <a:rPr lang="ru-RU" smtClean="0"/>
              <a:t>17.12.2014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E200D-B4E5-4ACE-8604-9D562331F3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69358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0A9DF-AF70-433A-BD2D-C5DEC31B0455}" type="datetimeFigureOut">
              <a:rPr lang="ru-RU" smtClean="0"/>
              <a:t>17.12.2014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E200D-B4E5-4ACE-8604-9D562331F3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99156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0A9DF-AF70-433A-BD2D-C5DEC31B0455}" type="datetimeFigureOut">
              <a:rPr lang="ru-RU" smtClean="0"/>
              <a:t>17.12.2014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E200D-B4E5-4ACE-8604-9D562331F3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21284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60A9DF-AF70-433A-BD2D-C5DEC31B0455}" type="datetimeFigureOut">
              <a:rPr lang="ru-RU" smtClean="0"/>
              <a:t>17.12.2014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AE200D-B4E5-4ACE-8604-9D562331F3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25470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2657"/>
            <a:ext cx="7772400" cy="3060339"/>
          </a:xfrm>
        </p:spPr>
        <p:txBody>
          <a:bodyPr anchor="t">
            <a:normAutofit fontScale="90000"/>
          </a:bodyPr>
          <a:lstStyle/>
          <a:p>
            <a:r>
              <a:rPr lang="ru-RU" sz="2000" dirty="0" smtClean="0"/>
              <a:t>Муниципальное  автономное дошкольное образовательное учреждение</a:t>
            </a:r>
            <a:br>
              <a:rPr lang="ru-RU" sz="2000" dirty="0" smtClean="0"/>
            </a:br>
            <a:r>
              <a:rPr lang="ru-RU" sz="2000" dirty="0" smtClean="0"/>
              <a:t> Детский сад № 6 </a:t>
            </a:r>
            <a:r>
              <a:rPr lang="ru-RU" sz="2000" dirty="0" err="1" smtClean="0"/>
              <a:t>пгт</a:t>
            </a:r>
            <a:r>
              <a:rPr lang="ru-RU" sz="2000" dirty="0" smtClean="0"/>
              <a:t> Серышево Амурской области</a:t>
            </a:r>
            <a:br>
              <a:rPr lang="ru-RU" sz="2000" dirty="0" smtClean="0"/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3600" b="1" dirty="0" smtClean="0"/>
              <a:t>МАСТЕР – КЛАСС</a:t>
            </a:r>
            <a:br>
              <a:rPr lang="ru-RU" sz="3600" b="1" dirty="0" smtClean="0"/>
            </a:b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 smtClean="0"/>
              <a:t>«Игровая деятельность как эффективное средство воспитания у дошкольников положительной привычки безопасного поведения на улицах»</a:t>
            </a:r>
            <a:br>
              <a:rPr lang="ru-RU" sz="3600" b="1" dirty="0" smtClean="0"/>
            </a:b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2200" b="1" dirty="0" smtClean="0"/>
              <a:t>Презентацию подготовила </a:t>
            </a:r>
            <a:r>
              <a:rPr lang="ru-RU" sz="2700" b="1" dirty="0" smtClean="0"/>
              <a:t>Гордиенко Елена Витальевна </a:t>
            </a:r>
            <a:br>
              <a:rPr lang="ru-RU" sz="2700" b="1" dirty="0" smtClean="0"/>
            </a:br>
            <a:r>
              <a:rPr lang="ru-RU" sz="2200" b="1" dirty="0" smtClean="0"/>
              <a:t>старший воспитатель МАДОУ Детского сада № 6 </a:t>
            </a:r>
            <a:r>
              <a:rPr lang="ru-RU" sz="2200" b="1" dirty="0" err="1" smtClean="0"/>
              <a:t>пгт</a:t>
            </a:r>
            <a:r>
              <a:rPr lang="ru-RU" sz="2200" b="1" dirty="0" smtClean="0"/>
              <a:t> Серышево </a:t>
            </a:r>
            <a:r>
              <a:rPr lang="ru-RU" sz="3600" b="1" dirty="0" smtClean="0"/>
              <a:t/>
            </a:r>
            <a:br>
              <a:rPr lang="ru-RU" sz="3600" b="1" dirty="0" smtClean="0"/>
            </a:br>
            <a:endParaRPr lang="ru-RU" sz="36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5517232"/>
            <a:ext cx="6400800" cy="697632"/>
          </a:xfrm>
        </p:spPr>
        <p:txBody>
          <a:bodyPr>
            <a:normAutofit/>
          </a:bodyPr>
          <a:lstStyle/>
          <a:p>
            <a:r>
              <a:rPr lang="ru-RU" sz="1800" dirty="0" err="1"/>
              <a:t>п</a:t>
            </a:r>
            <a:r>
              <a:rPr lang="ru-RU" sz="1800" dirty="0" err="1" smtClean="0"/>
              <a:t>гт</a:t>
            </a:r>
            <a:r>
              <a:rPr lang="ru-RU" sz="1800" dirty="0" smtClean="0"/>
              <a:t> Серышево</a:t>
            </a:r>
          </a:p>
          <a:p>
            <a:r>
              <a:rPr lang="ru-RU" sz="1800" dirty="0" smtClean="0"/>
              <a:t>2014 год</a:t>
            </a:r>
            <a:endParaRPr lang="ru-RU" sz="1800" dirty="0"/>
          </a:p>
        </p:txBody>
      </p:sp>
      <p:sp>
        <p:nvSpPr>
          <p:cNvPr id="14" name="Рамка 13"/>
          <p:cNvSpPr/>
          <p:nvPr/>
        </p:nvSpPr>
        <p:spPr>
          <a:xfrm>
            <a:off x="179512" y="116632"/>
            <a:ext cx="8784976" cy="6552728"/>
          </a:xfrm>
          <a:prstGeom prst="frame">
            <a:avLst>
              <a:gd name="adj1" fmla="val 150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0852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83264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400" b="1" dirty="0" smtClean="0"/>
              <a:t>Настольно </a:t>
            </a:r>
            <a:r>
              <a:rPr lang="ru-RU" sz="2400" b="1" dirty="0"/>
              <a:t>– печатные игры</a:t>
            </a:r>
            <a:r>
              <a:rPr lang="ru-RU" sz="2400" dirty="0"/>
              <a:t> – интересное занятие для детей дошкольного возраста. Они разнообразны по видам: парные картинки, лото, домино, </a:t>
            </a:r>
            <a:r>
              <a:rPr lang="ru-RU" sz="2400" dirty="0" err="1"/>
              <a:t>пазлы</a:t>
            </a:r>
            <a:r>
              <a:rPr lang="ru-RU" sz="2400" dirty="0"/>
              <a:t> и др. </a:t>
            </a:r>
            <a:endParaRPr lang="ru-RU" sz="2400" dirty="0" smtClean="0"/>
          </a:p>
          <a:p>
            <a:pPr marL="0" indent="0" algn="just">
              <a:buNone/>
            </a:pPr>
            <a:r>
              <a:rPr lang="ru-RU" sz="2400" b="1" dirty="0" smtClean="0"/>
              <a:t>Настольно </a:t>
            </a:r>
            <a:r>
              <a:rPr lang="ru-RU" sz="2400" b="1" dirty="0"/>
              <a:t>- печатные игры дают возможность систематизировать знания детей о ПДД. </a:t>
            </a:r>
            <a:r>
              <a:rPr lang="ru-RU" sz="2400" dirty="0"/>
              <a:t> Игровые формы придают настольно – печатным играм занимательность и привлекательность, обучение идет через игровые правила и действия. </a:t>
            </a:r>
            <a:r>
              <a:rPr lang="ru-RU" sz="2400" dirty="0" smtClean="0"/>
              <a:t>В </a:t>
            </a:r>
            <a:r>
              <a:rPr lang="ru-RU" sz="2400" dirty="0"/>
              <a:t>каждой группе нашего ДОУ имеются настольно – печатные игры с интересным содержанием и оборудованием: «Дорожное лото», «Оживи улицу», «Дороги нашего города», «Путешествие по городу» и др</a:t>
            </a:r>
            <a:r>
              <a:rPr lang="ru-RU" sz="2400" dirty="0" smtClean="0"/>
              <a:t>.</a:t>
            </a:r>
          </a:p>
          <a:p>
            <a:pPr marL="0" indent="0" algn="just">
              <a:buNone/>
            </a:pPr>
            <a:r>
              <a:rPr lang="ru-RU" sz="2400" dirty="0" smtClean="0"/>
              <a:t>Например</a:t>
            </a:r>
            <a:r>
              <a:rPr lang="ru-RU" sz="2400" dirty="0"/>
              <a:t>, в ходе игры  «Дорожное лото»  дети классифицируют дорожные знаки на предупреждающие, запрещающие, информационно-указательные и знаки сервиса.</a:t>
            </a:r>
          </a:p>
        </p:txBody>
      </p:sp>
      <p:sp>
        <p:nvSpPr>
          <p:cNvPr id="4" name="Рамка 3"/>
          <p:cNvSpPr/>
          <p:nvPr/>
        </p:nvSpPr>
        <p:spPr>
          <a:xfrm>
            <a:off x="107504" y="116632"/>
            <a:ext cx="8928992" cy="6624736"/>
          </a:xfrm>
          <a:prstGeom prst="frame">
            <a:avLst>
              <a:gd name="adj1" fmla="val 183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299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buNone/>
            </a:pPr>
            <a:r>
              <a:rPr lang="ru-RU" sz="4000" b="1" dirty="0" smtClean="0"/>
              <a:t> Практическая часть мастер-класса:</a:t>
            </a:r>
            <a:endParaRPr lang="ru-RU" b="1" dirty="0" smtClean="0"/>
          </a:p>
          <a:p>
            <a:pPr marL="0" lvl="0" indent="0" algn="ctr">
              <a:buNone/>
            </a:pPr>
            <a:endParaRPr lang="ru-RU" b="1" dirty="0" smtClean="0"/>
          </a:p>
          <a:p>
            <a:pPr marL="0" lvl="0" indent="0" algn="ctr">
              <a:buNone/>
            </a:pPr>
            <a:r>
              <a:rPr lang="ru-RU" b="1" dirty="0" smtClean="0"/>
              <a:t>Игры-загадки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       А сейчас мы будем отгадывать загадки о дорожных знаках,  но не просто называть ответы, а вам необходимо найти и представить нашему вниманию данный дорожный знак.  Все готовы?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 algn="ctr">
              <a:buNone/>
            </a:pPr>
            <a:r>
              <a:rPr lang="ru-RU" sz="4400" b="1" dirty="0" smtClean="0"/>
              <a:t>     Всем знакомые полоски</a:t>
            </a:r>
          </a:p>
          <a:p>
            <a:pPr marL="0" indent="0" algn="ctr">
              <a:buNone/>
            </a:pPr>
            <a:r>
              <a:rPr lang="ru-RU" sz="4400" b="1" dirty="0" smtClean="0"/>
              <a:t>     Знают дети, знает взрослый</a:t>
            </a:r>
          </a:p>
          <a:p>
            <a:pPr marL="0" indent="0" algn="ctr">
              <a:buNone/>
            </a:pPr>
            <a:r>
              <a:rPr lang="ru-RU" sz="4400" b="1" dirty="0" smtClean="0"/>
              <a:t>      На ту сторону ведёт….</a:t>
            </a:r>
          </a:p>
          <a:p>
            <a:pPr marL="0" indent="0" algn="ctr">
              <a:buNone/>
            </a:pPr>
            <a:endParaRPr lang="ru-RU" dirty="0"/>
          </a:p>
        </p:txBody>
      </p:sp>
      <p:sp>
        <p:nvSpPr>
          <p:cNvPr id="4" name="Рамка 3"/>
          <p:cNvSpPr/>
          <p:nvPr/>
        </p:nvSpPr>
        <p:spPr>
          <a:xfrm>
            <a:off x="107504" y="116632"/>
            <a:ext cx="8928992" cy="6624736"/>
          </a:xfrm>
          <a:prstGeom prst="frame">
            <a:avLst>
              <a:gd name="adj1" fmla="val 204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0173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289451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endParaRPr lang="ru-RU" dirty="0" smtClean="0"/>
          </a:p>
          <a:p>
            <a:pPr marL="0" indent="0" algn="ctr">
              <a:buNone/>
            </a:pPr>
            <a:endParaRPr lang="ru-RU" dirty="0" smtClean="0"/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r>
              <a:rPr lang="ru-RU" sz="4800" b="1" dirty="0" smtClean="0"/>
              <a:t>Я не мыл в дороге рук.</a:t>
            </a:r>
          </a:p>
          <a:p>
            <a:pPr marL="0" indent="0" algn="ctr">
              <a:buNone/>
            </a:pPr>
            <a:r>
              <a:rPr lang="ru-RU" sz="4800" b="1" dirty="0" smtClean="0"/>
              <a:t>Поел фрукты, овощи.</a:t>
            </a:r>
          </a:p>
          <a:p>
            <a:pPr marL="0" indent="0" algn="ctr">
              <a:buNone/>
            </a:pPr>
            <a:r>
              <a:rPr lang="ru-RU" sz="4800" b="1" dirty="0" smtClean="0"/>
              <a:t>Заболел и вижу пункт…</a:t>
            </a:r>
            <a:endParaRPr lang="ru-RU" sz="4800" b="1" dirty="0" smtClean="0"/>
          </a:p>
          <a:p>
            <a:pPr marL="0" indent="0" algn="ctr">
              <a:buNone/>
            </a:pPr>
            <a:endParaRPr lang="ru-RU" sz="5100" b="1" dirty="0"/>
          </a:p>
          <a:p>
            <a:pPr marL="0" indent="0" algn="ctr">
              <a:buNone/>
            </a:pPr>
            <a:r>
              <a:rPr lang="ru-RU" sz="5100" dirty="0"/>
              <a:t> </a:t>
            </a:r>
          </a:p>
        </p:txBody>
      </p:sp>
      <p:sp>
        <p:nvSpPr>
          <p:cNvPr id="4" name="Рамка 3"/>
          <p:cNvSpPr/>
          <p:nvPr/>
        </p:nvSpPr>
        <p:spPr>
          <a:xfrm>
            <a:off x="107504" y="116632"/>
            <a:ext cx="8928992" cy="6624736"/>
          </a:xfrm>
          <a:prstGeom prst="frame">
            <a:avLst>
              <a:gd name="adj1" fmla="val 183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5519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dirty="0" smtClean="0"/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r>
              <a:rPr lang="ru-RU" sz="4400" b="1" dirty="0" smtClean="0"/>
              <a:t>В треугольнике ребята,</a:t>
            </a:r>
          </a:p>
          <a:p>
            <a:pPr marL="0" indent="0" algn="ctr">
              <a:buNone/>
            </a:pPr>
            <a:r>
              <a:rPr lang="ru-RU" sz="4400" b="1" dirty="0" smtClean="0"/>
              <a:t>Человек стоит с лопатой,</a:t>
            </a:r>
          </a:p>
          <a:p>
            <a:pPr marL="0" indent="0" algn="ctr">
              <a:buNone/>
            </a:pPr>
            <a:r>
              <a:rPr lang="ru-RU" sz="4400" b="1" dirty="0" smtClean="0"/>
              <a:t>Что-то роет, строит что-то</a:t>
            </a:r>
          </a:p>
          <a:p>
            <a:pPr marL="0" indent="0" algn="ctr">
              <a:buNone/>
            </a:pPr>
            <a:r>
              <a:rPr lang="ru-RU" sz="4400" b="1" dirty="0" smtClean="0"/>
              <a:t>Здесь…  </a:t>
            </a:r>
          </a:p>
          <a:p>
            <a:endParaRPr lang="ru-RU" dirty="0" smtClean="0"/>
          </a:p>
          <a:p>
            <a:pPr lvl="0"/>
            <a:endParaRPr lang="ru-RU" b="1" dirty="0" smtClean="0"/>
          </a:p>
          <a:p>
            <a:pPr lvl="0"/>
            <a:endParaRPr lang="ru-RU" b="1" dirty="0"/>
          </a:p>
          <a:p>
            <a:pPr lvl="0"/>
            <a:endParaRPr lang="ru-RU" b="1" dirty="0" smtClean="0"/>
          </a:p>
        </p:txBody>
      </p:sp>
      <p:sp>
        <p:nvSpPr>
          <p:cNvPr id="4" name="Рамка 3"/>
          <p:cNvSpPr/>
          <p:nvPr/>
        </p:nvSpPr>
        <p:spPr>
          <a:xfrm>
            <a:off x="107504" y="116632"/>
            <a:ext cx="8928992" cy="6624736"/>
          </a:xfrm>
          <a:prstGeom prst="frame">
            <a:avLst>
              <a:gd name="adj1" fmla="val 183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9551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76064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b="1" dirty="0" smtClean="0"/>
          </a:p>
          <a:p>
            <a:pPr marL="0" indent="0" algn="ctr">
              <a:buNone/>
            </a:pPr>
            <a:r>
              <a:rPr lang="ru-RU" b="1" dirty="0" smtClean="0"/>
              <a:t>Если ты собрался с мамой</a:t>
            </a:r>
          </a:p>
          <a:p>
            <a:pPr marL="0" indent="0" algn="ctr">
              <a:buNone/>
            </a:pPr>
            <a:r>
              <a:rPr lang="ru-RU" b="1" dirty="0" smtClean="0"/>
              <a:t>В зоопарк или кино</a:t>
            </a:r>
          </a:p>
          <a:p>
            <a:pPr marL="0" indent="0" algn="ctr">
              <a:buNone/>
            </a:pPr>
            <a:r>
              <a:rPr lang="ru-RU" b="1" dirty="0" smtClean="0"/>
              <a:t>Подружиться с этим знаком </a:t>
            </a:r>
          </a:p>
          <a:p>
            <a:pPr marL="0" indent="0" algn="ctr">
              <a:buNone/>
            </a:pPr>
            <a:r>
              <a:rPr lang="ru-RU" b="1" dirty="0" smtClean="0"/>
              <a:t>Вам придется все равно.</a:t>
            </a:r>
          </a:p>
          <a:p>
            <a:pPr marL="0" indent="0" algn="ctr">
              <a:buNone/>
            </a:pPr>
            <a:r>
              <a:rPr lang="ru-RU" b="1" dirty="0" smtClean="0"/>
              <a:t>Он домчит вас быстро, ловко,</a:t>
            </a:r>
          </a:p>
          <a:p>
            <a:pPr marL="0" indent="0" algn="ctr">
              <a:buNone/>
            </a:pPr>
            <a:r>
              <a:rPr lang="ru-RU" b="1" dirty="0" smtClean="0"/>
              <a:t>Сколько маму не тряси</a:t>
            </a:r>
          </a:p>
          <a:p>
            <a:pPr marL="0" indent="0" algn="ctr">
              <a:buNone/>
            </a:pPr>
            <a:r>
              <a:rPr lang="ru-RU" b="1" dirty="0" smtClean="0"/>
              <a:t>Потому что это будет</a:t>
            </a:r>
          </a:p>
          <a:p>
            <a:pPr marL="0" indent="0" algn="ctr">
              <a:buNone/>
            </a:pPr>
            <a:r>
              <a:rPr lang="ru-RU" b="1" dirty="0" smtClean="0"/>
              <a:t>Быстроходное…</a:t>
            </a:r>
            <a:endParaRPr lang="ru-RU" b="1" dirty="0" smtClean="0"/>
          </a:p>
          <a:p>
            <a:endParaRPr lang="ru-RU" dirty="0"/>
          </a:p>
        </p:txBody>
      </p:sp>
      <p:sp>
        <p:nvSpPr>
          <p:cNvPr id="4" name="Рамка 3"/>
          <p:cNvSpPr/>
          <p:nvPr/>
        </p:nvSpPr>
        <p:spPr>
          <a:xfrm>
            <a:off x="107504" y="116632"/>
            <a:ext cx="8928992" cy="6624736"/>
          </a:xfrm>
          <a:prstGeom prst="frame">
            <a:avLst>
              <a:gd name="adj1" fmla="val 204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2806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/>
          </a:bodyPr>
          <a:lstStyle/>
          <a:p>
            <a:pPr marL="0" lvl="0" indent="0" algn="ctr">
              <a:buNone/>
            </a:pPr>
            <a:r>
              <a:rPr lang="ru-RU" sz="4000" b="1" dirty="0" smtClean="0"/>
              <a:t>Ситуативная игра «Ловушки на дороге»</a:t>
            </a:r>
            <a:endParaRPr lang="ru-RU" sz="4000" dirty="0" smtClean="0"/>
          </a:p>
          <a:p>
            <a:pPr marL="0" indent="0">
              <a:buNone/>
            </a:pPr>
            <a:r>
              <a:rPr lang="ru-RU" dirty="0" smtClean="0"/>
              <a:t> </a:t>
            </a:r>
          </a:p>
          <a:p>
            <a:pPr marL="0" indent="0" algn="ctr">
              <a:buNone/>
            </a:pPr>
            <a:r>
              <a:rPr lang="ru-RU" sz="3400" dirty="0" smtClean="0"/>
              <a:t>Уважаемые коллеги! В этой ситуативной игре вам предстоит – ознакомится и проанализировать ситуацию поведения взрослых с детьми на улице и дать свои комментарии. 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Рамка 3"/>
          <p:cNvSpPr/>
          <p:nvPr/>
        </p:nvSpPr>
        <p:spPr>
          <a:xfrm>
            <a:off x="107504" y="116632"/>
            <a:ext cx="8928992" cy="6624736"/>
          </a:xfrm>
          <a:prstGeom prst="frame">
            <a:avLst>
              <a:gd name="adj1" fmla="val 246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971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78698"/>
          </a:xfrm>
        </p:spPr>
        <p:txBody>
          <a:bodyPr>
            <a:normAutofit/>
          </a:bodyPr>
          <a:lstStyle/>
          <a:p>
            <a:pPr algn="just"/>
            <a:r>
              <a:rPr lang="ru-RU" sz="2800" b="1" dirty="0" smtClean="0"/>
              <a:t>СИТУАЦИЯ: </a:t>
            </a:r>
            <a:br>
              <a:rPr lang="ru-RU" sz="2800" b="1" dirty="0" smtClean="0"/>
            </a:br>
            <a:r>
              <a:rPr lang="ru-RU" sz="2800" b="1" dirty="0" smtClean="0"/>
              <a:t>   </a:t>
            </a:r>
            <a:r>
              <a:rPr lang="ru-RU" sz="2800" dirty="0" smtClean="0"/>
              <a:t>Сегодня Иру и Наташу забрала из детского сада Наташина мама. Девочки шагали чуть впереди её, крепко держась за руки. Они почти подошли к дому, и мама решила остановиться у киоска. Она видела как девочки забежали во двор. Внезапно во двор завернул автомобиль. Увидев его, девочки от растерянности начали тянуть друг друга в разные стороны. Ира упала. К счастью, водителю удалось избежать наезд, на упавшую девочку. </a:t>
            </a:r>
            <a:br>
              <a:rPr lang="ru-RU" sz="2800" dirty="0" smtClean="0"/>
            </a:br>
            <a:r>
              <a:rPr lang="ru-RU" sz="2800" b="1" dirty="0" smtClean="0"/>
              <a:t> </a:t>
            </a:r>
            <a:br>
              <a:rPr lang="ru-RU" sz="2800" b="1" dirty="0" smtClean="0"/>
            </a:br>
            <a:r>
              <a:rPr lang="ru-RU" sz="2800" b="1" dirty="0" smtClean="0"/>
              <a:t>ВОПРОС:  В чём ошибка Наташиной мамы? Что бы вы объяснили детям в связи со случившимся?</a:t>
            </a:r>
            <a:br>
              <a:rPr lang="ru-RU" sz="2800" b="1" dirty="0" smtClean="0"/>
            </a:br>
            <a:endParaRPr lang="ru-RU" sz="2800" b="1" dirty="0"/>
          </a:p>
        </p:txBody>
      </p:sp>
      <p:sp>
        <p:nvSpPr>
          <p:cNvPr id="4" name="Рамка 3"/>
          <p:cNvSpPr/>
          <p:nvPr/>
        </p:nvSpPr>
        <p:spPr>
          <a:xfrm>
            <a:off x="107504" y="116632"/>
            <a:ext cx="8856984" cy="6624736"/>
          </a:xfrm>
          <a:prstGeom prst="frame">
            <a:avLst>
              <a:gd name="adj1" fmla="val 225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081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ru-RU" b="1" dirty="0" smtClean="0"/>
          </a:p>
          <a:p>
            <a:pPr marL="0" indent="0">
              <a:buNone/>
            </a:pPr>
            <a:endParaRPr lang="ru-RU" b="1" dirty="0"/>
          </a:p>
          <a:p>
            <a:pPr marL="0" indent="0" algn="ctr">
              <a:buNone/>
            </a:pPr>
            <a:r>
              <a:rPr lang="ru-RU" sz="6000" b="1" dirty="0" smtClean="0"/>
              <a:t>Помните: Дорога не терпит шалости - наказывает без жалости.</a:t>
            </a:r>
            <a:r>
              <a:rPr lang="ru-RU" sz="6000" dirty="0" smtClean="0"/>
              <a:t/>
            </a:r>
            <a:br>
              <a:rPr lang="ru-RU" sz="6000" dirty="0" smtClean="0"/>
            </a:br>
            <a:endParaRPr lang="ru-RU" sz="6000" dirty="0"/>
          </a:p>
        </p:txBody>
      </p:sp>
      <p:sp>
        <p:nvSpPr>
          <p:cNvPr id="5" name="Рамка 4"/>
          <p:cNvSpPr/>
          <p:nvPr/>
        </p:nvSpPr>
        <p:spPr>
          <a:xfrm>
            <a:off x="107504" y="116632"/>
            <a:ext cx="8928992" cy="6624736"/>
          </a:xfrm>
          <a:prstGeom prst="frame">
            <a:avLst>
              <a:gd name="adj1" fmla="val 329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4797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/>
          <a:lstStyle/>
          <a:p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 algn="ctr">
              <a:buNone/>
            </a:pPr>
            <a:r>
              <a:rPr lang="ru-RU" sz="4800" b="1" dirty="0" smtClean="0"/>
              <a:t>СПАСИБО  ЗА  ВНИМАНИЕ  !</a:t>
            </a:r>
            <a:endParaRPr lang="ru-RU" sz="4800" b="1" dirty="0"/>
          </a:p>
        </p:txBody>
      </p:sp>
      <p:sp>
        <p:nvSpPr>
          <p:cNvPr id="4" name="Рамка 3"/>
          <p:cNvSpPr/>
          <p:nvPr/>
        </p:nvSpPr>
        <p:spPr>
          <a:xfrm>
            <a:off x="107504" y="116632"/>
            <a:ext cx="8928992" cy="6624736"/>
          </a:xfrm>
          <a:prstGeom prst="frame">
            <a:avLst>
              <a:gd name="adj1" fmla="val 204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56262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196752"/>
            <a:ext cx="8147248" cy="364902"/>
          </a:xfrm>
        </p:spPr>
        <p:txBody>
          <a:bodyPr>
            <a:normAutofit fontScale="90000"/>
          </a:bodyPr>
          <a:lstStyle/>
          <a:p>
            <a:r>
              <a:rPr lang="ru-RU" sz="2700" b="1" dirty="0" smtClean="0"/>
              <a:t>«Игровая деятельность как эффективное средство воспитания у дошкольников положительной привычки безопасного поведения на улицах</a:t>
            </a:r>
            <a:r>
              <a:rPr lang="ru-RU" sz="2200" b="1" dirty="0" smtClean="0"/>
              <a:t>»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752528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b="1" dirty="0"/>
              <a:t> </a:t>
            </a:r>
            <a:r>
              <a:rPr lang="ru-RU" sz="2800" b="1" dirty="0"/>
              <a:t>Цель: </a:t>
            </a:r>
            <a:r>
              <a:rPr lang="ru-RU" sz="2800" dirty="0"/>
              <a:t>повышение активности педагогов по формированию у дошкольников навыков безопасного поведения на дороге посредством игровой деятельности.</a:t>
            </a:r>
          </a:p>
          <a:p>
            <a:r>
              <a:rPr lang="ru-RU" sz="2600" b="1" u="sng" dirty="0"/>
              <a:t>Задачи:</a:t>
            </a:r>
            <a:endParaRPr lang="ru-RU" sz="2600" u="sng" dirty="0"/>
          </a:p>
          <a:p>
            <a:pPr algn="just"/>
            <a:r>
              <a:rPr lang="ru-RU" sz="2600" dirty="0"/>
              <a:t>- активизировать  педагогов-дошкольников к деятельности по формированию у детей навыков безопасного поведения на дороге.</a:t>
            </a:r>
          </a:p>
          <a:p>
            <a:pPr algn="just"/>
            <a:r>
              <a:rPr lang="ru-RU" sz="2600" dirty="0"/>
              <a:t>- формировать у детей  практические навыки безопасного поведения на дороге.</a:t>
            </a:r>
          </a:p>
          <a:p>
            <a:pPr algn="just"/>
            <a:r>
              <a:rPr lang="ru-RU" sz="2600" dirty="0"/>
              <a:t>- способствовать развитию бережного отношения к жизни детей, потребности осознанно выполнять правила дорожного движения.</a:t>
            </a:r>
          </a:p>
          <a:p>
            <a:endParaRPr lang="ru-RU" dirty="0"/>
          </a:p>
        </p:txBody>
      </p:sp>
      <p:sp>
        <p:nvSpPr>
          <p:cNvPr id="5" name="Рамка 4"/>
          <p:cNvSpPr/>
          <p:nvPr/>
        </p:nvSpPr>
        <p:spPr>
          <a:xfrm>
            <a:off x="107504" y="116632"/>
            <a:ext cx="8928992" cy="6624736"/>
          </a:xfrm>
          <a:prstGeom prst="frame">
            <a:avLst>
              <a:gd name="adj1" fmla="val 141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1756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buNone/>
            </a:pPr>
            <a:endParaRPr lang="ru-RU" dirty="0" smtClean="0"/>
          </a:p>
          <a:p>
            <a:pPr marL="0" indent="0" algn="ctr">
              <a:buNone/>
            </a:pPr>
            <a:r>
              <a:rPr lang="ru-RU" dirty="0" smtClean="0"/>
              <a:t> </a:t>
            </a:r>
            <a:r>
              <a:rPr lang="ru-RU" b="1" dirty="0"/>
              <a:t>Центральная задача</a:t>
            </a:r>
            <a:r>
              <a:rPr lang="ru-RU" dirty="0"/>
              <a:t> обучения Правилам дорожного движения в соответствии с областной образовательной программой для дошкольников </a:t>
            </a:r>
            <a:r>
              <a:rPr lang="ru-RU" b="1" dirty="0"/>
              <a:t>«Ребенок и дорога», </a:t>
            </a:r>
            <a:r>
              <a:rPr lang="ru-RU" dirty="0"/>
              <a:t>которую </a:t>
            </a:r>
            <a:r>
              <a:rPr lang="ru-RU" dirty="0" smtClean="0"/>
              <a:t>начали </a:t>
            </a:r>
            <a:r>
              <a:rPr lang="ru-RU" dirty="0"/>
              <a:t>реализовывать </a:t>
            </a:r>
            <a:r>
              <a:rPr lang="ru-RU" dirty="0" smtClean="0"/>
              <a:t>все дошкольные образовательные организации </a:t>
            </a:r>
            <a:r>
              <a:rPr lang="ru-RU" dirty="0"/>
              <a:t>области с 1 сентября 2014 года  - </a:t>
            </a:r>
            <a:r>
              <a:rPr lang="ru-RU" b="1" dirty="0"/>
              <a:t>научить детей жить в динамичном, быстро меняющемся мире глобальной автомобилизации, сформировать у них сознательное и ответственное отношение к личной безопасности и безопасности окружающих, готовность к эффективным, обоснованным действиям в любой дорожной ситуации.</a:t>
            </a:r>
          </a:p>
        </p:txBody>
      </p:sp>
      <p:sp>
        <p:nvSpPr>
          <p:cNvPr id="5" name="Рамка 4"/>
          <p:cNvSpPr/>
          <p:nvPr/>
        </p:nvSpPr>
        <p:spPr>
          <a:xfrm>
            <a:off x="179512" y="188640"/>
            <a:ext cx="8784976" cy="6480720"/>
          </a:xfrm>
          <a:prstGeom prst="frame">
            <a:avLst>
              <a:gd name="adj1" fmla="val 138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8897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/>
              <a:t>         </a:t>
            </a:r>
            <a:r>
              <a:rPr lang="ru-RU" b="1" dirty="0"/>
              <a:t>Для успешной работы по </a:t>
            </a:r>
            <a:r>
              <a:rPr lang="ru-RU" b="1" dirty="0" smtClean="0"/>
              <a:t>реализации программы «Ребенок и дорога» </a:t>
            </a:r>
            <a:r>
              <a:rPr lang="ru-RU" b="1" dirty="0"/>
              <a:t>следует обратить внимание на такие важные моменты как:</a:t>
            </a:r>
          </a:p>
          <a:p>
            <a:r>
              <a:rPr lang="ru-RU" dirty="0"/>
              <a:t>- необходимость заинтересовать детей, уточнить и систематизировать их знания о правилах безопасного поведения на дороге;</a:t>
            </a:r>
          </a:p>
          <a:p>
            <a:r>
              <a:rPr lang="ru-RU" dirty="0"/>
              <a:t>- необходимость ввести правила дорожного движения в повседневную жизнь детей, показать разнообразие их проявлений в жизненных ситуациях, тренировать умение применять эти правила;</a:t>
            </a:r>
          </a:p>
          <a:p>
            <a:r>
              <a:rPr lang="ru-RU" dirty="0"/>
              <a:t>- необходимость помочь осознанно овладеть реальными практическими действиями.</a:t>
            </a:r>
          </a:p>
        </p:txBody>
      </p:sp>
      <p:sp>
        <p:nvSpPr>
          <p:cNvPr id="4" name="Рамка 3"/>
          <p:cNvSpPr/>
          <p:nvPr/>
        </p:nvSpPr>
        <p:spPr>
          <a:xfrm>
            <a:off x="107504" y="116632"/>
            <a:ext cx="8928992" cy="6624736"/>
          </a:xfrm>
          <a:prstGeom prst="frame">
            <a:avLst>
              <a:gd name="adj1" fmla="val 162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8968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b="1" dirty="0"/>
              <a:t>Наиболее доходчивой формой разъяснения детям правил дорожного движения является игра</a:t>
            </a:r>
            <a:r>
              <a:rPr lang="ru-RU" sz="2400" b="1" dirty="0" smtClean="0"/>
              <a:t>.</a:t>
            </a:r>
          </a:p>
          <a:p>
            <a:pPr marL="0" indent="0" algn="ctr">
              <a:buNone/>
            </a:pPr>
            <a:r>
              <a:rPr lang="ru-RU" sz="2400" dirty="0"/>
              <a:t> В своей деятельности по формированию основ безопасного поведения на дороге </a:t>
            </a:r>
            <a:r>
              <a:rPr lang="ru-RU" sz="2400" dirty="0" smtClean="0"/>
              <a:t>педагоги нашей ДОО используют следующие</a:t>
            </a:r>
            <a:r>
              <a:rPr lang="ru-RU" sz="2400" dirty="0"/>
              <a:t>  игры:</a:t>
            </a:r>
          </a:p>
          <a:p>
            <a:pPr marL="0" indent="0" algn="ctr">
              <a:buNone/>
            </a:pPr>
            <a:r>
              <a:rPr lang="ru-RU" sz="2400" b="1" dirty="0"/>
              <a:t>- сюжетно-ролевые;</a:t>
            </a:r>
          </a:p>
          <a:p>
            <a:pPr marL="0" indent="0" algn="ctr">
              <a:buNone/>
            </a:pPr>
            <a:r>
              <a:rPr lang="ru-RU" sz="2400" b="1" dirty="0"/>
              <a:t>- подвижные;</a:t>
            </a:r>
          </a:p>
          <a:p>
            <a:pPr marL="0" indent="0" algn="ctr">
              <a:buNone/>
            </a:pPr>
            <a:r>
              <a:rPr lang="ru-RU" sz="2400" b="1" dirty="0"/>
              <a:t>- дидактические;</a:t>
            </a:r>
          </a:p>
          <a:p>
            <a:pPr marL="0" indent="0" algn="ctr">
              <a:buNone/>
            </a:pPr>
            <a:r>
              <a:rPr lang="ru-RU" sz="2400" b="1" dirty="0"/>
              <a:t>- настольно-печатные;</a:t>
            </a:r>
          </a:p>
          <a:p>
            <a:pPr marL="0" indent="0" algn="ctr">
              <a:buNone/>
            </a:pPr>
            <a:r>
              <a:rPr lang="ru-RU" sz="2400" b="1" dirty="0"/>
              <a:t>- игры-практикумы и др.</a:t>
            </a:r>
          </a:p>
          <a:p>
            <a:pPr marL="0" indent="0">
              <a:buNone/>
            </a:pPr>
            <a:r>
              <a:rPr lang="ru-RU" sz="2400" dirty="0"/>
              <a:t>    </a:t>
            </a:r>
            <a:endParaRPr lang="ru-RU" sz="2400" dirty="0" smtClean="0"/>
          </a:p>
          <a:p>
            <a:pPr marL="0" indent="0" algn="ctr">
              <a:buNone/>
            </a:pPr>
            <a:r>
              <a:rPr lang="ru-RU" sz="2600" dirty="0" smtClean="0"/>
              <a:t>Для этого созданы все необходимые условия.</a:t>
            </a:r>
            <a:endParaRPr lang="ru-RU" sz="2000" dirty="0" smtClean="0"/>
          </a:p>
          <a:p>
            <a:endParaRPr lang="ru-RU" sz="2000" dirty="0"/>
          </a:p>
        </p:txBody>
      </p:sp>
      <p:sp>
        <p:nvSpPr>
          <p:cNvPr id="5" name="Рамка 4"/>
          <p:cNvSpPr/>
          <p:nvPr/>
        </p:nvSpPr>
        <p:spPr>
          <a:xfrm>
            <a:off x="179512" y="116632"/>
            <a:ext cx="8784976" cy="6624736"/>
          </a:xfrm>
          <a:prstGeom prst="frame">
            <a:avLst>
              <a:gd name="adj1" fmla="val 225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2318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b="1" dirty="0" smtClean="0"/>
              <a:t>Для сюжетно – ролевых игр и игр-практикумов </a:t>
            </a:r>
            <a:r>
              <a:rPr lang="ru-RU" dirty="0" smtClean="0"/>
              <a:t>по правилам дорожного движения - оборудована авто площадка,  размещен паспорт дорожной безопасности, имеется автоматизированный переносной авто городок с программным обеспечением. </a:t>
            </a:r>
          </a:p>
          <a:p>
            <a:pPr marL="0" indent="0" algn="just">
              <a:buNone/>
            </a:pPr>
            <a:endParaRPr lang="ru-RU" b="1" dirty="0" smtClean="0"/>
          </a:p>
          <a:p>
            <a:pPr marL="0" indent="0" algn="just">
              <a:buNone/>
            </a:pPr>
            <a:r>
              <a:rPr lang="ru-RU" b="1" dirty="0" smtClean="0"/>
              <a:t>Для дидактических и настольно-печатных игр</a:t>
            </a:r>
            <a:r>
              <a:rPr lang="ru-RU" dirty="0" smtClean="0"/>
              <a:t> в групповых помещениях оформлены макеты  улиц и проезжей части, имеются переносные дорожные знаки,   разнообразные транспортные игрушки и светофоры.</a:t>
            </a:r>
          </a:p>
          <a:p>
            <a:endParaRPr lang="ru-RU" dirty="0"/>
          </a:p>
        </p:txBody>
      </p:sp>
      <p:sp>
        <p:nvSpPr>
          <p:cNvPr id="4" name="Рамка 3"/>
          <p:cNvSpPr/>
          <p:nvPr/>
        </p:nvSpPr>
        <p:spPr>
          <a:xfrm>
            <a:off x="107504" y="116632"/>
            <a:ext cx="8928992" cy="6624736"/>
          </a:xfrm>
          <a:prstGeom prst="frame">
            <a:avLst>
              <a:gd name="adj1" fmla="val 225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5549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/>
              <a:t>  </a:t>
            </a:r>
            <a:r>
              <a:rPr lang="ru-RU" b="1" dirty="0"/>
              <a:t>В сюжетно – ролевых играх</a:t>
            </a:r>
            <a:r>
              <a:rPr lang="ru-RU" dirty="0"/>
              <a:t> «Водители», «Поездка в автобусе», «Мы – пешеходы», </a:t>
            </a:r>
            <a:r>
              <a:rPr lang="ru-RU" dirty="0" smtClean="0"/>
              <a:t>«ГИБДД</a:t>
            </a:r>
            <a:r>
              <a:rPr lang="ru-RU" dirty="0"/>
              <a:t>», «Служба спасения», «Дорожный патруль</a:t>
            </a:r>
            <a:r>
              <a:rPr lang="ru-RU" dirty="0" smtClean="0"/>
              <a:t>» -</a:t>
            </a:r>
            <a:r>
              <a:rPr lang="ru-RU" dirty="0"/>
              <a:t>  знакомим детей с улицей, дорогой, тротуаром, учим правильно входить в транспорт и выходить из него, закрепляем такие понятия как «пешеход», «проезжая часть дороги», «дорожный знак».</a:t>
            </a:r>
          </a:p>
          <a:p>
            <a:r>
              <a:rPr lang="ru-RU" b="1" dirty="0"/>
              <a:t>    Проигрываем  с детьми различные игровые сюжеты. </a:t>
            </a:r>
            <a:endParaRPr lang="ru-RU" b="1" dirty="0" smtClean="0"/>
          </a:p>
          <a:p>
            <a:pPr marL="0" indent="0">
              <a:buNone/>
            </a:pPr>
            <a:r>
              <a:rPr lang="ru-RU" dirty="0" smtClean="0"/>
              <a:t>Например</a:t>
            </a:r>
            <a:r>
              <a:rPr lang="ru-RU" dirty="0"/>
              <a:t>: «Дети играли в футбол и мяч выкатился на дорогу, одна из девочек побежала за мячом…», «Водитель автобуса нарушил правила движения, поехал на красный сигнал светофора</a:t>
            </a:r>
            <a:r>
              <a:rPr lang="ru-RU" dirty="0" smtClean="0"/>
              <a:t>…».</a:t>
            </a:r>
          </a:p>
          <a:p>
            <a:pPr marL="0" indent="0">
              <a:buNone/>
            </a:pPr>
            <a:endParaRPr lang="ru-RU" dirty="0"/>
          </a:p>
          <a:p>
            <a:pPr marL="0" indent="0" algn="ctr">
              <a:buNone/>
            </a:pPr>
            <a:r>
              <a:rPr lang="ru-RU" b="1" dirty="0"/>
              <a:t>Во время руководства игрой дошкольников взрослый берет на себя второстепенную роль и ненавязчиво подсказывает правильные действия играющим.</a:t>
            </a:r>
            <a:r>
              <a:rPr lang="ru-RU" dirty="0"/>
              <a:t> </a:t>
            </a: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Например</a:t>
            </a:r>
            <a:r>
              <a:rPr lang="ru-RU" dirty="0"/>
              <a:t>, играя в </a:t>
            </a:r>
            <a:r>
              <a:rPr lang="ru-RU" b="1" dirty="0"/>
              <a:t>«МЧС», </a:t>
            </a:r>
            <a:r>
              <a:rPr lang="ru-RU" dirty="0"/>
              <a:t>взрослый может взять на себя роль «случайного прохожего», который поможет обогатить сюжет </a:t>
            </a:r>
            <a:r>
              <a:rPr lang="ru-RU" dirty="0" smtClean="0"/>
              <a:t>игры.</a:t>
            </a:r>
            <a:endParaRPr lang="ru-RU" dirty="0"/>
          </a:p>
        </p:txBody>
      </p:sp>
      <p:sp>
        <p:nvSpPr>
          <p:cNvPr id="4" name="Рамка 3"/>
          <p:cNvSpPr/>
          <p:nvPr/>
        </p:nvSpPr>
        <p:spPr>
          <a:xfrm>
            <a:off x="107504" y="116632"/>
            <a:ext cx="8928992" cy="6624736"/>
          </a:xfrm>
          <a:prstGeom prst="frame">
            <a:avLst>
              <a:gd name="adj1" fmla="val 204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8992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b="1" dirty="0"/>
              <a:t> </a:t>
            </a:r>
            <a:endParaRPr lang="ru-RU" b="1" dirty="0" smtClean="0"/>
          </a:p>
          <a:p>
            <a:pPr marL="0" indent="0" algn="just">
              <a:buNone/>
            </a:pPr>
            <a:r>
              <a:rPr lang="ru-RU" sz="3100" b="1" dirty="0" smtClean="0"/>
              <a:t>В </a:t>
            </a:r>
            <a:r>
              <a:rPr lang="ru-RU" sz="3100" b="1" dirty="0"/>
              <a:t>подвижных играх и играх практикумах</a:t>
            </a:r>
            <a:r>
              <a:rPr lang="ru-RU" sz="3100" dirty="0"/>
              <a:t> у дошкольников </a:t>
            </a:r>
            <a:r>
              <a:rPr lang="ru-RU" sz="3100" b="1" dirty="0"/>
              <a:t>формируются специальные двигательные </a:t>
            </a:r>
            <a:r>
              <a:rPr lang="ru-RU" sz="3100" b="1" dirty="0" smtClean="0"/>
              <a:t>навыки, </a:t>
            </a:r>
            <a:r>
              <a:rPr lang="ru-RU" sz="3100" dirty="0" smtClean="0"/>
              <a:t>ребенок</a:t>
            </a:r>
            <a:r>
              <a:rPr lang="ru-RU" sz="3100" dirty="0"/>
              <a:t> учится координировать свои движения с движениями других, правильно двигаться в соответствии с полученным сигналом: «Стрелка, стрелка покружись», «Светофор», «К своим знакам!», «Автогонки», «Красный, желтый, зеленый!», «Тише едешь, дальше будешь!», «Быстро шагай, смотри, не зевай</a:t>
            </a:r>
            <a:r>
              <a:rPr lang="ru-RU" sz="3100" dirty="0" smtClean="0"/>
              <a:t>!»</a:t>
            </a:r>
            <a:r>
              <a:rPr lang="ru-RU" sz="3100" b="1" dirty="0" smtClean="0"/>
              <a:t>.</a:t>
            </a:r>
            <a:endParaRPr lang="ru-RU" sz="3100" dirty="0" smtClean="0"/>
          </a:p>
          <a:p>
            <a:pPr marL="0" indent="0" algn="just">
              <a:buNone/>
            </a:pPr>
            <a:endParaRPr lang="ru-RU" sz="3100" dirty="0"/>
          </a:p>
          <a:p>
            <a:pPr marL="0" indent="0" algn="just">
              <a:buNone/>
            </a:pPr>
            <a:r>
              <a:rPr lang="ru-RU" sz="3100" dirty="0" smtClean="0"/>
              <a:t>Например</a:t>
            </a:r>
            <a:r>
              <a:rPr lang="ru-RU" sz="3100" dirty="0"/>
              <a:t>, в игре </a:t>
            </a:r>
            <a:r>
              <a:rPr lang="ru-RU" sz="3100" b="1" dirty="0"/>
              <a:t>«Быстро шагай, смотри, не зевай!»</a:t>
            </a:r>
            <a:r>
              <a:rPr lang="ru-RU" sz="3100" dirty="0"/>
              <a:t> у детей развивается внимание, быстрота реакции, умение действовать в соответствии с цветовыми сигналами. </a:t>
            </a:r>
            <a:r>
              <a:rPr lang="ru-RU" sz="3100" dirty="0" smtClean="0"/>
              <a:t>Если </a:t>
            </a:r>
            <a:r>
              <a:rPr lang="ru-RU" sz="3100" dirty="0"/>
              <a:t>водящий поднимает красный флажок, играющие останавливаются и замирают на месте,  желтый флажок </a:t>
            </a:r>
            <a:r>
              <a:rPr lang="ru-RU" sz="3100" dirty="0" smtClean="0"/>
              <a:t>–дети </a:t>
            </a:r>
            <a:r>
              <a:rPr lang="ru-RU" sz="3100" dirty="0"/>
              <a:t>шагают на месте,  зеленый флажок – играющие двигаются по всей площадке </a:t>
            </a:r>
            <a:r>
              <a:rPr lang="ru-RU" sz="3100" dirty="0" smtClean="0"/>
              <a:t>врассыпную.</a:t>
            </a:r>
            <a:endParaRPr lang="ru-RU" sz="3100" dirty="0"/>
          </a:p>
        </p:txBody>
      </p:sp>
      <p:sp>
        <p:nvSpPr>
          <p:cNvPr id="4" name="Рамка 3"/>
          <p:cNvSpPr/>
          <p:nvPr/>
        </p:nvSpPr>
        <p:spPr>
          <a:xfrm>
            <a:off x="107504" y="116632"/>
            <a:ext cx="8928992" cy="6624736"/>
          </a:xfrm>
          <a:prstGeom prst="frame">
            <a:avLst>
              <a:gd name="adj1" fmla="val 204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7401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0547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b="1" dirty="0"/>
              <a:t>Дидактические игры</a:t>
            </a:r>
            <a:r>
              <a:rPr lang="ru-RU" sz="2400" dirty="0"/>
              <a:t> способствуют развитию у дошкольников наглядных представлений о дорожном движении. </a:t>
            </a:r>
            <a:r>
              <a:rPr lang="ru-RU" sz="2400" b="1" dirty="0"/>
              <a:t>В ходе дидактических игр закрепляются знания детей о правилах дорожного движения</a:t>
            </a:r>
            <a:r>
              <a:rPr lang="ru-RU" sz="2400" dirty="0"/>
              <a:t>; «Разложи картинки по порядку», «Сложи картинку», «Найди лишнее», «Что нужно водителю», «Добрые и плохие поступки» и др</a:t>
            </a:r>
            <a:r>
              <a:rPr lang="ru-RU" sz="2400" dirty="0" smtClean="0"/>
              <a:t>.</a:t>
            </a:r>
          </a:p>
          <a:p>
            <a:pPr marL="0" indent="0" algn="just">
              <a:buNone/>
            </a:pPr>
            <a:endParaRPr lang="ru-RU" sz="2400" dirty="0"/>
          </a:p>
          <a:p>
            <a:pPr marL="0" indent="0" algn="just">
              <a:buNone/>
            </a:pPr>
            <a:r>
              <a:rPr lang="ru-RU" sz="2400" dirty="0"/>
              <a:t>Например, в игре </a:t>
            </a:r>
            <a:r>
              <a:rPr lang="ru-RU" sz="2400" b="1" dirty="0"/>
              <a:t>«Найди лишнее» </a:t>
            </a:r>
            <a:r>
              <a:rPr lang="ru-RU" sz="2400" dirty="0"/>
              <a:t> дошкольники учатся классифицировать и анализировать. Детям предлагаются карточки с изображением различных предметов дорожной тематики или знаки, среди которых, как правило, один лишний. Ребенок находит лишний предмет и объясняет свой выбор.</a:t>
            </a:r>
          </a:p>
          <a:p>
            <a:endParaRPr lang="ru-RU" dirty="0"/>
          </a:p>
        </p:txBody>
      </p:sp>
      <p:sp>
        <p:nvSpPr>
          <p:cNvPr id="4" name="Рамка 3"/>
          <p:cNvSpPr/>
          <p:nvPr/>
        </p:nvSpPr>
        <p:spPr>
          <a:xfrm>
            <a:off x="107504" y="116632"/>
            <a:ext cx="8928992" cy="6624736"/>
          </a:xfrm>
          <a:prstGeom prst="frame">
            <a:avLst>
              <a:gd name="adj1" fmla="val 183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0311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269</TotalTime>
  <Words>278</Words>
  <Application>Microsoft Office PowerPoint</Application>
  <PresentationFormat>Экран (4:3)</PresentationFormat>
  <Paragraphs>89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Муниципальное  автономное дошкольное образовательное учреждение  Детский сад № 6 пгт Серышево Амурской области   МАСТЕР – КЛАСС  «Игровая деятельность как эффективное средство воспитания у дошкольников положительной привычки безопасного поведения на улицах»  Презентацию подготовила Гордиенко Елена Витальевна  старший воспитатель МАДОУ Детского сада № 6 пгт Серышево  </vt:lpstr>
      <vt:lpstr>«Игровая деятельность как эффективное средство воспитания у дошкольников положительной привычки безопасного поведения на улицах»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СИТУАЦИЯ:     Сегодня Иру и Наташу забрала из детского сада Наташина мама. Девочки шагали чуть впереди её, крепко держась за руки. Они почти подошли к дому, и мама решила остановиться у киоска. Она видела как девочки забежали во двор. Внезапно во двор завернул автомобиль. Увидев его, девочки от растерянности начали тянуть друг друга в разные стороны. Ира упала. К счастью, водителю удалось избежать наезд, на упавшую девочку.    ВОПРОС:  В чём ошибка Наташиной мамы? Что бы вы объяснили детям в связи со случившимся?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 автономное дошкольное образовательное учреждение  Детский сад № 6 пгт Серышево Амурской области   МАСТЕР – КЛАСС «Игровая деятельность</dc:title>
  <dc:creator>максим</dc:creator>
  <cp:lastModifiedBy>максим</cp:lastModifiedBy>
  <cp:revision>13</cp:revision>
  <dcterms:created xsi:type="dcterms:W3CDTF">2014-12-17T08:21:07Z</dcterms:created>
  <dcterms:modified xsi:type="dcterms:W3CDTF">2014-12-17T12:50:29Z</dcterms:modified>
</cp:coreProperties>
</file>