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59" r:id="rId6"/>
    <p:sldId id="258" r:id="rId7"/>
    <p:sldId id="263" r:id="rId8"/>
    <p:sldId id="262" r:id="rId9"/>
    <p:sldId id="265" r:id="rId10"/>
    <p:sldId id="264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814FF4-11AC-447C-993F-692288128324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B5D9F0B-1578-41ED-B670-58F96349241A}">
      <dgm:prSet phldrT="[Текст]" custT="1"/>
      <dgm:spPr/>
      <dgm:t>
        <a:bodyPr/>
        <a:lstStyle/>
        <a:p>
          <a:r>
            <a:rPr lang="ru-RU" sz="3200" b="1" dirty="0" smtClean="0"/>
            <a:t>Неполные семьи</a:t>
          </a:r>
          <a:endParaRPr lang="ru-RU" sz="3200" b="1" dirty="0"/>
        </a:p>
      </dgm:t>
    </dgm:pt>
    <dgm:pt modelId="{339A22FC-4512-4BC8-B99F-242E646A079B}" type="parTrans" cxnId="{B628C1FC-0CD4-4371-A183-897A8CC0ECF0}">
      <dgm:prSet/>
      <dgm:spPr/>
      <dgm:t>
        <a:bodyPr/>
        <a:lstStyle/>
        <a:p>
          <a:endParaRPr lang="ru-RU"/>
        </a:p>
      </dgm:t>
    </dgm:pt>
    <dgm:pt modelId="{7AC40D26-6516-491B-8A40-3D3BE6454553}" type="sibTrans" cxnId="{B628C1FC-0CD4-4371-A183-897A8CC0ECF0}">
      <dgm:prSet/>
      <dgm:spPr/>
      <dgm:t>
        <a:bodyPr/>
        <a:lstStyle/>
        <a:p>
          <a:endParaRPr lang="ru-RU"/>
        </a:p>
      </dgm:t>
    </dgm:pt>
    <dgm:pt modelId="{A652A7B7-EA9B-4AD3-B5B8-00BC194E56E9}">
      <dgm:prSet phldrT="[Текст]" custT="1"/>
      <dgm:spPr/>
      <dgm:t>
        <a:bodyPr/>
        <a:lstStyle/>
        <a:p>
          <a:r>
            <a:rPr lang="ru-RU" sz="2800" b="1" dirty="0" smtClean="0"/>
            <a:t>неправильное воспитание / недостаток внимания</a:t>
          </a:r>
          <a:endParaRPr lang="ru-RU" sz="2800" b="1" dirty="0"/>
        </a:p>
      </dgm:t>
    </dgm:pt>
    <dgm:pt modelId="{3AC51080-05F5-4149-878C-225F09BDA2CE}" type="parTrans" cxnId="{4330FA5D-57D6-41DE-8DBC-3981253371D5}">
      <dgm:prSet/>
      <dgm:spPr/>
      <dgm:t>
        <a:bodyPr/>
        <a:lstStyle/>
        <a:p>
          <a:endParaRPr lang="ru-RU"/>
        </a:p>
      </dgm:t>
    </dgm:pt>
    <dgm:pt modelId="{8E4E4D6C-5004-466E-9141-BCD13C25DD97}" type="sibTrans" cxnId="{4330FA5D-57D6-41DE-8DBC-3981253371D5}">
      <dgm:prSet/>
      <dgm:spPr/>
      <dgm:t>
        <a:bodyPr/>
        <a:lstStyle/>
        <a:p>
          <a:endParaRPr lang="ru-RU"/>
        </a:p>
      </dgm:t>
    </dgm:pt>
    <dgm:pt modelId="{20F37CA5-8008-427A-95F3-F312F3AAB629}">
      <dgm:prSet phldrT="[Текст]" custT="1"/>
      <dgm:spPr/>
      <dgm:t>
        <a:bodyPr/>
        <a:lstStyle/>
        <a:p>
          <a:r>
            <a:rPr lang="ru-RU" sz="3200" b="1" dirty="0" smtClean="0"/>
            <a:t>генетическая предрасположенность </a:t>
          </a:r>
          <a:endParaRPr lang="ru-RU" sz="3200" b="1" dirty="0"/>
        </a:p>
      </dgm:t>
    </dgm:pt>
    <dgm:pt modelId="{4100E612-781D-402D-A351-82736DC3BA6D}" type="parTrans" cxnId="{1B3D5270-5DF2-4C62-985B-F35991E73BA8}">
      <dgm:prSet/>
      <dgm:spPr/>
      <dgm:t>
        <a:bodyPr/>
        <a:lstStyle/>
        <a:p>
          <a:endParaRPr lang="ru-RU"/>
        </a:p>
      </dgm:t>
    </dgm:pt>
    <dgm:pt modelId="{7FC570B1-AD2C-4553-8013-E8F56B8DAC51}" type="sibTrans" cxnId="{1B3D5270-5DF2-4C62-985B-F35991E73BA8}">
      <dgm:prSet/>
      <dgm:spPr/>
      <dgm:t>
        <a:bodyPr/>
        <a:lstStyle/>
        <a:p>
          <a:endParaRPr lang="ru-RU"/>
        </a:p>
      </dgm:t>
    </dgm:pt>
    <dgm:pt modelId="{54A1AAFF-2793-464A-BBCC-3D4854D7BF18}">
      <dgm:prSet custT="1"/>
      <dgm:spPr/>
      <dgm:t>
        <a:bodyPr/>
        <a:lstStyle/>
        <a:p>
          <a:r>
            <a:rPr lang="ru-RU" sz="3200" b="1" dirty="0" smtClean="0"/>
            <a:t>Социально-неблагополучные семьи </a:t>
          </a:r>
          <a:endParaRPr lang="en-US" sz="3200" b="1" dirty="0" smtClean="0"/>
        </a:p>
      </dgm:t>
    </dgm:pt>
    <dgm:pt modelId="{898416EE-D06A-4B7E-A3E0-48E3A5C350F6}" type="parTrans" cxnId="{1EBF7D71-5334-431F-A359-5E6C96F5E6B8}">
      <dgm:prSet/>
      <dgm:spPr/>
      <dgm:t>
        <a:bodyPr/>
        <a:lstStyle/>
        <a:p>
          <a:endParaRPr lang="ru-RU"/>
        </a:p>
      </dgm:t>
    </dgm:pt>
    <dgm:pt modelId="{DE286F04-23C3-49A5-81EA-01D4922DF537}" type="sibTrans" cxnId="{1EBF7D71-5334-431F-A359-5E6C96F5E6B8}">
      <dgm:prSet/>
      <dgm:spPr/>
      <dgm:t>
        <a:bodyPr/>
        <a:lstStyle/>
        <a:p>
          <a:endParaRPr lang="ru-RU"/>
        </a:p>
      </dgm:t>
    </dgm:pt>
    <dgm:pt modelId="{0C86A754-70B6-4015-B23A-9419524653D7}" type="pres">
      <dgm:prSet presAssocID="{84814FF4-11AC-447C-993F-692288128324}" presName="linear" presStyleCnt="0">
        <dgm:presLayoutVars>
          <dgm:dir/>
          <dgm:animLvl val="lvl"/>
          <dgm:resizeHandles val="exact"/>
        </dgm:presLayoutVars>
      </dgm:prSet>
      <dgm:spPr/>
    </dgm:pt>
    <dgm:pt modelId="{9A9F00EC-F8DF-4264-9E5B-88A812ACD579}" type="pres">
      <dgm:prSet presAssocID="{6B5D9F0B-1578-41ED-B670-58F96349241A}" presName="parentLin" presStyleCnt="0"/>
      <dgm:spPr/>
    </dgm:pt>
    <dgm:pt modelId="{E4E8F3FE-4E8B-4B1C-8400-831427749313}" type="pres">
      <dgm:prSet presAssocID="{6B5D9F0B-1578-41ED-B670-58F96349241A}" presName="parentLeftMargin" presStyleLbl="node1" presStyleIdx="0" presStyleCnt="4"/>
      <dgm:spPr/>
    </dgm:pt>
    <dgm:pt modelId="{D478B825-F6EA-4638-AE76-2D43DB86772A}" type="pres">
      <dgm:prSet presAssocID="{6B5D9F0B-1578-41ED-B670-58F96349241A}" presName="parentText" presStyleLbl="node1" presStyleIdx="0" presStyleCnt="4" custScaleY="249903" custLinFactNeighborX="-14069" custLinFactNeighborY="2762">
        <dgm:presLayoutVars>
          <dgm:chMax val="0"/>
          <dgm:bulletEnabled val="1"/>
        </dgm:presLayoutVars>
      </dgm:prSet>
      <dgm:spPr/>
    </dgm:pt>
    <dgm:pt modelId="{BC7AC239-DD74-46CB-8195-98229CAADEE8}" type="pres">
      <dgm:prSet presAssocID="{6B5D9F0B-1578-41ED-B670-58F96349241A}" presName="negativeSpace" presStyleCnt="0"/>
      <dgm:spPr/>
    </dgm:pt>
    <dgm:pt modelId="{42BDC8AF-3BED-4DD7-959C-9ECBBD72F5B6}" type="pres">
      <dgm:prSet presAssocID="{6B5D9F0B-1578-41ED-B670-58F96349241A}" presName="childText" presStyleLbl="conFgAcc1" presStyleIdx="0" presStyleCnt="4">
        <dgm:presLayoutVars>
          <dgm:bulletEnabled val="1"/>
        </dgm:presLayoutVars>
      </dgm:prSet>
      <dgm:spPr/>
    </dgm:pt>
    <dgm:pt modelId="{7DAEE3EA-D8E2-4CC2-BBFA-BBD1F7484D2A}" type="pres">
      <dgm:prSet presAssocID="{7AC40D26-6516-491B-8A40-3D3BE6454553}" presName="spaceBetweenRectangles" presStyleCnt="0"/>
      <dgm:spPr/>
    </dgm:pt>
    <dgm:pt modelId="{EA3C665E-EFCE-4CC0-A68C-2485CA7F70E4}" type="pres">
      <dgm:prSet presAssocID="{54A1AAFF-2793-464A-BBCC-3D4854D7BF18}" presName="parentLin" presStyleCnt="0"/>
      <dgm:spPr/>
    </dgm:pt>
    <dgm:pt modelId="{A285EEC2-7C6B-4D80-B6EC-E03172B872E9}" type="pres">
      <dgm:prSet presAssocID="{54A1AAFF-2793-464A-BBCC-3D4854D7BF18}" presName="parentLeftMargin" presStyleLbl="node1" presStyleIdx="0" presStyleCnt="4"/>
      <dgm:spPr/>
    </dgm:pt>
    <dgm:pt modelId="{F6B6E745-CCE2-4C26-971E-8289E3374439}" type="pres">
      <dgm:prSet presAssocID="{54A1AAFF-2793-464A-BBCC-3D4854D7BF18}" presName="parentText" presStyleLbl="node1" presStyleIdx="1" presStyleCnt="4" custScaleY="2713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B733A1-0208-47D5-9339-D5347E9F4BFF}" type="pres">
      <dgm:prSet presAssocID="{54A1AAFF-2793-464A-BBCC-3D4854D7BF18}" presName="negativeSpace" presStyleCnt="0"/>
      <dgm:spPr/>
    </dgm:pt>
    <dgm:pt modelId="{86C3C4A6-537A-487F-AC42-ABE80B76DCA6}" type="pres">
      <dgm:prSet presAssocID="{54A1AAFF-2793-464A-BBCC-3D4854D7BF18}" presName="childText" presStyleLbl="conFgAcc1" presStyleIdx="1" presStyleCnt="4">
        <dgm:presLayoutVars>
          <dgm:bulletEnabled val="1"/>
        </dgm:presLayoutVars>
      </dgm:prSet>
      <dgm:spPr/>
    </dgm:pt>
    <dgm:pt modelId="{0869A899-0910-446E-B599-D044FFA59AB2}" type="pres">
      <dgm:prSet presAssocID="{DE286F04-23C3-49A5-81EA-01D4922DF537}" presName="spaceBetweenRectangles" presStyleCnt="0"/>
      <dgm:spPr/>
    </dgm:pt>
    <dgm:pt modelId="{C00ABD26-1BFC-4CA0-8310-89E8ABA58810}" type="pres">
      <dgm:prSet presAssocID="{A652A7B7-EA9B-4AD3-B5B8-00BC194E56E9}" presName="parentLin" presStyleCnt="0"/>
      <dgm:spPr/>
    </dgm:pt>
    <dgm:pt modelId="{A14471D4-B2BD-4CF2-B842-672DB5A92F81}" type="pres">
      <dgm:prSet presAssocID="{A652A7B7-EA9B-4AD3-B5B8-00BC194E56E9}" presName="parentLeftMargin" presStyleLbl="node1" presStyleIdx="1" presStyleCnt="4"/>
      <dgm:spPr/>
    </dgm:pt>
    <dgm:pt modelId="{8CC2C3EE-2320-4CB1-B323-A16D8BB15200}" type="pres">
      <dgm:prSet presAssocID="{A652A7B7-EA9B-4AD3-B5B8-00BC194E56E9}" presName="parentText" presStyleLbl="node1" presStyleIdx="2" presStyleCnt="4" custScaleY="2352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EF7DF0-ECE2-4C31-89D5-39F89C4BA44F}" type="pres">
      <dgm:prSet presAssocID="{A652A7B7-EA9B-4AD3-B5B8-00BC194E56E9}" presName="negativeSpace" presStyleCnt="0"/>
      <dgm:spPr/>
    </dgm:pt>
    <dgm:pt modelId="{BA1E1171-9208-4D62-8194-E0E8E94B9F08}" type="pres">
      <dgm:prSet presAssocID="{A652A7B7-EA9B-4AD3-B5B8-00BC194E56E9}" presName="childText" presStyleLbl="conFgAcc1" presStyleIdx="2" presStyleCnt="4">
        <dgm:presLayoutVars>
          <dgm:bulletEnabled val="1"/>
        </dgm:presLayoutVars>
      </dgm:prSet>
      <dgm:spPr/>
    </dgm:pt>
    <dgm:pt modelId="{3F5C20F3-C7FE-46F8-AD79-C36C7FAE57D7}" type="pres">
      <dgm:prSet presAssocID="{8E4E4D6C-5004-466E-9141-BCD13C25DD97}" presName="spaceBetweenRectangles" presStyleCnt="0"/>
      <dgm:spPr/>
    </dgm:pt>
    <dgm:pt modelId="{224932D9-D4ED-491E-8602-A3A1E7203F08}" type="pres">
      <dgm:prSet presAssocID="{20F37CA5-8008-427A-95F3-F312F3AAB629}" presName="parentLin" presStyleCnt="0"/>
      <dgm:spPr/>
    </dgm:pt>
    <dgm:pt modelId="{7C3F5D23-C413-411C-AFCD-D361921A3C59}" type="pres">
      <dgm:prSet presAssocID="{20F37CA5-8008-427A-95F3-F312F3AAB629}" presName="parentLeftMargin" presStyleLbl="node1" presStyleIdx="2" presStyleCnt="4"/>
      <dgm:spPr/>
    </dgm:pt>
    <dgm:pt modelId="{F81BC4EA-E0F3-454F-81A0-0488EBBFC61F}" type="pres">
      <dgm:prSet presAssocID="{20F37CA5-8008-427A-95F3-F312F3AAB629}" presName="parentText" presStyleLbl="node1" presStyleIdx="3" presStyleCnt="4" custScaleY="2331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6CB9A8-18B1-42B7-B5CD-DA1C1BF686F3}" type="pres">
      <dgm:prSet presAssocID="{20F37CA5-8008-427A-95F3-F312F3AAB629}" presName="negativeSpace" presStyleCnt="0"/>
      <dgm:spPr/>
    </dgm:pt>
    <dgm:pt modelId="{55218BC7-1709-4FB1-AA4C-23E6162D0065}" type="pres">
      <dgm:prSet presAssocID="{20F37CA5-8008-427A-95F3-F312F3AAB62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B3D5270-5DF2-4C62-985B-F35991E73BA8}" srcId="{84814FF4-11AC-447C-993F-692288128324}" destId="{20F37CA5-8008-427A-95F3-F312F3AAB629}" srcOrd="3" destOrd="0" parTransId="{4100E612-781D-402D-A351-82736DC3BA6D}" sibTransId="{7FC570B1-AD2C-4553-8013-E8F56B8DAC51}"/>
    <dgm:cxn modelId="{E005E523-C8D3-4A52-A246-072B887F0497}" type="presOf" srcId="{54A1AAFF-2793-464A-BBCC-3D4854D7BF18}" destId="{A285EEC2-7C6B-4D80-B6EC-E03172B872E9}" srcOrd="0" destOrd="0" presId="urn:microsoft.com/office/officeart/2005/8/layout/list1"/>
    <dgm:cxn modelId="{CCE6EDCB-FD25-4559-AE0C-1C1A8F7FE514}" type="presOf" srcId="{6B5D9F0B-1578-41ED-B670-58F96349241A}" destId="{E4E8F3FE-4E8B-4B1C-8400-831427749313}" srcOrd="0" destOrd="0" presId="urn:microsoft.com/office/officeart/2005/8/layout/list1"/>
    <dgm:cxn modelId="{0213F44A-1D8D-4515-9184-AB849AF1C634}" type="presOf" srcId="{84814FF4-11AC-447C-993F-692288128324}" destId="{0C86A754-70B6-4015-B23A-9419524653D7}" srcOrd="0" destOrd="0" presId="urn:microsoft.com/office/officeart/2005/8/layout/list1"/>
    <dgm:cxn modelId="{4330FA5D-57D6-41DE-8DBC-3981253371D5}" srcId="{84814FF4-11AC-447C-993F-692288128324}" destId="{A652A7B7-EA9B-4AD3-B5B8-00BC194E56E9}" srcOrd="2" destOrd="0" parTransId="{3AC51080-05F5-4149-878C-225F09BDA2CE}" sibTransId="{8E4E4D6C-5004-466E-9141-BCD13C25DD97}"/>
    <dgm:cxn modelId="{0C26FCE8-FAEE-4F50-822B-931498E804A0}" type="presOf" srcId="{20F37CA5-8008-427A-95F3-F312F3AAB629}" destId="{7C3F5D23-C413-411C-AFCD-D361921A3C59}" srcOrd="0" destOrd="0" presId="urn:microsoft.com/office/officeart/2005/8/layout/list1"/>
    <dgm:cxn modelId="{68709512-2AAE-466C-88DD-98044673821D}" type="presOf" srcId="{A652A7B7-EA9B-4AD3-B5B8-00BC194E56E9}" destId="{8CC2C3EE-2320-4CB1-B323-A16D8BB15200}" srcOrd="1" destOrd="0" presId="urn:microsoft.com/office/officeart/2005/8/layout/list1"/>
    <dgm:cxn modelId="{C5FE7359-F3D9-4E70-8EAF-A490A6BE7B0C}" type="presOf" srcId="{A652A7B7-EA9B-4AD3-B5B8-00BC194E56E9}" destId="{A14471D4-B2BD-4CF2-B842-672DB5A92F81}" srcOrd="0" destOrd="0" presId="urn:microsoft.com/office/officeart/2005/8/layout/list1"/>
    <dgm:cxn modelId="{B628C1FC-0CD4-4371-A183-897A8CC0ECF0}" srcId="{84814FF4-11AC-447C-993F-692288128324}" destId="{6B5D9F0B-1578-41ED-B670-58F96349241A}" srcOrd="0" destOrd="0" parTransId="{339A22FC-4512-4BC8-B99F-242E646A079B}" sibTransId="{7AC40D26-6516-491B-8A40-3D3BE6454553}"/>
    <dgm:cxn modelId="{1EBF7D71-5334-431F-A359-5E6C96F5E6B8}" srcId="{84814FF4-11AC-447C-993F-692288128324}" destId="{54A1AAFF-2793-464A-BBCC-3D4854D7BF18}" srcOrd="1" destOrd="0" parTransId="{898416EE-D06A-4B7E-A3E0-48E3A5C350F6}" sibTransId="{DE286F04-23C3-49A5-81EA-01D4922DF537}"/>
    <dgm:cxn modelId="{07E53920-907F-4148-8C53-1A2371B55E54}" type="presOf" srcId="{6B5D9F0B-1578-41ED-B670-58F96349241A}" destId="{D478B825-F6EA-4638-AE76-2D43DB86772A}" srcOrd="1" destOrd="0" presId="urn:microsoft.com/office/officeart/2005/8/layout/list1"/>
    <dgm:cxn modelId="{5789E2C3-F66A-4EC2-B1E1-5A86114B2288}" type="presOf" srcId="{54A1AAFF-2793-464A-BBCC-3D4854D7BF18}" destId="{F6B6E745-CCE2-4C26-971E-8289E3374439}" srcOrd="1" destOrd="0" presId="urn:microsoft.com/office/officeart/2005/8/layout/list1"/>
    <dgm:cxn modelId="{AE04B1AA-9B81-4D37-A5AE-CAEA5D5AEFEA}" type="presOf" srcId="{20F37CA5-8008-427A-95F3-F312F3AAB629}" destId="{F81BC4EA-E0F3-454F-81A0-0488EBBFC61F}" srcOrd="1" destOrd="0" presId="urn:microsoft.com/office/officeart/2005/8/layout/list1"/>
    <dgm:cxn modelId="{1E43A239-FDD6-4671-92AC-EB1DF03ECE6E}" type="presParOf" srcId="{0C86A754-70B6-4015-B23A-9419524653D7}" destId="{9A9F00EC-F8DF-4264-9E5B-88A812ACD579}" srcOrd="0" destOrd="0" presId="urn:microsoft.com/office/officeart/2005/8/layout/list1"/>
    <dgm:cxn modelId="{15FB3844-61D6-4A4E-B964-9661D98BFB87}" type="presParOf" srcId="{9A9F00EC-F8DF-4264-9E5B-88A812ACD579}" destId="{E4E8F3FE-4E8B-4B1C-8400-831427749313}" srcOrd="0" destOrd="0" presId="urn:microsoft.com/office/officeart/2005/8/layout/list1"/>
    <dgm:cxn modelId="{19AC865E-8772-4077-9B1A-D6596957C488}" type="presParOf" srcId="{9A9F00EC-F8DF-4264-9E5B-88A812ACD579}" destId="{D478B825-F6EA-4638-AE76-2D43DB86772A}" srcOrd="1" destOrd="0" presId="urn:microsoft.com/office/officeart/2005/8/layout/list1"/>
    <dgm:cxn modelId="{E1A02DF4-C813-4B69-B941-33F25C65001B}" type="presParOf" srcId="{0C86A754-70B6-4015-B23A-9419524653D7}" destId="{BC7AC239-DD74-46CB-8195-98229CAADEE8}" srcOrd="1" destOrd="0" presId="urn:microsoft.com/office/officeart/2005/8/layout/list1"/>
    <dgm:cxn modelId="{D05C3BDD-A9DA-40E3-809A-D4028B5807C4}" type="presParOf" srcId="{0C86A754-70B6-4015-B23A-9419524653D7}" destId="{42BDC8AF-3BED-4DD7-959C-9ECBBD72F5B6}" srcOrd="2" destOrd="0" presId="urn:microsoft.com/office/officeart/2005/8/layout/list1"/>
    <dgm:cxn modelId="{E53F7536-1593-4DBE-BA78-13AA14E02D42}" type="presParOf" srcId="{0C86A754-70B6-4015-B23A-9419524653D7}" destId="{7DAEE3EA-D8E2-4CC2-BBFA-BBD1F7484D2A}" srcOrd="3" destOrd="0" presId="urn:microsoft.com/office/officeart/2005/8/layout/list1"/>
    <dgm:cxn modelId="{D7163843-268C-49ED-B96A-708EF0474F93}" type="presParOf" srcId="{0C86A754-70B6-4015-B23A-9419524653D7}" destId="{EA3C665E-EFCE-4CC0-A68C-2485CA7F70E4}" srcOrd="4" destOrd="0" presId="urn:microsoft.com/office/officeart/2005/8/layout/list1"/>
    <dgm:cxn modelId="{4F008470-C2AC-440A-AEF1-D61FD044E816}" type="presParOf" srcId="{EA3C665E-EFCE-4CC0-A68C-2485CA7F70E4}" destId="{A285EEC2-7C6B-4D80-B6EC-E03172B872E9}" srcOrd="0" destOrd="0" presId="urn:microsoft.com/office/officeart/2005/8/layout/list1"/>
    <dgm:cxn modelId="{CF34E0A4-AC10-40CA-A17C-EECB32922E60}" type="presParOf" srcId="{EA3C665E-EFCE-4CC0-A68C-2485CA7F70E4}" destId="{F6B6E745-CCE2-4C26-971E-8289E3374439}" srcOrd="1" destOrd="0" presId="urn:microsoft.com/office/officeart/2005/8/layout/list1"/>
    <dgm:cxn modelId="{8578CE6C-89C1-4AA7-9DEB-562EE2148D7E}" type="presParOf" srcId="{0C86A754-70B6-4015-B23A-9419524653D7}" destId="{38B733A1-0208-47D5-9339-D5347E9F4BFF}" srcOrd="5" destOrd="0" presId="urn:microsoft.com/office/officeart/2005/8/layout/list1"/>
    <dgm:cxn modelId="{C04E0CE8-9EAB-41CE-B6C5-F1711F5971B1}" type="presParOf" srcId="{0C86A754-70B6-4015-B23A-9419524653D7}" destId="{86C3C4A6-537A-487F-AC42-ABE80B76DCA6}" srcOrd="6" destOrd="0" presId="urn:microsoft.com/office/officeart/2005/8/layout/list1"/>
    <dgm:cxn modelId="{CC40BFDB-12B5-476F-AB59-05E344A3ED13}" type="presParOf" srcId="{0C86A754-70B6-4015-B23A-9419524653D7}" destId="{0869A899-0910-446E-B599-D044FFA59AB2}" srcOrd="7" destOrd="0" presId="urn:microsoft.com/office/officeart/2005/8/layout/list1"/>
    <dgm:cxn modelId="{84E14CF5-F1A7-41EB-A6F5-059192061F4F}" type="presParOf" srcId="{0C86A754-70B6-4015-B23A-9419524653D7}" destId="{C00ABD26-1BFC-4CA0-8310-89E8ABA58810}" srcOrd="8" destOrd="0" presId="urn:microsoft.com/office/officeart/2005/8/layout/list1"/>
    <dgm:cxn modelId="{D12D52E0-C85B-4635-8665-A766A6EF9319}" type="presParOf" srcId="{C00ABD26-1BFC-4CA0-8310-89E8ABA58810}" destId="{A14471D4-B2BD-4CF2-B842-672DB5A92F81}" srcOrd="0" destOrd="0" presId="urn:microsoft.com/office/officeart/2005/8/layout/list1"/>
    <dgm:cxn modelId="{22207BB2-E940-4702-8290-CD38E1885E9D}" type="presParOf" srcId="{C00ABD26-1BFC-4CA0-8310-89E8ABA58810}" destId="{8CC2C3EE-2320-4CB1-B323-A16D8BB15200}" srcOrd="1" destOrd="0" presId="urn:microsoft.com/office/officeart/2005/8/layout/list1"/>
    <dgm:cxn modelId="{8D326109-B892-48EC-B55F-6A30B9D1087E}" type="presParOf" srcId="{0C86A754-70B6-4015-B23A-9419524653D7}" destId="{28EF7DF0-ECE2-4C31-89D5-39F89C4BA44F}" srcOrd="9" destOrd="0" presId="urn:microsoft.com/office/officeart/2005/8/layout/list1"/>
    <dgm:cxn modelId="{7F898FB8-6DAC-41E3-A596-64D14BC4FF79}" type="presParOf" srcId="{0C86A754-70B6-4015-B23A-9419524653D7}" destId="{BA1E1171-9208-4D62-8194-E0E8E94B9F08}" srcOrd="10" destOrd="0" presId="urn:microsoft.com/office/officeart/2005/8/layout/list1"/>
    <dgm:cxn modelId="{8B8F9D8D-2A8B-492C-8D94-732AA02DAF61}" type="presParOf" srcId="{0C86A754-70B6-4015-B23A-9419524653D7}" destId="{3F5C20F3-C7FE-46F8-AD79-C36C7FAE57D7}" srcOrd="11" destOrd="0" presId="urn:microsoft.com/office/officeart/2005/8/layout/list1"/>
    <dgm:cxn modelId="{04769864-4888-4942-AC64-BEDEFEEA3311}" type="presParOf" srcId="{0C86A754-70B6-4015-B23A-9419524653D7}" destId="{224932D9-D4ED-491E-8602-A3A1E7203F08}" srcOrd="12" destOrd="0" presId="urn:microsoft.com/office/officeart/2005/8/layout/list1"/>
    <dgm:cxn modelId="{6E75C43D-82CB-4DCF-92CC-BDE531A65A68}" type="presParOf" srcId="{224932D9-D4ED-491E-8602-A3A1E7203F08}" destId="{7C3F5D23-C413-411C-AFCD-D361921A3C59}" srcOrd="0" destOrd="0" presId="urn:microsoft.com/office/officeart/2005/8/layout/list1"/>
    <dgm:cxn modelId="{31C0E7ED-7BFC-4F0A-B38B-238D83DB6551}" type="presParOf" srcId="{224932D9-D4ED-491E-8602-A3A1E7203F08}" destId="{F81BC4EA-E0F3-454F-81A0-0488EBBFC61F}" srcOrd="1" destOrd="0" presId="urn:microsoft.com/office/officeart/2005/8/layout/list1"/>
    <dgm:cxn modelId="{3CD4A579-1B00-4B31-8866-9D11DE49CBC0}" type="presParOf" srcId="{0C86A754-70B6-4015-B23A-9419524653D7}" destId="{C16CB9A8-18B1-42B7-B5CD-DA1C1BF686F3}" srcOrd="13" destOrd="0" presId="urn:microsoft.com/office/officeart/2005/8/layout/list1"/>
    <dgm:cxn modelId="{D1395516-B6D9-4933-939A-10C2EEBD974A}" type="presParOf" srcId="{0C86A754-70B6-4015-B23A-9419524653D7}" destId="{55218BC7-1709-4FB1-AA4C-23E6162D006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BDC8AF-3BED-4DD7-959C-9ECBBD72F5B6}">
      <dsp:nvSpPr>
        <dsp:cNvPr id="0" name=""/>
        <dsp:cNvSpPr/>
      </dsp:nvSpPr>
      <dsp:spPr>
        <a:xfrm>
          <a:off x="0" y="1009681"/>
          <a:ext cx="828680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78B825-F6EA-4638-AE76-2D43DB86772A}">
      <dsp:nvSpPr>
        <dsp:cNvPr id="0" name=""/>
        <dsp:cNvSpPr/>
      </dsp:nvSpPr>
      <dsp:spPr>
        <a:xfrm>
          <a:off x="356046" y="136741"/>
          <a:ext cx="5800765" cy="11065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255" tIns="0" rIns="21925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Неполные семьи</a:t>
          </a:r>
          <a:endParaRPr lang="ru-RU" sz="3200" b="1" kern="1200" dirty="0"/>
        </a:p>
      </dsp:txBody>
      <dsp:txXfrm>
        <a:off x="356046" y="136741"/>
        <a:ext cx="5800765" cy="1106570"/>
      </dsp:txXfrm>
    </dsp:sp>
    <dsp:sp modelId="{86C3C4A6-537A-487F-AC42-ABE80B76DCA6}">
      <dsp:nvSpPr>
        <dsp:cNvPr id="0" name=""/>
        <dsp:cNvSpPr/>
      </dsp:nvSpPr>
      <dsp:spPr>
        <a:xfrm>
          <a:off x="0" y="2448948"/>
          <a:ext cx="828680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hueOff val="-1673522"/>
              <a:satOff val="13698"/>
              <a:lumOff val="-22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B6E745-CCE2-4C26-971E-8289E3374439}">
      <dsp:nvSpPr>
        <dsp:cNvPr id="0" name=""/>
        <dsp:cNvSpPr/>
      </dsp:nvSpPr>
      <dsp:spPr>
        <a:xfrm>
          <a:off x="414340" y="1468681"/>
          <a:ext cx="5800765" cy="1201666"/>
        </a:xfrm>
        <a:prstGeom prst="roundRect">
          <a:avLst/>
        </a:prstGeom>
        <a:solidFill>
          <a:schemeClr val="accent5">
            <a:hueOff val="-1673522"/>
            <a:satOff val="13698"/>
            <a:lumOff val="-2222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255" tIns="0" rIns="21925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Социально-неблагополучные семьи </a:t>
          </a:r>
          <a:endParaRPr lang="en-US" sz="3200" b="1" kern="1200" dirty="0" smtClean="0"/>
        </a:p>
      </dsp:txBody>
      <dsp:txXfrm>
        <a:off x="414340" y="1468681"/>
        <a:ext cx="5800765" cy="1201666"/>
      </dsp:txXfrm>
    </dsp:sp>
    <dsp:sp modelId="{BA1E1171-9208-4D62-8194-E0E8E94B9F08}">
      <dsp:nvSpPr>
        <dsp:cNvPr id="0" name=""/>
        <dsp:cNvSpPr/>
      </dsp:nvSpPr>
      <dsp:spPr>
        <a:xfrm>
          <a:off x="0" y="3728164"/>
          <a:ext cx="828680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hueOff val="-3347044"/>
              <a:satOff val="27395"/>
              <a:lumOff val="-44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C2C3EE-2320-4CB1-B323-A16D8BB15200}">
      <dsp:nvSpPr>
        <dsp:cNvPr id="0" name=""/>
        <dsp:cNvSpPr/>
      </dsp:nvSpPr>
      <dsp:spPr>
        <a:xfrm>
          <a:off x="414340" y="2907948"/>
          <a:ext cx="5800765" cy="1041616"/>
        </a:xfrm>
        <a:prstGeom prst="roundRect">
          <a:avLst/>
        </a:prstGeom>
        <a:solidFill>
          <a:schemeClr val="accent5">
            <a:hueOff val="-3347044"/>
            <a:satOff val="27395"/>
            <a:lumOff val="-4444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255" tIns="0" rIns="21925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неправильное воспитание / недостаток внимания</a:t>
          </a:r>
          <a:endParaRPr lang="ru-RU" sz="2800" b="1" kern="1200" dirty="0"/>
        </a:p>
      </dsp:txBody>
      <dsp:txXfrm>
        <a:off x="414340" y="2907948"/>
        <a:ext cx="5800765" cy="1041616"/>
      </dsp:txXfrm>
    </dsp:sp>
    <dsp:sp modelId="{55218BC7-1709-4FB1-AA4C-23E6162D0065}">
      <dsp:nvSpPr>
        <dsp:cNvPr id="0" name=""/>
        <dsp:cNvSpPr/>
      </dsp:nvSpPr>
      <dsp:spPr>
        <a:xfrm>
          <a:off x="0" y="4998214"/>
          <a:ext cx="828680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hueOff val="-5020566"/>
              <a:satOff val="41093"/>
              <a:lumOff val="-66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1BC4EA-E0F3-454F-81A0-0488EBBFC61F}">
      <dsp:nvSpPr>
        <dsp:cNvPr id="0" name=""/>
        <dsp:cNvSpPr/>
      </dsp:nvSpPr>
      <dsp:spPr>
        <a:xfrm>
          <a:off x="414340" y="4187164"/>
          <a:ext cx="5800765" cy="1032450"/>
        </a:xfrm>
        <a:prstGeom prst="roundRect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255" tIns="0" rIns="21925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генетическая предрасположенность </a:t>
          </a:r>
          <a:endParaRPr lang="ru-RU" sz="3200" b="1" kern="1200" dirty="0"/>
        </a:p>
      </dsp:txBody>
      <dsp:txXfrm>
        <a:off x="414340" y="4187164"/>
        <a:ext cx="5800765" cy="1032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psihomed.com/deviantnoe-povedenie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5861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Подготовила: учитель английского языка  г.Новосибирска, МКОУ СОШ №66, </a:t>
            </a:r>
            <a:r>
              <a:rPr lang="ru-RU" sz="3600" b="1" dirty="0" smtClean="0"/>
              <a:t>Писарева Олеся Алексеевна</a:t>
            </a:r>
            <a:endParaRPr lang="ru-RU" sz="36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«Проблемы </a:t>
            </a:r>
            <a:r>
              <a:rPr lang="ru-RU" dirty="0" err="1" smtClean="0"/>
              <a:t>девиантного</a:t>
            </a:r>
            <a:r>
              <a:rPr lang="ru-RU" dirty="0" smtClean="0"/>
              <a:t> </a:t>
            </a:r>
            <a:r>
              <a:rPr lang="ru-RU" dirty="0" smtClean="0"/>
              <a:t>поведения детей и подростков в системе </a:t>
            </a:r>
            <a:r>
              <a:rPr lang="ru-RU" dirty="0" smtClean="0"/>
              <a:t>образования»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2844" y="4500570"/>
            <a:ext cx="8543956" cy="2357430"/>
          </a:xfrm>
        </p:spPr>
        <p:txBody>
          <a:bodyPr/>
          <a:lstStyle/>
          <a:p>
            <a:r>
              <a:rPr lang="ru-RU" dirty="0" smtClean="0"/>
              <a:t>При принятии подростком веществ, изменяющих сознание, у него создается ложная уверенность в себе, которая быстро проходит.</a:t>
            </a:r>
            <a:endParaRPr lang="ru-RU" dirty="0"/>
          </a:p>
        </p:txBody>
      </p:sp>
      <p:pic>
        <p:nvPicPr>
          <p:cNvPr id="8" name="Содержимое 7" descr="087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14350" y="857232"/>
            <a:ext cx="3932238" cy="3357586"/>
          </a:xfrm>
        </p:spPr>
      </p:pic>
      <p:pic>
        <p:nvPicPr>
          <p:cNvPr id="11" name="Содержимое 10" descr="081abb00b9b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56150" y="928670"/>
            <a:ext cx="3930650" cy="328614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928670"/>
            <a:ext cx="8501122" cy="5715040"/>
          </a:xfrm>
        </p:spPr>
        <p:txBody>
          <a:bodyPr numCol="2">
            <a:normAutofit fontScale="70000" lnSpcReduction="20000"/>
          </a:bodyPr>
          <a:lstStyle/>
          <a:p>
            <a:pPr lvl="0" algn="l"/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</a:rPr>
              <a:t>Вызвать скорую.</a:t>
            </a:r>
          </a:p>
          <a:p>
            <a:pPr lvl="0" algn="l"/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</a:rPr>
              <a:t>До приезда СМП провести реанимационные мероприятия.</a:t>
            </a:r>
          </a:p>
          <a:p>
            <a:pPr lvl="0" algn="l"/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</a:rPr>
              <a:t>Проверить дыхание, пульс, при судорогах не держать пострадавшего.</a:t>
            </a:r>
          </a:p>
          <a:p>
            <a:pPr lvl="0" algn="l"/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</a:rPr>
              <a:t>Делать массаж сердца, если сердце остановилось до приезда скорой (100 нажимов за 1 минуту)</a:t>
            </a:r>
          </a:p>
          <a:p>
            <a:pPr lvl="0" algn="l"/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</a:rPr>
              <a:t>Сообщить родителям о случившемся.</a:t>
            </a:r>
          </a:p>
          <a:p>
            <a:pPr lvl="0" algn="l"/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</a:rPr>
              <a:t>Настоятельно рекомендовать родителям обратиться к наркологу.</a:t>
            </a:r>
          </a:p>
          <a:p>
            <a:pPr algn="l"/>
            <a:r>
              <a:rPr lang="ru-RU" sz="3600" b="1" i="1" dirty="0" smtClean="0">
                <a:solidFill>
                  <a:schemeClr val="bg1">
                    <a:lumMod val="50000"/>
                  </a:schemeClr>
                </a:solidFill>
              </a:rPr>
              <a:t>Диспансер 223-48-14</a:t>
            </a:r>
            <a:endParaRPr lang="ru-RU" sz="3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</a:rPr>
              <a:t>Социально-психологическое тестирование для выявления детей с </a:t>
            </a:r>
            <a:r>
              <a:rPr lang="ru-RU" sz="3600" b="1" dirty="0" err="1" smtClean="0">
                <a:solidFill>
                  <a:schemeClr val="bg1">
                    <a:lumMod val="50000"/>
                  </a:schemeClr>
                </a:solidFill>
              </a:rPr>
              <a:t>аддективным</a:t>
            </a: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</a:rPr>
              <a:t> поведением, выявить причины поведения таких детей.</a:t>
            </a:r>
          </a:p>
          <a:p>
            <a:pPr algn="l"/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</a:rPr>
              <a:t>Педагогу развивать в ребенке стремление к искусству, культуре, познанию мира, а не ухода от него.</a:t>
            </a:r>
          </a:p>
          <a:p>
            <a:endParaRPr lang="ru-RU" sz="36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57256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Действия </a:t>
            </a:r>
            <a:r>
              <a:rPr lang="ru-RU" u="sng" dirty="0" smtClean="0"/>
              <a:t>педагога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357430"/>
            <a:ext cx="8501122" cy="4071966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/>
              <a:t>1. МКОУ </a:t>
            </a:r>
            <a:r>
              <a:rPr lang="ru-RU" sz="1800" b="1" dirty="0" smtClean="0"/>
              <a:t>ДПО Городской центр образования и здоровья «Магистр»</a:t>
            </a:r>
            <a:endParaRPr lang="ru-RU" sz="1800" dirty="0" smtClean="0"/>
          </a:p>
          <a:p>
            <a:pPr algn="l"/>
            <a:r>
              <a:rPr lang="ru-RU" sz="1800" b="1" dirty="0" smtClean="0"/>
              <a:t>Семинар «Социально-педагогическая профилактика </a:t>
            </a:r>
            <a:r>
              <a:rPr lang="ru-RU" sz="1800" b="1" dirty="0" err="1" smtClean="0"/>
              <a:t>девиантного</a:t>
            </a:r>
            <a:r>
              <a:rPr lang="ru-RU" sz="1800" b="1" dirty="0" smtClean="0"/>
              <a:t> поведения детей и подростков в системе образования»</a:t>
            </a:r>
            <a:endParaRPr lang="ru-RU" sz="1800" dirty="0" smtClean="0"/>
          </a:p>
          <a:p>
            <a:pPr algn="l"/>
            <a:r>
              <a:rPr lang="ru-RU" sz="1800" b="1" dirty="0" smtClean="0"/>
              <a:t>16-17 октября 2014 г</a:t>
            </a:r>
            <a:r>
              <a:rPr lang="ru-RU" sz="1800" b="1" dirty="0" smtClean="0"/>
              <a:t>.</a:t>
            </a:r>
          </a:p>
          <a:p>
            <a:pPr algn="l"/>
            <a:r>
              <a:rPr lang="ru-RU" sz="1800" b="1" dirty="0" smtClean="0"/>
              <a:t>2. Сайт по психологии и психиатрии </a:t>
            </a:r>
            <a:r>
              <a:rPr lang="en-US" sz="1800" b="1" dirty="0" smtClean="0">
                <a:hlinkClick r:id="rId2"/>
              </a:rPr>
              <a:t>http://psihomed.com/deviantnoe-povedenie</a:t>
            </a:r>
            <a:r>
              <a:rPr lang="en-US" sz="1800" b="1" dirty="0" smtClean="0">
                <a:hlinkClick r:id="rId2"/>
              </a:rPr>
              <a:t>/</a:t>
            </a:r>
            <a:r>
              <a:rPr lang="ru-RU" sz="1800" b="1" dirty="0" smtClean="0"/>
              <a:t> </a:t>
            </a:r>
          </a:p>
          <a:p>
            <a:pPr algn="l"/>
            <a:endParaRPr lang="ru-RU" sz="1800" b="1" dirty="0" smtClean="0"/>
          </a:p>
          <a:p>
            <a:pPr algn="l"/>
            <a:endParaRPr lang="ru-RU" sz="1800" b="1" dirty="0" smtClean="0"/>
          </a:p>
          <a:p>
            <a:pPr algn="l"/>
            <a:endParaRPr lang="ru-RU" sz="1800" b="1" dirty="0" smtClean="0"/>
          </a:p>
          <a:p>
            <a:pPr algn="l"/>
            <a:endParaRPr lang="ru-RU" sz="1800" b="1" dirty="0" smtClean="0"/>
          </a:p>
          <a:p>
            <a:pPr algn="ctr"/>
            <a:r>
              <a:rPr lang="ru-RU" sz="2800" b="1" dirty="0" smtClean="0">
                <a:solidFill>
                  <a:srgbClr val="00B0F0"/>
                </a:solidFill>
              </a:rPr>
              <a:t>= ВСЕМ ЗДОРОВЬЯ! =</a:t>
            </a:r>
            <a:endParaRPr lang="ru-RU" sz="2800" dirty="0" smtClean="0">
              <a:solidFill>
                <a:srgbClr val="00B0F0"/>
              </a:solidFill>
            </a:endParaRPr>
          </a:p>
          <a:p>
            <a:endParaRPr lang="ru-RU" sz="36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Ссылки на источники: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142984"/>
            <a:ext cx="7772400" cy="5000660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/>
              <a:t>поведенческие нарушения, связанные с поступками или серией поступков не отвечающих общепринятым нормам поведения в обществе либо </a:t>
            </a:r>
            <a:r>
              <a:rPr lang="ru-RU" sz="3600" dirty="0" smtClean="0"/>
              <a:t>правонарушениями.</a:t>
            </a:r>
            <a:endParaRPr lang="ru-RU" sz="3600" dirty="0" smtClean="0"/>
          </a:p>
          <a:p>
            <a:endParaRPr lang="ru-RU" sz="36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72007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err="1" smtClean="0"/>
              <a:t>Девиантное</a:t>
            </a:r>
            <a:r>
              <a:rPr lang="ru-RU" dirty="0" smtClean="0"/>
              <a:t> поведение -это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9144000" cy="71438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Причины </a:t>
            </a:r>
            <a:r>
              <a:rPr lang="ru-RU" dirty="0" err="1" smtClean="0"/>
              <a:t>девиантного</a:t>
            </a:r>
            <a:r>
              <a:rPr lang="ru-RU" dirty="0" smtClean="0"/>
              <a:t> </a:t>
            </a:r>
            <a:r>
              <a:rPr lang="ru-RU" dirty="0" smtClean="0"/>
              <a:t>поведения: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642910" y="928670"/>
          <a:ext cx="8286808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83880" cy="105156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u="sng" dirty="0" smtClean="0"/>
              <a:t>Проблема-</a:t>
            </a:r>
            <a:endParaRPr lang="ru-RU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428596" y="4714884"/>
            <a:ext cx="3931920" cy="1571636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4500" dirty="0" smtClean="0"/>
              <a:t>Употребление детьми наркотических смесей, интернет-зависимость</a:t>
            </a:r>
            <a:r>
              <a:rPr lang="ru-RU" sz="4500" dirty="0" smtClean="0"/>
              <a:t>, </a:t>
            </a:r>
            <a:r>
              <a:rPr lang="ru-RU" sz="4500" dirty="0" smtClean="0"/>
              <a:t>прежде всего это </a:t>
            </a:r>
            <a:r>
              <a:rPr lang="ru-RU" sz="4500" dirty="0" smtClean="0">
                <a:solidFill>
                  <a:srgbClr val="FF0000"/>
                </a:solidFill>
              </a:rPr>
              <a:t>психологическая </a:t>
            </a:r>
            <a:r>
              <a:rPr lang="ru-RU" sz="4500" dirty="0" smtClean="0">
                <a:solidFill>
                  <a:srgbClr val="FF0000"/>
                </a:solidFill>
              </a:rPr>
              <a:t>проблема</a:t>
            </a:r>
            <a:r>
              <a:rPr lang="ru-RU" sz="4500" dirty="0" smtClean="0"/>
              <a:t> </a:t>
            </a:r>
            <a:endParaRPr lang="ru-RU" sz="4500" dirty="0" smtClean="0"/>
          </a:p>
          <a:p>
            <a:pPr algn="just"/>
            <a:endParaRPr lang="ru-RU" sz="36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572000" y="4786322"/>
            <a:ext cx="3931920" cy="792162"/>
          </a:xfrm>
        </p:spPr>
        <p:txBody>
          <a:bodyPr/>
          <a:lstStyle/>
          <a:p>
            <a:r>
              <a:rPr lang="ru-RU" dirty="0" err="1" smtClean="0"/>
              <a:t>анорексия</a:t>
            </a:r>
            <a:endParaRPr lang="ru-RU" dirty="0"/>
          </a:p>
        </p:txBody>
      </p:sp>
      <p:pic>
        <p:nvPicPr>
          <p:cNvPr id="8" name="Содержимое 7" descr="internet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08013" y="1718468"/>
            <a:ext cx="3930650" cy="2947988"/>
          </a:xfrm>
        </p:spPr>
      </p:pic>
      <p:pic>
        <p:nvPicPr>
          <p:cNvPr id="10" name="Рисунок 9" descr="syrin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388" y="4572008"/>
            <a:ext cx="2283637" cy="1903406"/>
          </a:xfrm>
          <a:prstGeom prst="rect">
            <a:avLst/>
          </a:prstGeom>
        </p:spPr>
      </p:pic>
      <p:pic>
        <p:nvPicPr>
          <p:cNvPr id="9" name="Содержимое 8" descr="-2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5214942" y="1535112"/>
            <a:ext cx="1928825" cy="33147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542264"/>
            <a:ext cx="8429684" cy="2315736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3600" dirty="0" smtClean="0"/>
              <a:t>Нарушения есть </a:t>
            </a:r>
            <a:r>
              <a:rPr lang="ru-RU" sz="3600" dirty="0" err="1" smtClean="0"/>
              <a:t>антисоциального</a:t>
            </a:r>
            <a:r>
              <a:rPr lang="ru-RU" sz="3600" dirty="0" smtClean="0"/>
              <a:t> и пограничного типа (человек склонен к импульсивным поступкам). Правильное воспитание поможет сгладить эти черты.</a:t>
            </a:r>
          </a:p>
          <a:p>
            <a:pPr algn="just"/>
            <a:r>
              <a:rPr lang="ru-RU" sz="3600" dirty="0" smtClean="0"/>
              <a:t>Психологическая коррекция – важно диагностировать и работать с этим состоянием.</a:t>
            </a:r>
          </a:p>
          <a:p>
            <a:pPr algn="just"/>
            <a:r>
              <a:rPr lang="ru-RU" sz="3600" dirty="0" smtClean="0"/>
              <a:t>Дети с заболеваниями рождаются благодаря медицине. Генетические факторы.</a:t>
            </a:r>
          </a:p>
          <a:p>
            <a:pPr algn="just"/>
            <a:r>
              <a:rPr lang="ru-RU" sz="3600" dirty="0" smtClean="0"/>
              <a:t>На развитие патологии личности влияет семья. Внешне семья может быть благополучной, на деле ребёнку уделяется мало внимания, что он пытается компенсировать где-нибудь еще, например в школе.</a:t>
            </a:r>
          </a:p>
          <a:p>
            <a:endParaRPr lang="ru-RU" sz="3600" b="1" dirty="0"/>
          </a:p>
        </p:txBody>
      </p:sp>
      <p:pic>
        <p:nvPicPr>
          <p:cNvPr id="5" name="Рисунок 4" descr="сканда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642918"/>
            <a:ext cx="3543302" cy="2717061"/>
          </a:xfrm>
          <a:prstGeom prst="rect">
            <a:avLst/>
          </a:prstGeom>
        </p:spPr>
      </p:pic>
      <p:pic>
        <p:nvPicPr>
          <p:cNvPr id="6" name="Рисунок 5" descr="domestic_violence_4444372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642918"/>
            <a:ext cx="4086537" cy="2714628"/>
          </a:xfrm>
          <a:prstGeom prst="rect">
            <a:avLst/>
          </a:prstGeom>
        </p:spPr>
      </p:pic>
      <p:pic>
        <p:nvPicPr>
          <p:cNvPr id="7" name="Рисунок 6" descr="sm_full.asp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5074" y="2643182"/>
            <a:ext cx="2285999" cy="171449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714884"/>
            <a:ext cx="8358246" cy="1785950"/>
          </a:xfrm>
        </p:spPr>
        <p:txBody>
          <a:bodyPr>
            <a:normAutofit/>
          </a:bodyPr>
          <a:lstStyle/>
          <a:p>
            <a:pPr algn="just"/>
            <a:r>
              <a:rPr lang="ru-RU" sz="1900" dirty="0" smtClean="0"/>
              <a:t>У таких детей есть состояние тревоги, неуверенность в себе.</a:t>
            </a:r>
          </a:p>
          <a:p>
            <a:pPr algn="just"/>
            <a:r>
              <a:rPr lang="ru-RU" sz="1900" dirty="0" smtClean="0"/>
              <a:t>Авторитарное воспитание детей. </a:t>
            </a:r>
            <a:r>
              <a:rPr lang="ru-RU" sz="1900" dirty="0" err="1" smtClean="0"/>
              <a:t>Перфекционная</a:t>
            </a:r>
            <a:r>
              <a:rPr lang="ru-RU" sz="1900" dirty="0" smtClean="0"/>
              <a:t>, тревожная мать также влияет на ребенка. </a:t>
            </a:r>
          </a:p>
          <a:p>
            <a:pPr algn="just"/>
            <a:r>
              <a:rPr lang="ru-RU" sz="1900" dirty="0" smtClean="0"/>
              <a:t>Интернет-зависимость – дети уходят от реальности, недостаток в общении.</a:t>
            </a:r>
          </a:p>
          <a:p>
            <a:endParaRPr lang="ru-RU" sz="3600" b="1" dirty="0"/>
          </a:p>
        </p:txBody>
      </p:sp>
      <p:pic>
        <p:nvPicPr>
          <p:cNvPr id="5" name="Рисунок 4" descr="092133d125d0f6dce6c25598e4fb2e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500042"/>
            <a:ext cx="3643314" cy="3643314"/>
          </a:xfrm>
          <a:prstGeom prst="rect">
            <a:avLst/>
          </a:prstGeom>
        </p:spPr>
      </p:pic>
      <p:pic>
        <p:nvPicPr>
          <p:cNvPr id="6" name="Рисунок 5" descr="Nino-miedo_MUJIMA20100712_0087_4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248" y="500042"/>
            <a:ext cx="4371580" cy="292895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714620"/>
            <a:ext cx="8572560" cy="392909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</a:t>
            </a: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 в комплексе:</a:t>
            </a:r>
            <a:endParaRPr lang="ru-RU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>
              <a:buFont typeface="Arial" pitchFamily="34" charset="0"/>
              <a:buChar char="•"/>
            </a:pPr>
            <a:r>
              <a:rPr lang="ru-RU" sz="3600" b="1" dirty="0" smtClean="0"/>
              <a:t>Работа с детьми,</a:t>
            </a:r>
          </a:p>
          <a:p>
            <a:pPr lvl="0" algn="ctr">
              <a:buFont typeface="Arial" pitchFamily="34" charset="0"/>
              <a:buChar char="•"/>
            </a:pPr>
            <a:r>
              <a:rPr lang="ru-RU" sz="3600" b="1" dirty="0" smtClean="0"/>
              <a:t>Работа с родителями,</a:t>
            </a:r>
          </a:p>
          <a:p>
            <a:pPr lvl="0" algn="ctr">
              <a:buFont typeface="Arial" pitchFamily="34" charset="0"/>
              <a:buChar char="•"/>
            </a:pPr>
            <a:r>
              <a:rPr lang="ru-RU" sz="3600" b="1" dirty="0" smtClean="0"/>
              <a:t>Работа с педагогами</a:t>
            </a:r>
          </a:p>
          <a:p>
            <a:r>
              <a:rPr lang="ru-RU" sz="3600" b="1" dirty="0" smtClean="0"/>
              <a:t>Вовлечение детей в наркотики происходит активно </a:t>
            </a:r>
            <a:r>
              <a:rPr lang="ru-RU" sz="3600" b="1" dirty="0" smtClean="0">
                <a:solidFill>
                  <a:srgbClr val="FF0000"/>
                </a:solidFill>
              </a:rPr>
              <a:t>с 13 до 16 лет.</a:t>
            </a:r>
          </a:p>
          <a:p>
            <a:pPr algn="ctr"/>
            <a:r>
              <a:rPr lang="ru-RU" sz="3600" b="1" dirty="0" smtClean="0">
                <a:solidFill>
                  <a:srgbClr val="00B0F0"/>
                </a:solidFill>
              </a:rPr>
              <a:t>Профилактика </a:t>
            </a:r>
          </a:p>
          <a:p>
            <a:pPr algn="ctr"/>
            <a:r>
              <a:rPr lang="ru-RU" sz="3600" b="1" dirty="0" smtClean="0">
                <a:solidFill>
                  <a:srgbClr val="00B0F0"/>
                </a:solidFill>
              </a:rPr>
              <a:t>Формирование привычки к ЗОЖ, детские оздоровительные лагеря.</a:t>
            </a:r>
          </a:p>
          <a:p>
            <a:r>
              <a:rPr lang="ru-RU" sz="3600" b="1" dirty="0" smtClean="0"/>
              <a:t>г.Новосибирск / 276-48-48 </a:t>
            </a:r>
            <a:r>
              <a:rPr lang="ru-RU" sz="3600" b="1" dirty="0" smtClean="0"/>
              <a:t>Отдел Профилактики</a:t>
            </a:r>
            <a:r>
              <a:rPr lang="ru-RU" sz="3600" dirty="0" smtClean="0"/>
              <a:t>  (</a:t>
            </a:r>
            <a:r>
              <a:rPr lang="ru-RU" sz="3600" dirty="0" err="1" smtClean="0"/>
              <a:t>Минов</a:t>
            </a:r>
            <a:r>
              <a:rPr lang="ru-RU" sz="3600" dirty="0" smtClean="0"/>
              <a:t> Павел Игоревич, Андрей Самойлович)</a:t>
            </a:r>
          </a:p>
          <a:p>
            <a:r>
              <a:rPr lang="ru-RU" sz="3600" dirty="0" smtClean="0"/>
              <a:t>Письмо </a:t>
            </a:r>
            <a:r>
              <a:rPr lang="ru-RU" sz="3600" dirty="0" smtClean="0"/>
              <a:t>№5357-03/25</a:t>
            </a:r>
            <a:r>
              <a:rPr lang="ru-RU" sz="3600" dirty="0" smtClean="0"/>
              <a:t> </a:t>
            </a:r>
            <a:r>
              <a:rPr lang="ru-RU" sz="3600" dirty="0" smtClean="0"/>
              <a:t>от 9 октября – о проведении единого урока безопасности в сети интернет.</a:t>
            </a:r>
          </a:p>
          <a:p>
            <a:endParaRPr lang="ru-RU" sz="36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58" y="785794"/>
            <a:ext cx="8286808" cy="22145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Урок должен строиться по-другому для этих детей, иначе будут комплексы и желание ребёнка уйти в другую реальность.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429684" cy="4857784"/>
          </a:xfrm>
        </p:spPr>
        <p:txBody>
          <a:bodyPr>
            <a:normAutofit fontScale="70000" lnSpcReduction="20000"/>
          </a:bodyPr>
          <a:lstStyle/>
          <a:p>
            <a:pPr marL="779526" lvl="0" indent="-742950" algn="l">
              <a:buFont typeface="+mj-lt"/>
              <a:buAutoNum type="arabicPeriod"/>
            </a:pPr>
            <a:r>
              <a:rPr lang="ru-RU" sz="3600" b="1" dirty="0" smtClean="0"/>
              <a:t>Сообщить </a:t>
            </a:r>
            <a:r>
              <a:rPr lang="ru-RU" sz="3600" b="1" dirty="0" smtClean="0"/>
              <a:t>родителям </a:t>
            </a:r>
          </a:p>
          <a:p>
            <a:pPr marL="779526" lvl="0" indent="-742950" algn="l">
              <a:buFont typeface="+mj-lt"/>
              <a:buAutoNum type="arabicPeriod"/>
            </a:pPr>
            <a:r>
              <a:rPr lang="ru-RU" sz="3600" b="1" dirty="0" smtClean="0"/>
              <a:t>Если групповое употребление наркотиков, то провести родительское собрание с психиатром и наркологом.</a:t>
            </a:r>
          </a:p>
          <a:p>
            <a:pPr marL="779526" lvl="0" indent="-742950" algn="l">
              <a:buFont typeface="+mj-lt"/>
              <a:buAutoNum type="arabicPeriod"/>
            </a:pPr>
            <a:r>
              <a:rPr lang="ru-RU" sz="3600" b="1" dirty="0" smtClean="0"/>
              <a:t>Оценить социальную ситуацию в семье.</a:t>
            </a:r>
          </a:p>
          <a:p>
            <a:pPr marL="779526" lvl="0" indent="-742950" algn="l">
              <a:buFont typeface="+mj-lt"/>
              <a:buAutoNum type="arabicPeriod"/>
            </a:pPr>
            <a:r>
              <a:rPr lang="ru-RU" sz="3600" b="1" dirty="0" smtClean="0"/>
              <a:t>Внимание одноклассников не должно акцентироваться на таких учениках.</a:t>
            </a:r>
          </a:p>
          <a:p>
            <a:pPr marL="779526" lvl="0" indent="-742950" algn="l">
              <a:buFont typeface="+mj-lt"/>
              <a:buAutoNum type="arabicPeriod"/>
            </a:pPr>
            <a:r>
              <a:rPr lang="ru-RU" sz="3600" b="1" dirty="0" smtClean="0"/>
              <a:t>Встреча с наркологом.</a:t>
            </a:r>
          </a:p>
          <a:p>
            <a:pPr marL="779526" lvl="0" indent="-742950" algn="l">
              <a:buFont typeface="+mj-lt"/>
              <a:buAutoNum type="arabicPeriod"/>
            </a:pPr>
            <a:r>
              <a:rPr lang="ru-RU" sz="3600" b="1" dirty="0" smtClean="0"/>
              <a:t>Анонимное лечение также возможно.</a:t>
            </a:r>
          </a:p>
          <a:p>
            <a:pPr marL="779526" lvl="0" indent="-742950" algn="l">
              <a:buFont typeface="+mj-lt"/>
              <a:buAutoNum type="arabicPeriod"/>
            </a:pPr>
            <a:r>
              <a:rPr lang="ru-RU" sz="3600" b="1" dirty="0" smtClean="0"/>
              <a:t>Указать на недопустимость такого поведения.</a:t>
            </a:r>
          </a:p>
          <a:p>
            <a:pPr marL="779526" lvl="0" indent="-742950" algn="l">
              <a:buFont typeface="+mj-lt"/>
              <a:buAutoNum type="arabicPeriod"/>
            </a:pPr>
            <a:r>
              <a:rPr lang="ru-RU" sz="3600" b="1" dirty="0" smtClean="0"/>
              <a:t>Неразглашение информации об употреблении наркотических веществ.</a:t>
            </a:r>
          </a:p>
          <a:p>
            <a:pPr marL="779526" lvl="0" indent="-742950" algn="l">
              <a:buFont typeface="+mj-lt"/>
              <a:buAutoNum type="arabicPeriod"/>
            </a:pPr>
            <a:r>
              <a:rPr lang="ru-RU" sz="3600" b="1" dirty="0" smtClean="0"/>
              <a:t>Вызов скорой и мед работников.</a:t>
            </a:r>
          </a:p>
          <a:p>
            <a:pPr marL="779526" indent="-742950" algn="l">
              <a:buFont typeface="+mj-lt"/>
              <a:buAutoNum type="arabicPeriod"/>
            </a:pPr>
            <a:r>
              <a:rPr lang="ru-RU" sz="3600" b="1" dirty="0" smtClean="0"/>
              <a:t>232-8-198       Инспектор ПДН</a:t>
            </a:r>
          </a:p>
          <a:p>
            <a:endParaRPr lang="ru-RU" sz="36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358246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u="sng" dirty="0" smtClean="0"/>
              <a:t>Алгоритм действий для педагога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8715436" cy="5072098"/>
          </a:xfrm>
        </p:spPr>
        <p:txBody>
          <a:bodyPr>
            <a:normAutofit fontScale="40000" lnSpcReduction="20000"/>
          </a:bodyPr>
          <a:lstStyle/>
          <a:p>
            <a:pPr lvl="0" algn="just"/>
            <a:r>
              <a:rPr lang="ru-RU" sz="3600" b="1" dirty="0" smtClean="0">
                <a:solidFill>
                  <a:srgbClr val="C00000"/>
                </a:solidFill>
              </a:rPr>
              <a:t>Внешний вид и поведение в той или иной мере напоминает состояние алкогольного опьянения, но при отсутствии запаха алкоголя изо рта или при слабом запахе, не соответствующем состоянию;</a:t>
            </a:r>
          </a:p>
          <a:p>
            <a:pPr lvl="0" algn="just"/>
            <a:r>
              <a:rPr lang="ru-RU" sz="3600" b="1" dirty="0" smtClean="0">
                <a:solidFill>
                  <a:srgbClr val="C00000"/>
                </a:solidFill>
              </a:rPr>
              <a:t>Изменение настроения: беспричинное веселье, смешливость, болтливость, злобность, агрессивность, явно не соответствующие данной ситуации;</a:t>
            </a:r>
          </a:p>
          <a:p>
            <a:pPr lvl="0" algn="just"/>
            <a:r>
              <a:rPr lang="ru-RU" sz="3600" b="1" dirty="0" smtClean="0">
                <a:solidFill>
                  <a:srgbClr val="C00000"/>
                </a:solidFill>
              </a:rPr>
              <a:t>Беспечность, легковесность в своих суждениях, поступках и действиях;</a:t>
            </a:r>
          </a:p>
          <a:p>
            <a:pPr lvl="0" algn="just"/>
            <a:r>
              <a:rPr lang="ru-RU" sz="3600" b="1" dirty="0" smtClean="0">
                <a:solidFill>
                  <a:srgbClr val="C00000"/>
                </a:solidFill>
              </a:rPr>
              <a:t>Развитие психоза, который сопровождается обилием зрительных галлюцинаций;</a:t>
            </a:r>
          </a:p>
          <a:p>
            <a:pPr lvl="0" algn="just"/>
            <a:r>
              <a:rPr lang="ru-RU" sz="3600" b="1" dirty="0" smtClean="0">
                <a:solidFill>
                  <a:srgbClr val="C00000"/>
                </a:solidFill>
              </a:rPr>
              <a:t>Помрачение, помутнение сознания;</a:t>
            </a:r>
          </a:p>
          <a:p>
            <a:pPr lvl="0" algn="just"/>
            <a:r>
              <a:rPr lang="ru-RU" sz="3600" b="1" dirty="0" smtClean="0">
                <a:solidFill>
                  <a:srgbClr val="C00000"/>
                </a:solidFill>
              </a:rPr>
              <a:t>Изменение двигательной активности: повышенная жестикуляция, избыточность движений, неусидчивость или обездвиженность, вялость, расслабленность, стремление к покою (независимо от ситуации);</a:t>
            </a:r>
          </a:p>
          <a:p>
            <a:pPr lvl="0" algn="just"/>
            <a:r>
              <a:rPr lang="ru-RU" sz="3600" b="1" dirty="0" smtClean="0">
                <a:solidFill>
                  <a:srgbClr val="C00000"/>
                </a:solidFill>
              </a:rPr>
              <a:t>Изменение координации движений: их плавность, скорость, соразмерность (размашистость, резкость, неточность), неустойчивость при ходьбе, покачивание туловища даже в положении сидя (особенно явное при закрытых глазах), нарушенный почерк;</a:t>
            </a:r>
          </a:p>
          <a:p>
            <a:pPr lvl="0" algn="just"/>
            <a:r>
              <a:rPr lang="ru-RU" sz="3600" b="1" dirty="0" smtClean="0">
                <a:solidFill>
                  <a:srgbClr val="C00000"/>
                </a:solidFill>
              </a:rPr>
              <a:t>Изменение цвета кожных покровов: бледность лица и всей кожи или, наоборот, покраснение лица и верхней части туловища;</a:t>
            </a:r>
          </a:p>
          <a:p>
            <a:pPr lvl="0" algn="just"/>
            <a:r>
              <a:rPr lang="ru-RU" sz="3600" b="1" dirty="0" smtClean="0">
                <a:solidFill>
                  <a:srgbClr val="C00000"/>
                </a:solidFill>
              </a:rPr>
              <a:t>Сильно суженные или сильно расширенные зрачки, не реагирующие на свет, блеск глаз;</a:t>
            </a:r>
          </a:p>
          <a:p>
            <a:pPr lvl="0" algn="just"/>
            <a:r>
              <a:rPr lang="ru-RU" sz="3600" b="1" dirty="0" smtClean="0">
                <a:solidFill>
                  <a:srgbClr val="C00000"/>
                </a:solidFill>
              </a:rPr>
              <a:t>Изменение слюноотделения: повышенное слюноотделение или, наоборот, сухость во рту, сухость губ, их постоянное облизывание, осиплость голоса;</a:t>
            </a:r>
          </a:p>
          <a:p>
            <a:pPr lvl="0" algn="just"/>
            <a:r>
              <a:rPr lang="ru-RU" sz="3600" b="1" dirty="0" smtClean="0">
                <a:solidFill>
                  <a:srgbClr val="C00000"/>
                </a:solidFill>
              </a:rPr>
              <a:t>Изменение речи: ее ускорение, подчеркнутая выразительность, или же замедленность, невнятность, нечеткость речи;</a:t>
            </a:r>
          </a:p>
          <a:p>
            <a:pPr lvl="0" algn="just"/>
            <a:r>
              <a:rPr lang="ru-RU" sz="3600" b="1" dirty="0" smtClean="0">
                <a:solidFill>
                  <a:srgbClr val="C00000"/>
                </a:solidFill>
              </a:rPr>
              <a:t>Следы от уколов, порезов, «расчесы», особенно на руках;</a:t>
            </a:r>
          </a:p>
          <a:p>
            <a:pPr lvl="0" algn="just"/>
            <a:r>
              <a:rPr lang="ru-RU" sz="3600" b="1" dirty="0" smtClean="0">
                <a:solidFill>
                  <a:srgbClr val="C00000"/>
                </a:solidFill>
              </a:rPr>
              <a:t>Наличие специфической атрибутики</a:t>
            </a:r>
            <a:r>
              <a:rPr lang="ru-RU" sz="3600" b="1" i="1" dirty="0" smtClean="0">
                <a:solidFill>
                  <a:srgbClr val="C00000"/>
                </a:solidFill>
              </a:rPr>
              <a:t>, </a:t>
            </a:r>
            <a:r>
              <a:rPr lang="ru-RU" sz="3600" b="1" dirty="0" smtClean="0">
                <a:solidFill>
                  <a:srgbClr val="C00000"/>
                </a:solidFill>
              </a:rPr>
              <a:t>такой как: ложки, трубочки, шприцы, иглы, пакетики с порошком, таблетки неизвестного происхождения, пузырьки из-под лекарственных или химических препаратов, тюбики из-под фотопленки с марлей или ватой внутри и т.д.  </a:t>
            </a:r>
          </a:p>
          <a:p>
            <a:pPr lvl="0" algn="just"/>
            <a:r>
              <a:rPr lang="ru-RU" sz="3600" b="1" dirty="0" smtClean="0">
                <a:solidFill>
                  <a:srgbClr val="C00000"/>
                </a:solidFill>
              </a:rPr>
              <a:t>Нарушение сна и/или аппетита (либо снижение, либо повышение);</a:t>
            </a:r>
          </a:p>
          <a:p>
            <a:pPr lvl="0" algn="just"/>
            <a:r>
              <a:rPr lang="ru-RU" sz="3600" b="1" dirty="0" smtClean="0">
                <a:solidFill>
                  <a:srgbClr val="C00000"/>
                </a:solidFill>
              </a:rPr>
              <a:t>Внешнюю неопрятность</a:t>
            </a:r>
            <a:r>
              <a:rPr lang="ru-RU" sz="3600" b="1" i="1" dirty="0" smtClean="0">
                <a:solidFill>
                  <a:srgbClr val="C00000"/>
                </a:solidFill>
              </a:rPr>
              <a:t>, </a:t>
            </a:r>
            <a:r>
              <a:rPr lang="ru-RU" sz="3600" b="1" dirty="0" smtClean="0">
                <a:solidFill>
                  <a:srgbClr val="C00000"/>
                </a:solidFill>
              </a:rPr>
              <a:t>несвойственную ребенку;</a:t>
            </a:r>
          </a:p>
          <a:p>
            <a:pPr lvl="0" algn="just"/>
            <a:r>
              <a:rPr lang="ru-RU" sz="3600" b="1" dirty="0" smtClean="0">
                <a:solidFill>
                  <a:srgbClr val="C00000"/>
                </a:solidFill>
              </a:rPr>
              <a:t>«Зашифрованные» телефонные разговоры, резкая смена круга общения в сочетании с резким снижением успеваемости и сужением круга интересов.</a:t>
            </a:r>
          </a:p>
          <a:p>
            <a:endParaRPr lang="ru-RU" sz="36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58" y="928670"/>
            <a:ext cx="857256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Общие признаки употребления </a:t>
            </a:r>
            <a:r>
              <a:rPr lang="ru-RU" dirty="0" err="1" smtClean="0"/>
              <a:t>психоактивных</a:t>
            </a:r>
            <a:r>
              <a:rPr lang="ru-RU" dirty="0" smtClean="0"/>
              <a:t> веществ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</TotalTime>
  <Words>769</Words>
  <Application>Microsoft Office PowerPoint</Application>
  <PresentationFormat>Экран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«Проблемы девиантного поведения детей и подростков в системе образования»</vt:lpstr>
      <vt:lpstr>Девиантное поведение -это</vt:lpstr>
      <vt:lpstr>Причины девиантного поведения:</vt:lpstr>
      <vt:lpstr>Проблема-</vt:lpstr>
      <vt:lpstr>Слайд 5</vt:lpstr>
      <vt:lpstr>Слайд 6</vt:lpstr>
      <vt:lpstr>Урок должен строиться по-другому для этих детей, иначе будут комплексы и желание ребёнка уйти в другую реальность. </vt:lpstr>
      <vt:lpstr>Алгоритм действий для педагога </vt:lpstr>
      <vt:lpstr>Общие признаки употребления психоактивных веществ  </vt:lpstr>
      <vt:lpstr>При принятии подростком веществ, изменяющих сознание, у него создается ложная уверенность в себе, которая быстро проходит.</vt:lpstr>
      <vt:lpstr>Действия педагога </vt:lpstr>
      <vt:lpstr>Ссылки на 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«Проблемы девиантного поведения детей и подростков в системе образования»</dc:title>
  <dc:creator>Олеся Писарева</dc:creator>
  <cp:lastModifiedBy>Пряник-Сувенир</cp:lastModifiedBy>
  <cp:revision>7</cp:revision>
  <dcterms:created xsi:type="dcterms:W3CDTF">2015-01-04T14:03:54Z</dcterms:created>
  <dcterms:modified xsi:type="dcterms:W3CDTF">2015-01-04T14:54:16Z</dcterms:modified>
</cp:coreProperties>
</file>