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5" r:id="rId8"/>
    <p:sldId id="261" r:id="rId9"/>
    <p:sldId id="266" r:id="rId10"/>
    <p:sldId id="262" r:id="rId11"/>
    <p:sldId id="263"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6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11.07.2015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11.07.2015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11.07.2015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11.07.2015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11.07.2015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11.07.2015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3808" y="1268760"/>
            <a:ext cx="5904656" cy="2862322"/>
          </a:xfrm>
          <a:prstGeom prst="rect">
            <a:avLst/>
          </a:prstGeom>
          <a:noFill/>
        </p:spPr>
        <p:txBody>
          <a:bodyPr wrap="square" rtlCol="0">
            <a:spAutoFit/>
          </a:bodyPr>
          <a:lstStyle/>
          <a:p>
            <a:pPr algn="ctr"/>
            <a:r>
              <a:rPr lang="ru-RU" sz="6000" b="1" dirty="0" smtClean="0">
                <a:latin typeface="Segoe Script" pitchFamily="34" charset="0"/>
              </a:rPr>
              <a:t>Первая Мировая </a:t>
            </a:r>
          </a:p>
          <a:p>
            <a:pPr algn="ctr"/>
            <a:r>
              <a:rPr lang="ru-RU" sz="6000" b="1" dirty="0" smtClean="0">
                <a:latin typeface="Segoe Script" pitchFamily="34" charset="0"/>
              </a:rPr>
              <a:t>война.</a:t>
            </a:r>
            <a:endParaRPr lang="ru-RU" sz="6000" b="1" dirty="0">
              <a:latin typeface="Segoe Script" pitchFamily="34" charset="0"/>
            </a:endParaRPr>
          </a:p>
        </p:txBody>
      </p:sp>
      <p:sp>
        <p:nvSpPr>
          <p:cNvPr id="3" name="TextBox 2"/>
          <p:cNvSpPr txBox="1"/>
          <p:nvPr/>
        </p:nvSpPr>
        <p:spPr>
          <a:xfrm>
            <a:off x="1619672" y="332656"/>
            <a:ext cx="7524328" cy="369332"/>
          </a:xfrm>
          <a:prstGeom prst="rect">
            <a:avLst/>
          </a:prstGeom>
          <a:noFill/>
        </p:spPr>
        <p:txBody>
          <a:bodyPr wrap="square" rtlCol="0">
            <a:spAutoFit/>
          </a:bodyPr>
          <a:lstStyle/>
          <a:p>
            <a:pPr algn="ctr"/>
            <a:r>
              <a:rPr lang="ru-RU" dirty="0" smtClean="0"/>
              <a:t>ГОУ СПО ТО Алексинский Гидрометеорологический техникум</a:t>
            </a:r>
            <a:endParaRPr lang="ru-RU"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par>
                                <p:cTn id="8" presetID="50" presetClass="entr" presetSubtype="0" decel="10000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strVal val="#ppt_w+.3"/>
                                          </p:val>
                                        </p:tav>
                                        <p:tav tm="100000">
                                          <p:val>
                                            <p:strVal val="#ppt_w"/>
                                          </p:val>
                                        </p:tav>
                                      </p:tavLst>
                                    </p:anim>
                                    <p:anim calcmode="lin" valueType="num">
                                      <p:cBhvr>
                                        <p:cTn id="11" dur="1000" fill="hold"/>
                                        <p:tgtEl>
                                          <p:spTgt spid="3"/>
                                        </p:tgtEl>
                                        <p:attrNameLst>
                                          <p:attrName>ppt_h</p:attrName>
                                        </p:attrNameLst>
                                      </p:cBhvr>
                                      <p:tavLst>
                                        <p:tav tm="0">
                                          <p:val>
                                            <p:strVal val="#ppt_h"/>
                                          </p:val>
                                        </p:tav>
                                        <p:tav tm="100000">
                                          <p:val>
                                            <p:strVal val="#ppt_h"/>
                                          </p:val>
                                        </p:tav>
                                      </p:tavLst>
                                    </p:anim>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3688" y="188640"/>
            <a:ext cx="7128792" cy="6463308"/>
          </a:xfrm>
          <a:prstGeom prst="rect">
            <a:avLst/>
          </a:prstGeom>
        </p:spPr>
        <p:txBody>
          <a:bodyPr wrap="square">
            <a:spAutoFit/>
          </a:bodyPr>
          <a:lstStyle/>
          <a:p>
            <a:r>
              <a:rPr lang="ru-RU" dirty="0" smtClean="0"/>
              <a:t>К началу 1918 года военно-политическая обстановка Первой мировой войны серьезно изменилась. Державы германо-австрийского блока стремились окончить войну. Германское командование в марте предприняло наступление на Западном фронте. Весной и летом германские войска провели несколько наступательных операций в Пикардии, во Фландрии, на реках </a:t>
            </a:r>
            <a:r>
              <a:rPr lang="ru-RU" dirty="0" err="1" smtClean="0"/>
              <a:t>Эна</a:t>
            </a:r>
            <a:r>
              <a:rPr lang="ru-RU" dirty="0" smtClean="0"/>
              <a:t> и Марна, но из-за отсутствия резервов приостановили их. Стратегическая инициатива окончательно перешла в руки Антанты. В августе-сентябре армии союзников, используя свое превосходство в живой силе и технике (в марте 1918 на Западный фронт стали прибывать войска из США), перешли в наступление и вынудили немецкие войска начать общий отход с территории Франции. В начале октября положение Германии стало безнадежным. Союзники Германии — Болгария, Турция, Австро-Венгрия — осенью 1918 заключили перемирие с державами Антанты. Поражения на фронтах, экономическая разруха ускорили назревание революционных событий в Германии. 9 ноября монархия в Германии была свергнута. 11 ноября Германия капитулировала: в </a:t>
            </a:r>
            <a:r>
              <a:rPr lang="ru-RU" dirty="0" err="1" smtClean="0"/>
              <a:t>Компьенском</a:t>
            </a:r>
            <a:r>
              <a:rPr lang="ru-RU" dirty="0" smtClean="0"/>
              <a:t> лесу, на станции </a:t>
            </a:r>
            <a:r>
              <a:rPr lang="ru-RU" dirty="0" err="1" smtClean="0"/>
              <a:t>Ретонд</a:t>
            </a:r>
            <a:r>
              <a:rPr lang="ru-RU" dirty="0" smtClean="0"/>
              <a:t> (Франция) немецкая делегация подписала перемирие. Германия признала себя побежденной. Окончательно условия мирных договоров с Германией и ее союзниками были выработаны на Парижской мирной конференции 1919-20. </a:t>
            </a:r>
          </a:p>
          <a:p>
            <a:r>
              <a:rPr lang="ru-RU" dirty="0" smtClean="0"/>
              <a:t>28 июня 1919 был подписан Версальский мирный договор, официально завершивший первую мировую войну.</a:t>
            </a:r>
          </a:p>
        </p:txBody>
      </p:sp>
      <p:sp>
        <p:nvSpPr>
          <p:cNvPr id="5" name="Прямоугольник 4"/>
          <p:cNvSpPr/>
          <p:nvPr/>
        </p:nvSpPr>
        <p:spPr>
          <a:xfrm>
            <a:off x="0" y="260648"/>
            <a:ext cx="1691680" cy="646331"/>
          </a:xfrm>
          <a:prstGeom prst="rect">
            <a:avLst/>
          </a:prstGeom>
        </p:spPr>
        <p:txBody>
          <a:bodyPr wrap="square">
            <a:spAutoFit/>
          </a:bodyPr>
          <a:lstStyle/>
          <a:p>
            <a:pPr algn="r"/>
            <a:r>
              <a:rPr lang="ru-RU" b="1" dirty="0" smtClean="0"/>
              <a:t>Кампания </a:t>
            </a:r>
          </a:p>
          <a:p>
            <a:pPr algn="r"/>
            <a:r>
              <a:rPr lang="ru-RU" b="1" dirty="0" smtClean="0"/>
              <a:t>1918</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rgbClr val="00FF00"/>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par>
                                <p:cTn id="10" presetID="3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900" decel="100000" fill="hold"/>
                                        <p:tgtEl>
                                          <p:spTgt spid="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835696" y="260648"/>
            <a:ext cx="6912768" cy="7294305"/>
          </a:xfrm>
          <a:prstGeom prst="rect">
            <a:avLst/>
          </a:prstGeom>
        </p:spPr>
        <p:txBody>
          <a:bodyPr wrap="square">
            <a:spAutoFit/>
          </a:bodyPr>
          <a:lstStyle/>
          <a:p>
            <a:pPr algn="r" fontAlgn="base"/>
            <a:r>
              <a:rPr lang="ru-RU" b="1" i="1" u="sng" dirty="0" smtClean="0"/>
              <a:t>В результате войны</a:t>
            </a:r>
            <a:endParaRPr lang="ru-RU" dirty="0" smtClean="0"/>
          </a:p>
          <a:p>
            <a:pPr algn="r" fontAlgn="base"/>
            <a:r>
              <a:rPr lang="ru-RU" dirty="0" smtClean="0"/>
              <a:t>Германия должна была выплачивать репарации союзникам в течение 30 лет. Она утратила 1/8 своей территории, а</a:t>
            </a:r>
          </a:p>
          <a:p>
            <a:pPr algn="r" fontAlgn="base"/>
            <a:r>
              <a:rPr lang="ru-RU" dirty="0" smtClean="0"/>
              <a:t> колонии отошли странам – победительницам. </a:t>
            </a:r>
          </a:p>
          <a:p>
            <a:pPr algn="r" fontAlgn="base"/>
            <a:r>
              <a:rPr lang="ru-RU" dirty="0" smtClean="0"/>
              <a:t>Берег Рейна на 15 лет оккупирован союзными войсками. </a:t>
            </a:r>
          </a:p>
          <a:p>
            <a:pPr algn="r" fontAlgn="base"/>
            <a:r>
              <a:rPr lang="ru-RU" dirty="0" smtClean="0"/>
              <a:t>Так же, Германии было запрещено иметь армию </a:t>
            </a:r>
          </a:p>
          <a:p>
            <a:pPr algn="r" fontAlgn="base"/>
            <a:r>
              <a:rPr lang="ru-RU" dirty="0" smtClean="0"/>
              <a:t>более 100 тыс. человек. На все виды вооружений были</a:t>
            </a:r>
          </a:p>
          <a:p>
            <a:pPr algn="r" fontAlgn="base"/>
            <a:r>
              <a:rPr lang="ru-RU" dirty="0" smtClean="0"/>
              <a:t> наложены жесткие ограничения.</a:t>
            </a:r>
          </a:p>
          <a:p>
            <a:pPr algn="r" fontAlgn="base"/>
            <a:r>
              <a:rPr lang="ru-RU" dirty="0" smtClean="0"/>
              <a:t>Сказались Последствия Первой мировой войны и на ситуации в странах-победительницах. Их экономика, за исключением, пожалуй, США, была в сложном состоянии. Уровень жизни населения резко снизился, народное хозяйство пришло в упадок. В то же время, военные монополии обогатились. Для России Первая мировая война стала серьезным дестабилизирующим фактором, во многом повлиявшем на развитие революционной ситуации в стране и вызвавшим последующую гражданскую войну. </a:t>
            </a:r>
          </a:p>
          <a:p>
            <a:pPr algn="r" fontAlgn="base"/>
            <a:r>
              <a:rPr lang="ru-RU" dirty="0" smtClean="0"/>
              <a:t>Прекратили своё существование четыре империи: Российская, Австро-Венгерская,Османская и Германская (хотя возникшая вместо кайзеровской Германии Веймарская республика формально продолжала именоваться </a:t>
            </a:r>
            <a:r>
              <a:rPr lang="ru-RU" i="1" dirty="0" smtClean="0"/>
              <a:t>Германской империей</a:t>
            </a:r>
            <a:r>
              <a:rPr lang="ru-RU" dirty="0" smtClean="0"/>
              <a:t>). Страны-участницы потеряли более 10 </a:t>
            </a:r>
            <a:r>
              <a:rPr lang="ru-RU" dirty="0" err="1" smtClean="0"/>
              <a:t>млн</a:t>
            </a:r>
            <a:r>
              <a:rPr lang="ru-RU" dirty="0" smtClean="0"/>
              <a:t> человек убитыми солдат, около 12 </a:t>
            </a:r>
            <a:r>
              <a:rPr lang="ru-RU" dirty="0" err="1" smtClean="0"/>
              <a:t>млн</a:t>
            </a:r>
            <a:r>
              <a:rPr lang="ru-RU" dirty="0" smtClean="0"/>
              <a:t> убитыми мирных жителей, около 55 </a:t>
            </a:r>
            <a:r>
              <a:rPr lang="ru-RU" dirty="0" err="1" smtClean="0"/>
              <a:t>млн</a:t>
            </a:r>
            <a:r>
              <a:rPr lang="ru-RU" dirty="0" smtClean="0"/>
              <a:t> были ранены. </a:t>
            </a:r>
          </a:p>
          <a:p>
            <a:pPr algn="r"/>
            <a:r>
              <a:rPr lang="ru-RU" dirty="0" smtClean="0"/>
              <a:t> </a:t>
            </a:r>
          </a:p>
          <a:p>
            <a:endParaRPr lang="ru-RU" dirty="0" smtClean="0"/>
          </a:p>
          <a:p>
            <a:endParaRPr lang="ru-RU" dirty="0"/>
          </a:p>
        </p:txBody>
      </p:sp>
      <p:pic>
        <p:nvPicPr>
          <p:cNvPr id="8" name="Рисунок 7" descr="989daa8c576a4d761d8d6b834cdc22a6.jpg"/>
          <p:cNvPicPr>
            <a:picLocks noChangeAspect="1"/>
          </p:cNvPicPr>
          <p:nvPr/>
        </p:nvPicPr>
        <p:blipFill>
          <a:blip r:embed="rId3" cstate="print"/>
          <a:srcRect l="13145" t="11309" r="17871" b="17855"/>
          <a:stretch>
            <a:fillRect/>
          </a:stretch>
        </p:blipFill>
        <p:spPr>
          <a:xfrm>
            <a:off x="179512" y="476672"/>
            <a:ext cx="2448272" cy="1973404"/>
          </a:xfrm>
          <a:prstGeom prst="snip2Diag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1000"/>
                                        <p:tgtEl>
                                          <p:spTgt spid="4"/>
                                        </p:tgtEl>
                                      </p:cBhvr>
                                    </p:animEffect>
                                  </p:childTnLst>
                                </p:cTn>
                              </p:par>
                              <p:par>
                                <p:cTn id="8" presetID="6" presetClass="entr" presetSubtype="3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out)">
                                      <p:cBhvr>
                                        <p:cTn id="10"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getImage (2).jpg"/>
          <p:cNvPicPr>
            <a:picLocks noChangeAspect="1"/>
          </p:cNvPicPr>
          <p:nvPr/>
        </p:nvPicPr>
        <p:blipFill>
          <a:blip r:embed="rId2" cstate="print"/>
          <a:srcRect l="8001" t="3801" r="10101"/>
          <a:stretch>
            <a:fillRect/>
          </a:stretch>
        </p:blipFill>
        <p:spPr>
          <a:xfrm>
            <a:off x="3347864" y="1484784"/>
            <a:ext cx="4032448" cy="4736560"/>
          </a:xfrm>
          <a:prstGeom prst="rect">
            <a:avLst/>
          </a:prstGeom>
        </p:spPr>
      </p:pic>
      <p:sp>
        <p:nvSpPr>
          <p:cNvPr id="6" name="Прямоугольник 5"/>
          <p:cNvSpPr/>
          <p:nvPr/>
        </p:nvSpPr>
        <p:spPr>
          <a:xfrm>
            <a:off x="179512" y="1124744"/>
            <a:ext cx="3419872" cy="2677656"/>
          </a:xfrm>
          <a:prstGeom prst="rect">
            <a:avLst/>
          </a:prstGeom>
        </p:spPr>
        <p:txBody>
          <a:bodyPr wrap="square">
            <a:spAutoFit/>
          </a:bodyPr>
          <a:lstStyle/>
          <a:p>
            <a:r>
              <a:rPr lang="ru-RU" sz="2400" b="1" i="1" dirty="0" smtClean="0">
                <a:latin typeface="Segoe Script" pitchFamily="34" charset="0"/>
              </a:rPr>
              <a:t>«Достигнутый мир лучше и надежнее ожидаемой победы»</a:t>
            </a:r>
          </a:p>
          <a:p>
            <a:r>
              <a:rPr lang="ru-RU" sz="2400" b="1" i="1" dirty="0" smtClean="0">
                <a:latin typeface="Segoe Script" pitchFamily="34" charset="0"/>
              </a:rPr>
              <a:t>Ливий</a:t>
            </a:r>
            <a:r>
              <a:rPr lang="ru-RU" sz="2400" b="1" i="1" u="sng" dirty="0" smtClean="0">
                <a:latin typeface="Segoe Script" pitchFamily="34" charset="0"/>
              </a:rPr>
              <a:t/>
            </a:r>
            <a:br>
              <a:rPr lang="ru-RU" sz="2400" b="1" i="1" u="sng" dirty="0" smtClean="0">
                <a:latin typeface="Segoe Script" pitchFamily="34" charset="0"/>
              </a:rPr>
            </a:br>
            <a:endParaRPr lang="ru-RU" sz="2400" b="1" i="1" dirty="0">
              <a:latin typeface="Segoe Script" pitchFamily="34" charset="0"/>
            </a:endParaRPr>
          </a:p>
        </p:txBody>
      </p:sp>
      <p:sp>
        <p:nvSpPr>
          <p:cNvPr id="7" name="Прямоугольник 6"/>
          <p:cNvSpPr/>
          <p:nvPr/>
        </p:nvSpPr>
        <p:spPr>
          <a:xfrm>
            <a:off x="1115616" y="260648"/>
            <a:ext cx="8028384" cy="1107996"/>
          </a:xfrm>
          <a:prstGeom prst="rect">
            <a:avLst/>
          </a:prstGeom>
        </p:spPr>
        <p:txBody>
          <a:bodyPr wrap="square">
            <a:spAutoFit/>
          </a:bodyPr>
          <a:lstStyle/>
          <a:p>
            <a:pPr algn="ctr"/>
            <a:r>
              <a:rPr lang="ru-RU" sz="2400" b="1" i="1" dirty="0" smtClean="0">
                <a:latin typeface="Segoe Script" pitchFamily="34" charset="0"/>
              </a:rPr>
              <a:t>«Отчего бы нам не жить в мире?»</a:t>
            </a:r>
          </a:p>
          <a:p>
            <a:pPr algn="ctr"/>
            <a:r>
              <a:rPr lang="ru-RU" sz="2400" b="1" i="1" dirty="0" smtClean="0">
                <a:latin typeface="Segoe Script" pitchFamily="34" charset="0"/>
              </a:rPr>
              <a:t>Вергилий</a:t>
            </a:r>
            <a:r>
              <a:rPr lang="ru-RU" u="sng" dirty="0" smtClean="0"/>
              <a:t/>
            </a:r>
            <a:br>
              <a:rPr lang="ru-RU" u="sng" dirty="0" smtClean="0"/>
            </a:br>
            <a:endParaRPr lang="ru-RU"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722376" y="1820206"/>
            <a:ext cx="7772400" cy="18288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Тест по истории</a:t>
            </a:r>
            <a:endParaRPr kumimoji="0" lang="ru-RU" sz="44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
        <p:nvSpPr>
          <p:cNvPr id="5" name="Подзаголовок 2"/>
          <p:cNvSpPr txBox="1">
            <a:spLocks/>
          </p:cNvSpPr>
          <p:nvPr/>
        </p:nvSpPr>
        <p:spPr>
          <a:xfrm>
            <a:off x="1763688" y="3140968"/>
            <a:ext cx="6912768" cy="914400"/>
          </a:xfrm>
          <a:prstGeom prst="rect">
            <a:avLst/>
          </a:prstGeom>
        </p:spPr>
        <p:txBody>
          <a:bodyPr vert="horz" lIns="91440" tIns="45720" rIns="91440" bIns="45720" rtlCol="0">
            <a:normAutofit fontScale="92500" lnSpcReduction="10000"/>
          </a:bodyPr>
          <a:lstStyle/>
          <a:p>
            <a:pPr marL="342900" marR="0" lvl="0" indent="-342900" algn="r" defTabSz="914400" rtl="0" eaLnBrk="1" fontAlgn="auto" latinLnBrk="0" hangingPunct="1">
              <a:lnSpc>
                <a:spcPct val="100000"/>
              </a:lnSpc>
              <a:spcBef>
                <a:spcPct val="20000"/>
              </a:spcBef>
              <a:spcAft>
                <a:spcPts val="0"/>
              </a:spcAft>
              <a:buClrTx/>
              <a:buSzTx/>
              <a:tabLst/>
              <a:defRPr/>
            </a:pPr>
            <a:r>
              <a:rPr kumimoji="0" lang="ru-RU" sz="3200" b="1" i="0" u="none" strike="noStrike" kern="12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t>Тема: Первая Мировая война 1914-1918 годов</a:t>
            </a:r>
            <a:endParaRPr kumimoji="0" lang="ru-RU" sz="3200" b="1" i="0" u="none" strike="noStrike" kern="12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pic>
        <p:nvPicPr>
          <p:cNvPr id="7" name="Рисунок 6" descr="pero101.gif"/>
          <p:cNvPicPr>
            <a:picLocks noChangeAspect="1"/>
          </p:cNvPicPr>
          <p:nvPr/>
        </p:nvPicPr>
        <p:blipFill>
          <a:blip r:embed="rId2" cstate="print"/>
          <a:stretch>
            <a:fillRect/>
          </a:stretch>
        </p:blipFill>
        <p:spPr>
          <a:xfrm>
            <a:off x="7835342" y="5736294"/>
            <a:ext cx="1308658" cy="1121706"/>
          </a:xfrm>
          <a:prstGeom prst="rect">
            <a:avLst/>
          </a:prstGeom>
        </p:spPr>
      </p:pic>
    </p:spTree>
  </p:cSld>
  <p:clrMapOvr>
    <a:masterClrMapping/>
  </p:clrMapOvr>
  <p:transition spd="med">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4" y="1052736"/>
            <a:ext cx="6856364" cy="369332"/>
          </a:xfrm>
          <a:prstGeom prst="rect">
            <a:avLst/>
          </a:prstGeom>
          <a:noFill/>
        </p:spPr>
        <p:txBody>
          <a:bodyPr wrap="none" rtlCol="0">
            <a:spAutoFit/>
          </a:bodyPr>
          <a:lstStyle/>
          <a:p>
            <a:pPr lvl="0"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Что послужило поводом к началу войны</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a:t>
            </a:r>
            <a:endParaRPr lang="ru-RU" dirty="0">
              <a:latin typeface="Segoe Print" pitchFamily="2" charset="0"/>
            </a:endParaRPr>
          </a:p>
        </p:txBody>
      </p:sp>
      <p:pic>
        <p:nvPicPr>
          <p:cNvPr id="5" name="Рисунок 4" descr="emocii-2064.gif"/>
          <p:cNvPicPr>
            <a:picLocks noChangeAspect="1"/>
          </p:cNvPicPr>
          <p:nvPr/>
        </p:nvPicPr>
        <p:blipFill>
          <a:blip r:embed="rId2" cstate="print"/>
          <a:stretch>
            <a:fillRect/>
          </a:stretch>
        </p:blipFill>
        <p:spPr>
          <a:xfrm flipH="1">
            <a:off x="7308304" y="4653136"/>
            <a:ext cx="1438300" cy="1938908"/>
          </a:xfrm>
          <a:prstGeom prst="rect">
            <a:avLst/>
          </a:prstGeom>
        </p:spPr>
      </p:pic>
      <p:pic>
        <p:nvPicPr>
          <p:cNvPr id="6" name="Рисунок 5" descr="img4.jpg"/>
          <p:cNvPicPr>
            <a:picLocks noChangeAspect="1"/>
          </p:cNvPicPr>
          <p:nvPr/>
        </p:nvPicPr>
        <p:blipFill>
          <a:blip r:embed="rId3" cstate="print">
            <a:lum contrast="10000"/>
          </a:blip>
          <a:srcRect b="24800"/>
          <a:stretch>
            <a:fillRect/>
          </a:stretch>
        </p:blipFill>
        <p:spPr>
          <a:xfrm>
            <a:off x="2771800" y="1700808"/>
            <a:ext cx="5034136" cy="2839239"/>
          </a:xfrm>
          <a:prstGeom prst="rect">
            <a:avLst/>
          </a:prstGeom>
          <a:ln>
            <a:noFill/>
          </a:ln>
          <a:effectLst>
            <a:softEdge rad="112500"/>
          </a:effectLst>
        </p:spPr>
      </p:pic>
    </p:spTree>
  </p:cSld>
  <p:clrMapOvr>
    <a:masterClrMapping/>
  </p:clrMapOvr>
  <p:transition spd="med">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4" y="1052736"/>
            <a:ext cx="6768752" cy="369332"/>
          </a:xfrm>
          <a:prstGeom prst="rect">
            <a:avLst/>
          </a:prstGeom>
          <a:noFill/>
        </p:spPr>
        <p:txBody>
          <a:bodyPr wrap="square" rtlCol="0">
            <a:spAutoFit/>
          </a:bodyP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Каковы причины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войны</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a:t>
            </a:r>
            <a:endParaRPr lang="ru-RU" dirty="0">
              <a:latin typeface="Segoe Print" pitchFamily="2" charset="0"/>
            </a:endParaRPr>
          </a:p>
        </p:txBody>
      </p:sp>
      <p:pic>
        <p:nvPicPr>
          <p:cNvPr id="5" name="Рисунок 4" descr="emocii-2064.gif"/>
          <p:cNvPicPr>
            <a:picLocks noChangeAspect="1"/>
          </p:cNvPicPr>
          <p:nvPr/>
        </p:nvPicPr>
        <p:blipFill>
          <a:blip r:embed="rId2" cstate="print"/>
          <a:stretch>
            <a:fillRect/>
          </a:stretch>
        </p:blipFill>
        <p:spPr>
          <a:xfrm flipH="1">
            <a:off x="7308304" y="4653136"/>
            <a:ext cx="1438300" cy="1938908"/>
          </a:xfrm>
          <a:prstGeom prst="rect">
            <a:avLst/>
          </a:prstGeom>
        </p:spPr>
      </p:pic>
      <p:pic>
        <p:nvPicPr>
          <p:cNvPr id="7" name="Рисунок 6" descr="str.jpg"/>
          <p:cNvPicPr>
            <a:picLocks noChangeAspect="1"/>
          </p:cNvPicPr>
          <p:nvPr/>
        </p:nvPicPr>
        <p:blipFill>
          <a:blip r:embed="rId3" cstate="print">
            <a:clrChange>
              <a:clrFrom>
                <a:srgbClr val="FEFEFE"/>
              </a:clrFrom>
              <a:clrTo>
                <a:srgbClr val="FEFEFE">
                  <a:alpha val="0"/>
                </a:srgbClr>
              </a:clrTo>
            </a:clrChange>
          </a:blip>
          <a:stretch>
            <a:fillRect/>
          </a:stretch>
        </p:blipFill>
        <p:spPr>
          <a:xfrm>
            <a:off x="2771800" y="1700808"/>
            <a:ext cx="5616624" cy="3260934"/>
          </a:xfrm>
          <a:prstGeom prst="rect">
            <a:avLst/>
          </a:prstGeom>
        </p:spPr>
      </p:pic>
    </p:spTree>
  </p:cSld>
  <p:clrMapOvr>
    <a:masterClrMapping/>
  </p:clrMapOvr>
  <p:transition spd="med">
    <p:blind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35697" y="1052736"/>
            <a:ext cx="6912768" cy="923330"/>
          </a:xfrm>
          <a:prstGeom prst="rect">
            <a:avLst/>
          </a:prstGeom>
          <a:noFill/>
        </p:spPr>
        <p:txBody>
          <a:bodyPr wrap="square" rtlCol="0">
            <a:spAutoFit/>
          </a:bodyP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Каковы Цели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участников: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Франции, Великобритании, </a:t>
            </a:r>
            <a:r>
              <a:rPr lang="ru-RU"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Австро</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 –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Венгрии, Германии?</a:t>
            </a:r>
            <a:endParaRPr lang="ru-RU" dirty="0">
              <a:latin typeface="Segoe Print" pitchFamily="2" charset="0"/>
            </a:endParaRPr>
          </a:p>
        </p:txBody>
      </p:sp>
      <p:pic>
        <p:nvPicPr>
          <p:cNvPr id="6" name="Рисунок 5" descr="emocii-2064.gif"/>
          <p:cNvPicPr>
            <a:picLocks noChangeAspect="1"/>
          </p:cNvPicPr>
          <p:nvPr/>
        </p:nvPicPr>
        <p:blipFill>
          <a:blip r:embed="rId2" cstate="print"/>
          <a:stretch>
            <a:fillRect/>
          </a:stretch>
        </p:blipFill>
        <p:spPr>
          <a:xfrm flipH="1">
            <a:off x="7308304" y="4653136"/>
            <a:ext cx="1438300" cy="1938908"/>
          </a:xfrm>
          <a:prstGeom prst="rect">
            <a:avLst/>
          </a:prstGeom>
        </p:spPr>
      </p:pic>
      <p:pic>
        <p:nvPicPr>
          <p:cNvPr id="7" name="Рисунок 6" descr="9e09-1386266803-06.jpg"/>
          <p:cNvPicPr>
            <a:picLocks noChangeAspect="1"/>
          </p:cNvPicPr>
          <p:nvPr/>
        </p:nvPicPr>
        <p:blipFill>
          <a:blip r:embed="rId3" cstate="print"/>
          <a:srcRect l="4466" t="18330" r="6952" b="11830"/>
          <a:stretch>
            <a:fillRect/>
          </a:stretch>
        </p:blipFill>
        <p:spPr>
          <a:xfrm>
            <a:off x="1979712" y="2276872"/>
            <a:ext cx="5112568" cy="3023084"/>
          </a:xfrm>
          <a:prstGeom prst="rect">
            <a:avLst/>
          </a:prstGeom>
          <a:ln>
            <a:noFill/>
          </a:ln>
          <a:effectLst>
            <a:reflection blurRad="6350" stA="52000" endA="300" endPos="35000" dir="5400000" sy="-100000" algn="bl" rotWithShape="0"/>
            <a:softEdge rad="31750"/>
          </a:effectLst>
        </p:spPr>
      </p:pic>
    </p:spTree>
  </p:cSld>
  <p:clrMapOvr>
    <a:masterClrMapping/>
  </p:clrMapOvr>
  <p:transition spd="med">
    <p:blind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4" y="1052736"/>
            <a:ext cx="6840759" cy="646331"/>
          </a:xfrm>
          <a:prstGeom prst="rect">
            <a:avLst/>
          </a:prstGeom>
          <a:noFill/>
        </p:spPr>
        <p:txBody>
          <a:bodyPr wrap="square" rtlCol="0">
            <a:spAutoFit/>
          </a:bodyP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Для каких стран война была справедливой</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6" name="Рисунок 5" descr="emocii-2064.gif"/>
          <p:cNvPicPr>
            <a:picLocks noChangeAspect="1"/>
          </p:cNvPicPr>
          <p:nvPr/>
        </p:nvPicPr>
        <p:blipFill>
          <a:blip r:embed="rId2" cstate="print"/>
          <a:stretch>
            <a:fillRect/>
          </a:stretch>
        </p:blipFill>
        <p:spPr>
          <a:xfrm flipH="1">
            <a:off x="7308304" y="4653136"/>
            <a:ext cx="1438300" cy="1938908"/>
          </a:xfrm>
          <a:prstGeom prst="rect">
            <a:avLst/>
          </a:prstGeom>
        </p:spPr>
      </p:pic>
      <p:pic>
        <p:nvPicPr>
          <p:cNvPr id="7" name="Рисунок 6" descr="900_700_1_7d761824e9ad442ee43f.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707904" y="1628800"/>
            <a:ext cx="2952328" cy="4442824"/>
          </a:xfrm>
          <a:prstGeom prst="rect">
            <a:avLst/>
          </a:prstGeom>
        </p:spPr>
      </p:pic>
    </p:spTree>
  </p:cSld>
  <p:clrMapOvr>
    <a:masterClrMapping/>
  </p:clrMapOvr>
  <p:transition spd="med">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4" y="1052736"/>
            <a:ext cx="6840759" cy="646331"/>
          </a:xfrm>
          <a:prstGeom prst="rect">
            <a:avLst/>
          </a:prstGeom>
          <a:noFill/>
        </p:spPr>
        <p:txBody>
          <a:bodyPr wrap="square" rtlCol="0">
            <a:spAutoFit/>
          </a:bodyPr>
          <a:lstStyle/>
          <a:p>
            <a:pPr lvl="0"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Кому принадлежит инициатива в развязывании войны</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5" name="Рисунок 4" descr="emocii-2064.gif"/>
          <p:cNvPicPr>
            <a:picLocks noChangeAspect="1"/>
          </p:cNvPicPr>
          <p:nvPr/>
        </p:nvPicPr>
        <p:blipFill>
          <a:blip r:embed="rId2" cstate="print"/>
          <a:stretch>
            <a:fillRect/>
          </a:stretch>
        </p:blipFill>
        <p:spPr>
          <a:xfrm flipH="1">
            <a:off x="7308304" y="4653136"/>
            <a:ext cx="1438300" cy="1938908"/>
          </a:xfrm>
          <a:prstGeom prst="rect">
            <a:avLst/>
          </a:prstGeom>
        </p:spPr>
      </p:pic>
      <p:pic>
        <p:nvPicPr>
          <p:cNvPr id="6" name="Рисунок 5" descr="Vacu-valodaFakti-5.jpg"/>
          <p:cNvPicPr>
            <a:picLocks noChangeAspect="1"/>
          </p:cNvPicPr>
          <p:nvPr/>
        </p:nvPicPr>
        <p:blipFill>
          <a:blip r:embed="rId3" cstate="print">
            <a:clrChange>
              <a:clrFrom>
                <a:srgbClr val="FFFFFF"/>
              </a:clrFrom>
              <a:clrTo>
                <a:srgbClr val="FFFFFF">
                  <a:alpha val="0"/>
                </a:srgbClr>
              </a:clrTo>
            </a:clrChange>
          </a:blip>
          <a:srcRect t="10101" b="11150"/>
          <a:stretch>
            <a:fillRect/>
          </a:stretch>
        </p:blipFill>
        <p:spPr>
          <a:xfrm>
            <a:off x="3995936" y="1916832"/>
            <a:ext cx="3297101" cy="3187618"/>
          </a:xfrm>
          <a:prstGeom prst="rect">
            <a:avLst/>
          </a:prstGeom>
        </p:spPr>
      </p:pic>
    </p:spTree>
  </p:cSld>
  <p:clrMapOvr>
    <a:masterClrMapping/>
  </p:clrMapOvr>
  <p:transition spd="med">
    <p:blind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4" y="1052736"/>
            <a:ext cx="6840759" cy="646331"/>
          </a:xfrm>
          <a:prstGeom prst="rect">
            <a:avLst/>
          </a:prstGeom>
          <a:noFill/>
        </p:spPr>
        <p:txBody>
          <a:bodyPr wrap="square" rtlCol="0">
            <a:spAutoFit/>
          </a:bodyP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В ходе какой битвы была ликвидирована угроза для Парижа</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5" name="Рисунок 4" descr="emocii-2064.gif"/>
          <p:cNvPicPr>
            <a:picLocks noChangeAspect="1"/>
          </p:cNvPicPr>
          <p:nvPr/>
        </p:nvPicPr>
        <p:blipFill>
          <a:blip r:embed="rId2" cstate="print"/>
          <a:stretch>
            <a:fillRect/>
          </a:stretch>
        </p:blipFill>
        <p:spPr>
          <a:xfrm flipH="1">
            <a:off x="7308304" y="4653136"/>
            <a:ext cx="1438300" cy="1938908"/>
          </a:xfrm>
          <a:prstGeom prst="rect">
            <a:avLst/>
          </a:prstGeom>
        </p:spPr>
      </p:pic>
      <p:pic>
        <p:nvPicPr>
          <p:cNvPr id="6" name="Рисунок 5" descr="france_flag_map.jpg"/>
          <p:cNvPicPr>
            <a:picLocks noChangeAspect="1"/>
          </p:cNvPicPr>
          <p:nvPr/>
        </p:nvPicPr>
        <p:blipFill>
          <a:blip r:embed="rId3" cstate="print"/>
          <a:srcRect l="12575" r="12575"/>
          <a:stretch>
            <a:fillRect/>
          </a:stretch>
        </p:blipFill>
        <p:spPr>
          <a:xfrm>
            <a:off x="3779912" y="1988840"/>
            <a:ext cx="3253090" cy="3196580"/>
          </a:xfrm>
          <a:prstGeom prst="rect">
            <a:avLst/>
          </a:prstGeom>
        </p:spPr>
      </p:pic>
    </p:spTree>
  </p:cSld>
  <p:clrMapOvr>
    <a:masterClrMapping/>
  </p:clrMapOvr>
  <p:transition spd="med">
    <p:blind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987824" y="332656"/>
            <a:ext cx="5832648" cy="5632311"/>
          </a:xfrm>
          <a:prstGeom prst="rect">
            <a:avLst/>
          </a:prstGeom>
        </p:spPr>
        <p:txBody>
          <a:bodyPr wrap="square">
            <a:spAutoFit/>
          </a:bodyPr>
          <a:lstStyle/>
          <a:p>
            <a:pPr algn="ctr"/>
            <a:r>
              <a:rPr lang="ru-RU" b="1" i="1" u="sng" dirty="0" smtClean="0"/>
              <a:t>Первая мировая война</a:t>
            </a:r>
            <a:r>
              <a:rPr lang="ru-RU" dirty="0" smtClean="0"/>
              <a:t> </a:t>
            </a:r>
            <a:r>
              <a:rPr lang="ru-RU" b="1" dirty="0" smtClean="0"/>
              <a:t>(28 июля 1914 — 11 ноября 1918)</a:t>
            </a:r>
            <a:r>
              <a:rPr lang="ru-RU" dirty="0" smtClean="0"/>
              <a:t> </a:t>
            </a:r>
          </a:p>
          <a:p>
            <a:pPr algn="ctr"/>
            <a:r>
              <a:rPr lang="ru-RU" dirty="0" smtClean="0"/>
              <a:t>—</a:t>
            </a:r>
          </a:p>
          <a:p>
            <a:pPr algn="ctr"/>
            <a:r>
              <a:rPr lang="ru-RU" dirty="0" smtClean="0"/>
              <a:t> один из самых широкомасштабных и кровопролитных вооружённых конфликтов в истории человечества. </a:t>
            </a:r>
          </a:p>
          <a:p>
            <a:endParaRPr lang="ru-RU" b="1" i="1" u="sng" dirty="0" smtClean="0"/>
          </a:p>
          <a:p>
            <a:r>
              <a:rPr lang="ru-RU" b="1" i="1" u="sng" dirty="0" smtClean="0"/>
              <a:t>Если говорить о причинах</a:t>
            </a:r>
            <a:r>
              <a:rPr lang="ru-RU" dirty="0" smtClean="0"/>
              <a:t> Первой мировой войны кратко, то, с уверенностью можно утверждать, что спровоцировали этот конфликт серьезные экономические противоречия сложившихся в начала века союзов мировых держав. Так же, стоит отметить, что, вероятно, существовала возможность мирного урегулирования этих противоречий. Однако чувствуя возросшую мощь, Германия и Австро-Венгрия перешли к более решительным действиям.</a:t>
            </a:r>
          </a:p>
          <a:p>
            <a:endParaRPr lang="ru-RU" dirty="0" smtClean="0"/>
          </a:p>
          <a:p>
            <a:endParaRPr lang="ru-RU" dirty="0" smtClean="0"/>
          </a:p>
          <a:p>
            <a:endParaRPr lang="ru-RU" dirty="0" smtClean="0"/>
          </a:p>
          <a:p>
            <a:endParaRPr lang="ru-RU" dirty="0" smtClean="0"/>
          </a:p>
          <a:p>
            <a:endParaRPr lang="ru-RU" dirty="0"/>
          </a:p>
        </p:txBody>
      </p:sp>
      <p:sp>
        <p:nvSpPr>
          <p:cNvPr id="6" name="Прямоугольник 5"/>
          <p:cNvSpPr/>
          <p:nvPr/>
        </p:nvSpPr>
        <p:spPr>
          <a:xfrm>
            <a:off x="1979712" y="3933056"/>
            <a:ext cx="6624736" cy="2585323"/>
          </a:xfrm>
          <a:prstGeom prst="rect">
            <a:avLst/>
          </a:prstGeom>
        </p:spPr>
        <p:txBody>
          <a:bodyPr wrap="square">
            <a:spAutoFit/>
          </a:bodyPr>
          <a:lstStyle/>
          <a:p>
            <a:endParaRPr lang="ru-RU" b="1" i="1" u="sng" dirty="0" smtClean="0"/>
          </a:p>
          <a:p>
            <a:endParaRPr lang="ru-RU" b="1" i="1" u="sng" dirty="0" smtClean="0"/>
          </a:p>
          <a:p>
            <a:r>
              <a:rPr lang="ru-RU" b="1" i="1" u="sng" dirty="0" smtClean="0"/>
              <a:t>Поводом к войне послужило</a:t>
            </a:r>
            <a:r>
              <a:rPr lang="ru-RU" dirty="0" smtClean="0"/>
              <a:t> Сараевское убийство </a:t>
            </a:r>
            <a:r>
              <a:rPr lang="ru-RU" b="1" dirty="0" smtClean="0"/>
              <a:t>28 июня 1914 </a:t>
            </a:r>
            <a:r>
              <a:rPr lang="ru-RU" dirty="0" smtClean="0"/>
              <a:t>года австрийского эрцгерцога Франца Фердинанда девятнадцатилетним сербским террористом, студентом из Боснии Гаврилой Принципом, который являлся одним из членов террористической организации «Млада </a:t>
            </a:r>
            <a:r>
              <a:rPr lang="ru-RU" dirty="0" err="1" smtClean="0"/>
              <a:t>Босна</a:t>
            </a:r>
            <a:r>
              <a:rPr lang="ru-RU" dirty="0" smtClean="0"/>
              <a:t>», боровшейся за объединение всех южнославянских народов в одно государство.</a:t>
            </a:r>
            <a:endParaRPr lang="ru-RU" dirty="0"/>
          </a:p>
        </p:txBody>
      </p:sp>
      <p:pic>
        <p:nvPicPr>
          <p:cNvPr id="8" name="Рисунок 7" descr="v800_59_big.jpg"/>
          <p:cNvPicPr>
            <a:picLocks noChangeAspect="1"/>
          </p:cNvPicPr>
          <p:nvPr/>
        </p:nvPicPr>
        <p:blipFill>
          <a:blip r:embed="rId2" cstate="print"/>
          <a:srcRect l="9501" r="3021"/>
          <a:stretch>
            <a:fillRect/>
          </a:stretch>
        </p:blipFill>
        <p:spPr>
          <a:xfrm rot="20933234">
            <a:off x="179512" y="476672"/>
            <a:ext cx="2664296" cy="2304256"/>
          </a:xfrm>
          <a:prstGeom prst="round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2000"/>
                                        <p:tgtEl>
                                          <p:spTgt spid="8"/>
                                        </p:tgtEl>
                                      </p:cBhvr>
                                    </p:animEffect>
                                  </p:childTnLst>
                                </p:cTn>
                              </p:par>
                              <p:par>
                                <p:cTn id="8" presetID="13" presetClass="entr" presetSubtype="16"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plus(in)">
                                      <p:cBhvr>
                                        <p:cTn id="10" dur="2000"/>
                                        <p:tgtEl>
                                          <p:spTgt spid="4">
                                            <p:txEl>
                                              <p:pRg st="0" end="0"/>
                                            </p:txEl>
                                          </p:spTgt>
                                        </p:tgtEl>
                                      </p:cBhvr>
                                    </p:animEffect>
                                  </p:childTnLst>
                                </p:cTn>
                              </p:par>
                              <p:par>
                                <p:cTn id="11" presetID="13" presetClass="entr" presetSubtype="16"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plus(in)">
                                      <p:cBhvr>
                                        <p:cTn id="13" dur="2000"/>
                                        <p:tgtEl>
                                          <p:spTgt spid="4">
                                            <p:txEl>
                                              <p:pRg st="1" end="1"/>
                                            </p:txEl>
                                          </p:spTgt>
                                        </p:tgtEl>
                                      </p:cBhvr>
                                    </p:animEffect>
                                  </p:childTnLst>
                                </p:cTn>
                              </p:par>
                              <p:par>
                                <p:cTn id="14" presetID="13" presetClass="entr" presetSubtype="16"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plus(in)">
                                      <p:cBhvr>
                                        <p:cTn id="16" dur="2000"/>
                                        <p:tgtEl>
                                          <p:spTgt spid="4">
                                            <p:txEl>
                                              <p:pRg st="2" end="2"/>
                                            </p:txEl>
                                          </p:spTgt>
                                        </p:tgtEl>
                                      </p:cBhvr>
                                    </p:animEffect>
                                  </p:childTnLst>
                                </p:cTn>
                              </p:par>
                            </p:childTnLst>
                          </p:cTn>
                        </p:par>
                        <p:par>
                          <p:cTn id="17" fill="hold">
                            <p:stCondLst>
                              <p:cond delay="2000"/>
                            </p:stCondLst>
                            <p:childTnLst>
                              <p:par>
                                <p:cTn id="18" presetID="13" presetClass="entr" presetSubtype="32" fill="hold" nodeType="after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plus(out)">
                                      <p:cBhvr>
                                        <p:cTn id="20" dur="2000"/>
                                        <p:tgtEl>
                                          <p:spTgt spid="4">
                                            <p:txEl>
                                              <p:pRg st="4" end="4"/>
                                            </p:txEl>
                                          </p:spTgt>
                                        </p:tgtEl>
                                      </p:cBhvr>
                                    </p:animEffect>
                                  </p:childTnLst>
                                </p:cTn>
                              </p:par>
                            </p:childTnLst>
                          </p:cTn>
                        </p:par>
                        <p:par>
                          <p:cTn id="21" fill="hold">
                            <p:stCondLst>
                              <p:cond delay="4000"/>
                            </p:stCondLst>
                            <p:childTnLst>
                              <p:par>
                                <p:cTn id="22" presetID="14" presetClass="entr" presetSubtype="5" fill="hold" nodeType="after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randombar(vertical)">
                                      <p:cBhvr>
                                        <p:cTn id="2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4" y="1052736"/>
            <a:ext cx="6840759" cy="923330"/>
          </a:xfrm>
          <a:prstGeom prst="rect">
            <a:avLst/>
          </a:prstGeom>
          <a:noFill/>
        </p:spPr>
        <p:txBody>
          <a:bodyPr wrap="square" rtlCol="0">
            <a:spAutoFit/>
          </a:bodyP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Какое новое оружие использовала Германия, пытаясь блокадой «задушить» Великобританию</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5" name="Рисунок 4" descr="emocii-2064.gif"/>
          <p:cNvPicPr>
            <a:picLocks noChangeAspect="1"/>
          </p:cNvPicPr>
          <p:nvPr/>
        </p:nvPicPr>
        <p:blipFill>
          <a:blip r:embed="rId2" cstate="print"/>
          <a:stretch>
            <a:fillRect/>
          </a:stretch>
        </p:blipFill>
        <p:spPr>
          <a:xfrm flipH="1">
            <a:off x="7308304" y="4653136"/>
            <a:ext cx="1438300" cy="1938908"/>
          </a:xfrm>
          <a:prstGeom prst="rect">
            <a:avLst/>
          </a:prstGeom>
        </p:spPr>
      </p:pic>
      <p:pic>
        <p:nvPicPr>
          <p:cNvPr id="6" name="Рисунок 5" descr="17fb28439ef1ee35bde9b93b52e878fb.jpg"/>
          <p:cNvPicPr>
            <a:picLocks noChangeAspect="1"/>
          </p:cNvPicPr>
          <p:nvPr/>
        </p:nvPicPr>
        <p:blipFill>
          <a:blip r:embed="rId3" cstate="print"/>
          <a:stretch>
            <a:fillRect/>
          </a:stretch>
        </p:blipFill>
        <p:spPr>
          <a:xfrm>
            <a:off x="1907704" y="2204864"/>
            <a:ext cx="5256584" cy="4010985"/>
          </a:xfrm>
          <a:prstGeom prst="rect">
            <a:avLst/>
          </a:prstGeom>
        </p:spPr>
      </p:pic>
    </p:spTree>
  </p:cSld>
  <p:clrMapOvr>
    <a:masterClrMapping/>
  </p:clrMapOvr>
  <p:transition spd="med">
    <p:blind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4" y="1052736"/>
            <a:ext cx="6840759" cy="646331"/>
          </a:xfrm>
          <a:prstGeom prst="rect">
            <a:avLst/>
          </a:prstGeom>
          <a:noFill/>
        </p:spPr>
        <p:txBody>
          <a:bodyPr wrap="square" rtlCol="0">
            <a:spAutoFit/>
          </a:bodyPr>
          <a:lstStyle/>
          <a:p>
            <a:pPr lvl="0"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В какой битве англичане впервые применили танки</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5" name="Рисунок 4" descr="emocii-2064.gif"/>
          <p:cNvPicPr>
            <a:picLocks noChangeAspect="1"/>
          </p:cNvPicPr>
          <p:nvPr/>
        </p:nvPicPr>
        <p:blipFill>
          <a:blip r:embed="rId2" cstate="print"/>
          <a:stretch>
            <a:fillRect/>
          </a:stretch>
        </p:blipFill>
        <p:spPr>
          <a:xfrm flipH="1">
            <a:off x="7308304" y="4653136"/>
            <a:ext cx="1438300" cy="1938908"/>
          </a:xfrm>
          <a:prstGeom prst="rect">
            <a:avLst/>
          </a:prstGeom>
        </p:spPr>
      </p:pic>
      <p:pic>
        <p:nvPicPr>
          <p:cNvPr id="6" name="Рисунок 5" descr="1867_f_j_h_s_u_06.jpg"/>
          <p:cNvPicPr>
            <a:picLocks noChangeAspect="1"/>
          </p:cNvPicPr>
          <p:nvPr/>
        </p:nvPicPr>
        <p:blipFill>
          <a:blip r:embed="rId3" cstate="print">
            <a:duotone>
              <a:prstClr val="black"/>
              <a:srgbClr val="D9C3A5">
                <a:tint val="50000"/>
                <a:satMod val="180000"/>
              </a:srgbClr>
            </a:duotone>
          </a:blip>
          <a:stretch>
            <a:fillRect/>
          </a:stretch>
        </p:blipFill>
        <p:spPr>
          <a:xfrm>
            <a:off x="1979712" y="1916832"/>
            <a:ext cx="5219657" cy="2923008"/>
          </a:xfrm>
          <a:prstGeom prst="snip2DiagRect">
            <a:avLst/>
          </a:prstGeom>
        </p:spPr>
      </p:pic>
    </p:spTree>
  </p:cSld>
  <p:clrMapOvr>
    <a:masterClrMapping/>
  </p:clrMapOvr>
  <p:transition spd="med">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4" y="1052736"/>
            <a:ext cx="6840759" cy="646331"/>
          </a:xfrm>
          <a:prstGeom prst="rect">
            <a:avLst/>
          </a:prstGeom>
          <a:noFill/>
        </p:spPr>
        <p:txBody>
          <a:bodyPr wrap="square" rtlCol="0">
            <a:spAutoFit/>
          </a:bodyP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Сколько длилась «</a:t>
            </a:r>
            <a:r>
              <a:rPr lang="ru-RU"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Верденская</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 мясорубка</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5" name="Рисунок 4" descr="emocii-2064.gif"/>
          <p:cNvPicPr>
            <a:picLocks noChangeAspect="1"/>
          </p:cNvPicPr>
          <p:nvPr/>
        </p:nvPicPr>
        <p:blipFill>
          <a:blip r:embed="rId2" cstate="print"/>
          <a:stretch>
            <a:fillRect/>
          </a:stretch>
        </p:blipFill>
        <p:spPr>
          <a:xfrm flipH="1">
            <a:off x="7308304" y="4653136"/>
            <a:ext cx="1438300" cy="1938908"/>
          </a:xfrm>
          <a:prstGeom prst="rect">
            <a:avLst/>
          </a:prstGeom>
        </p:spPr>
      </p:pic>
      <p:pic>
        <p:nvPicPr>
          <p:cNvPr id="6" name="Рисунок 5" descr="1342872525_649661678.jpg"/>
          <p:cNvPicPr>
            <a:picLocks noChangeAspect="1"/>
          </p:cNvPicPr>
          <p:nvPr/>
        </p:nvPicPr>
        <p:blipFill>
          <a:blip r:embed="rId3" cstate="print"/>
          <a:srcRect r="12059"/>
          <a:stretch>
            <a:fillRect/>
          </a:stretch>
        </p:blipFill>
        <p:spPr>
          <a:xfrm>
            <a:off x="1979712" y="1844824"/>
            <a:ext cx="5163865" cy="3912154"/>
          </a:xfrm>
          <a:prstGeom prst="rect">
            <a:avLst/>
          </a:prstGeom>
          <a:ln>
            <a:noFill/>
          </a:ln>
          <a:effectLst>
            <a:softEdge rad="112500"/>
          </a:effectLst>
        </p:spPr>
      </p:pic>
    </p:spTree>
  </p:cSld>
  <p:clrMapOvr>
    <a:masterClrMapping/>
  </p:clrMapOvr>
  <p:transition spd="med">
    <p:blinds/>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4" y="1052736"/>
            <a:ext cx="6840759" cy="646331"/>
          </a:xfrm>
          <a:prstGeom prst="rect">
            <a:avLst/>
          </a:prstGeom>
          <a:noFill/>
        </p:spPr>
        <p:txBody>
          <a:bodyPr wrap="square" rtlCol="0">
            <a:spAutoFit/>
          </a:bodyPr>
          <a:lstStyle/>
          <a:p>
            <a:pPr lvl="0"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Армия какого генерала прорвала летом 1916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австрийский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фронт в Галиции</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a:t>
            </a: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5" name="Рисунок 4" descr="emocii-2064.gif"/>
          <p:cNvPicPr>
            <a:picLocks noChangeAspect="1"/>
          </p:cNvPicPr>
          <p:nvPr/>
        </p:nvPicPr>
        <p:blipFill>
          <a:blip r:embed="rId2" cstate="print"/>
          <a:stretch>
            <a:fillRect/>
          </a:stretch>
        </p:blipFill>
        <p:spPr>
          <a:xfrm flipH="1">
            <a:off x="7308304" y="4653136"/>
            <a:ext cx="1438300" cy="1938908"/>
          </a:xfrm>
          <a:prstGeom prst="rect">
            <a:avLst/>
          </a:prstGeom>
        </p:spPr>
      </p:pic>
      <p:pic>
        <p:nvPicPr>
          <p:cNvPr id="6" name="Рисунок 5" descr="Brusilov.jpg"/>
          <p:cNvPicPr>
            <a:picLocks noChangeAspect="1"/>
          </p:cNvPicPr>
          <p:nvPr/>
        </p:nvPicPr>
        <p:blipFill>
          <a:blip r:embed="rId3" cstate="print"/>
          <a:stretch>
            <a:fillRect/>
          </a:stretch>
        </p:blipFill>
        <p:spPr>
          <a:xfrm>
            <a:off x="4139952" y="1844824"/>
            <a:ext cx="2654920" cy="4282129"/>
          </a:xfrm>
          <a:prstGeom prst="roundRect">
            <a:avLst/>
          </a:prstGeom>
        </p:spPr>
      </p:pic>
    </p:spTree>
  </p:cSld>
  <p:clrMapOvr>
    <a:masterClrMapping/>
  </p:clrMapOvr>
  <p:transition spd="med">
    <p:blinds/>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4" y="1052736"/>
            <a:ext cx="6840759" cy="646331"/>
          </a:xfrm>
          <a:prstGeom prst="rect">
            <a:avLst/>
          </a:prstGeom>
          <a:noFill/>
        </p:spPr>
        <p:txBody>
          <a:bodyPr wrap="square" rtlCol="0">
            <a:spAutoFit/>
          </a:bodyP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Когда был подписан Брестский мирный договор,  какие события повлияли</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a:t>
            </a: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5" name="Рисунок 4" descr="emocii-2064.gif"/>
          <p:cNvPicPr>
            <a:picLocks noChangeAspect="1"/>
          </p:cNvPicPr>
          <p:nvPr/>
        </p:nvPicPr>
        <p:blipFill>
          <a:blip r:embed="rId2" cstate="print"/>
          <a:stretch>
            <a:fillRect/>
          </a:stretch>
        </p:blipFill>
        <p:spPr>
          <a:xfrm flipH="1">
            <a:off x="7308304" y="4653136"/>
            <a:ext cx="1438300" cy="1938908"/>
          </a:xfrm>
          <a:prstGeom prst="rect">
            <a:avLst/>
          </a:prstGeom>
        </p:spPr>
      </p:pic>
      <p:pic>
        <p:nvPicPr>
          <p:cNvPr id="6" name="Рисунок 5" descr="1395092426_bottom1-3d.jpg"/>
          <p:cNvPicPr>
            <a:picLocks noChangeAspect="1"/>
          </p:cNvPicPr>
          <p:nvPr/>
        </p:nvPicPr>
        <p:blipFill>
          <a:blip r:embed="rId3" cstate="print"/>
          <a:srcRect b="12785"/>
          <a:stretch>
            <a:fillRect/>
          </a:stretch>
        </p:blipFill>
        <p:spPr>
          <a:xfrm>
            <a:off x="2771800" y="1844824"/>
            <a:ext cx="5091410" cy="2664296"/>
          </a:xfrm>
          <a:prstGeom prst="rect">
            <a:avLst/>
          </a:prstGeom>
          <a:ln>
            <a:noFill/>
          </a:ln>
          <a:effectLst>
            <a:softEdge rad="112500"/>
          </a:effectLst>
        </p:spPr>
      </p:pic>
    </p:spTree>
  </p:cSld>
  <p:clrMapOvr>
    <a:masterClrMapping/>
  </p:clrMapOvr>
  <p:transition spd="med">
    <p:blinds/>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4" y="1052736"/>
            <a:ext cx="6840759" cy="369332"/>
          </a:xfrm>
          <a:prstGeom prst="rect">
            <a:avLst/>
          </a:prstGeom>
          <a:noFill/>
        </p:spPr>
        <p:txBody>
          <a:bodyPr wrap="square" rtlCol="0">
            <a:spAutoFit/>
          </a:bodyPr>
          <a:lstStyle/>
          <a:p>
            <a:pPr lvl="0"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Что такое «Мясорубка </a:t>
            </a:r>
            <a:r>
              <a:rPr lang="ru-RU"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Нивеля</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a:t>
            </a: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5" name="Рисунок 4" descr="emocii-2064.gif"/>
          <p:cNvPicPr>
            <a:picLocks noChangeAspect="1"/>
          </p:cNvPicPr>
          <p:nvPr/>
        </p:nvPicPr>
        <p:blipFill>
          <a:blip r:embed="rId2" cstate="print"/>
          <a:stretch>
            <a:fillRect/>
          </a:stretch>
        </p:blipFill>
        <p:spPr>
          <a:xfrm flipH="1">
            <a:off x="7308304" y="4653136"/>
            <a:ext cx="1438300" cy="1938908"/>
          </a:xfrm>
          <a:prstGeom prst="rect">
            <a:avLst/>
          </a:prstGeom>
        </p:spPr>
      </p:pic>
      <p:pic>
        <p:nvPicPr>
          <p:cNvPr id="6" name="Рисунок 5" descr="85_mjasorubka_nivela_04.jpg"/>
          <p:cNvPicPr>
            <a:picLocks noChangeAspect="1"/>
          </p:cNvPicPr>
          <p:nvPr/>
        </p:nvPicPr>
        <p:blipFill>
          <a:blip r:embed="rId3" cstate="print"/>
          <a:srcRect l="3164" t="5032" r="4965" b="13739"/>
          <a:stretch>
            <a:fillRect/>
          </a:stretch>
        </p:blipFill>
        <p:spPr>
          <a:xfrm>
            <a:off x="2339752" y="1772816"/>
            <a:ext cx="6048672" cy="2376264"/>
          </a:xfrm>
          <a:prstGeom prst="rect">
            <a:avLst/>
          </a:prstGeom>
        </p:spPr>
      </p:pic>
    </p:spTree>
  </p:cSld>
  <p:clrMapOvr>
    <a:masterClrMapping/>
  </p:clrMapOvr>
  <p:transition spd="med">
    <p:blinds/>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4" y="1052736"/>
            <a:ext cx="6840759" cy="646331"/>
          </a:xfrm>
          <a:prstGeom prst="rect">
            <a:avLst/>
          </a:prstGeom>
          <a:noFill/>
        </p:spPr>
        <p:txBody>
          <a:bodyPr wrap="square" rtlCol="0">
            <a:spAutoFit/>
          </a:bodyPr>
          <a:lstStyle/>
          <a:p>
            <a:pPr lvl="0"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Где произошло поражение итальянских войск в октябре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1917? </a:t>
            </a: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5" name="Рисунок 4" descr="emocii-2064.gif"/>
          <p:cNvPicPr>
            <a:picLocks noChangeAspect="1"/>
          </p:cNvPicPr>
          <p:nvPr/>
        </p:nvPicPr>
        <p:blipFill>
          <a:blip r:embed="rId2" cstate="print"/>
          <a:stretch>
            <a:fillRect/>
          </a:stretch>
        </p:blipFill>
        <p:spPr>
          <a:xfrm flipH="1">
            <a:off x="7308304" y="4653136"/>
            <a:ext cx="1438300" cy="1938908"/>
          </a:xfrm>
          <a:prstGeom prst="rect">
            <a:avLst/>
          </a:prstGeom>
        </p:spPr>
      </p:pic>
      <p:pic>
        <p:nvPicPr>
          <p:cNvPr id="6" name="Рисунок 5" descr="f6e4b979123f77ea1efb3d48cb3a0843.jpg"/>
          <p:cNvPicPr>
            <a:picLocks noChangeAspect="1"/>
          </p:cNvPicPr>
          <p:nvPr/>
        </p:nvPicPr>
        <p:blipFill>
          <a:blip r:embed="rId3" cstate="print"/>
          <a:srcRect l="4818" t="8411" r="15449" b="20888"/>
          <a:stretch>
            <a:fillRect/>
          </a:stretch>
        </p:blipFill>
        <p:spPr>
          <a:xfrm>
            <a:off x="2915816" y="1772816"/>
            <a:ext cx="4896544" cy="2774708"/>
          </a:xfrm>
          <a:prstGeom prst="roundRect">
            <a:avLst/>
          </a:prstGeom>
        </p:spPr>
      </p:pic>
    </p:spTree>
  </p:cSld>
  <p:clrMapOvr>
    <a:masterClrMapping/>
  </p:clrMapOvr>
  <p:transition spd="med">
    <p:blinds/>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4" y="1052736"/>
            <a:ext cx="6840759" cy="646331"/>
          </a:xfrm>
          <a:prstGeom prst="rect">
            <a:avLst/>
          </a:prstGeom>
          <a:noFill/>
        </p:spPr>
        <p:txBody>
          <a:bodyPr wrap="square" rtlCol="0">
            <a:spAutoFit/>
          </a:bodyP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Какие события привели к поражению Германии и её союзников</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 </a:t>
            </a: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5" name="Рисунок 4" descr="emocii-2064.gif"/>
          <p:cNvPicPr>
            <a:picLocks noChangeAspect="1"/>
          </p:cNvPicPr>
          <p:nvPr/>
        </p:nvPicPr>
        <p:blipFill>
          <a:blip r:embed="rId2" cstate="print"/>
          <a:stretch>
            <a:fillRect/>
          </a:stretch>
        </p:blipFill>
        <p:spPr>
          <a:xfrm flipH="1">
            <a:off x="7308304" y="4653136"/>
            <a:ext cx="1438300" cy="1938908"/>
          </a:xfrm>
          <a:prstGeom prst="rect">
            <a:avLst/>
          </a:prstGeom>
        </p:spPr>
      </p:pic>
      <p:pic>
        <p:nvPicPr>
          <p:cNvPr id="6" name="Рисунок 5" descr="img1.jpg"/>
          <p:cNvPicPr>
            <a:picLocks noChangeAspect="1"/>
          </p:cNvPicPr>
          <p:nvPr/>
        </p:nvPicPr>
        <p:blipFill>
          <a:blip r:embed="rId3" cstate="print"/>
          <a:stretch>
            <a:fillRect/>
          </a:stretch>
        </p:blipFill>
        <p:spPr>
          <a:xfrm>
            <a:off x="323528" y="1772816"/>
            <a:ext cx="6768752" cy="4879100"/>
          </a:xfrm>
          <a:prstGeom prst="rect">
            <a:avLst/>
          </a:prstGeom>
          <a:effectLst>
            <a:glow rad="63500">
              <a:schemeClr val="accent2">
                <a:satMod val="175000"/>
                <a:alpha val="40000"/>
              </a:schemeClr>
            </a:glow>
            <a:softEdge rad="31750"/>
          </a:effectLst>
        </p:spPr>
      </p:pic>
    </p:spTree>
  </p:cSld>
  <p:clrMapOvr>
    <a:masterClrMapping/>
  </p:clrMapOvr>
  <p:transition spd="med">
    <p:blinds/>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4" y="1052736"/>
            <a:ext cx="6840759" cy="923330"/>
          </a:xfrm>
          <a:prstGeom prst="rect">
            <a:avLst/>
          </a:prstGeom>
          <a:noFill/>
        </p:spPr>
        <p:txBody>
          <a:bodyPr wrap="square" rtlCol="0">
            <a:spAutoFit/>
          </a:bodyPr>
          <a:lstStyle/>
          <a:p>
            <a:pPr lvl="0"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Какие события повлияли на свержение монархии в Германии и </a:t>
            </a:r>
          </a:p>
          <a:p>
            <a:pPr algn="ctr"/>
            <a:r>
              <a:rPr lang="ru-RU"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Австро</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 – Венгрии</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 </a:t>
            </a: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5" name="Рисунок 4" descr="emocii-2064.gif"/>
          <p:cNvPicPr>
            <a:picLocks noChangeAspect="1"/>
          </p:cNvPicPr>
          <p:nvPr/>
        </p:nvPicPr>
        <p:blipFill>
          <a:blip r:embed="rId2" cstate="print"/>
          <a:stretch>
            <a:fillRect/>
          </a:stretch>
        </p:blipFill>
        <p:spPr>
          <a:xfrm flipH="1">
            <a:off x="7308304" y="4653136"/>
            <a:ext cx="1438300" cy="1938908"/>
          </a:xfrm>
          <a:prstGeom prst="rect">
            <a:avLst/>
          </a:prstGeom>
        </p:spPr>
      </p:pic>
      <p:pic>
        <p:nvPicPr>
          <p:cNvPr id="6" name="Рисунок 5" descr="1366013409_6.jpg"/>
          <p:cNvPicPr>
            <a:picLocks noChangeAspect="1"/>
          </p:cNvPicPr>
          <p:nvPr/>
        </p:nvPicPr>
        <p:blipFill>
          <a:blip r:embed="rId3" cstate="print"/>
          <a:stretch>
            <a:fillRect/>
          </a:stretch>
        </p:blipFill>
        <p:spPr>
          <a:xfrm>
            <a:off x="2051720" y="2276872"/>
            <a:ext cx="4869731" cy="33777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blinds/>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4" y="1052736"/>
            <a:ext cx="6840759" cy="1200329"/>
          </a:xfrm>
          <a:prstGeom prst="rect">
            <a:avLst/>
          </a:prstGeom>
          <a:noFill/>
        </p:spPr>
        <p:txBody>
          <a:bodyPr wrap="square" rtlCol="0">
            <a:spAutoFit/>
          </a:bodyP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Где и когда была подписана капитуляция Германии, а также был аннулирован «Брестский мирный договор</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a:t>
            </a: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5" name="Рисунок 4" descr="emocii-2064.gif"/>
          <p:cNvPicPr>
            <a:picLocks noChangeAspect="1"/>
          </p:cNvPicPr>
          <p:nvPr/>
        </p:nvPicPr>
        <p:blipFill>
          <a:blip r:embed="rId2" cstate="print"/>
          <a:stretch>
            <a:fillRect/>
          </a:stretch>
        </p:blipFill>
        <p:spPr>
          <a:xfrm flipH="1">
            <a:off x="7308304" y="4653136"/>
            <a:ext cx="1438300" cy="1938908"/>
          </a:xfrm>
          <a:prstGeom prst="rect">
            <a:avLst/>
          </a:prstGeom>
        </p:spPr>
      </p:pic>
      <p:pic>
        <p:nvPicPr>
          <p:cNvPr id="6" name="Рисунок 5" descr="800x600_zv25MUaS1cAZhii1qZ7a.jpg"/>
          <p:cNvPicPr>
            <a:picLocks noChangeAspect="1"/>
          </p:cNvPicPr>
          <p:nvPr/>
        </p:nvPicPr>
        <p:blipFill>
          <a:blip r:embed="rId3" cstate="print"/>
          <a:srcRect t="5388"/>
          <a:stretch>
            <a:fillRect/>
          </a:stretch>
        </p:blipFill>
        <p:spPr>
          <a:xfrm>
            <a:off x="3851920" y="2348880"/>
            <a:ext cx="3007221" cy="4081636"/>
          </a:xfrm>
          <a:prstGeom prst="rect">
            <a:avLst/>
          </a:prstGeom>
          <a:scene3d>
            <a:camera prst="perspectiveFront"/>
            <a:lightRig rig="threePt" dir="t"/>
          </a:scene3d>
        </p:spPr>
      </p:pic>
    </p:spTree>
  </p:cSld>
  <p:clrMapOvr>
    <a:masterClrMapping/>
  </p:clrMapOvr>
  <p:transition spd="med">
    <p:blind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5696" y="404664"/>
            <a:ext cx="6840760" cy="2031325"/>
          </a:xfrm>
          <a:prstGeom prst="rect">
            <a:avLst/>
          </a:prstGeom>
          <a:noFill/>
        </p:spPr>
        <p:txBody>
          <a:bodyPr wrap="square" rtlCol="0">
            <a:spAutoFit/>
          </a:bodyPr>
          <a:lstStyle/>
          <a:p>
            <a:pPr fontAlgn="base"/>
            <a:r>
              <a:rPr lang="ru-RU" b="1" i="1" dirty="0" smtClean="0"/>
              <a:t>Участниками Первой мировой войны стали:</a:t>
            </a:r>
          </a:p>
          <a:p>
            <a:pPr lvl="0" fontAlgn="base">
              <a:buFont typeface="Arial" pitchFamily="34" charset="0"/>
              <a:buChar char="•"/>
            </a:pPr>
            <a:r>
              <a:rPr lang="ru-RU" dirty="0" smtClean="0"/>
              <a:t>с одной стороны Четверной союз, в который входили Германия, Австро-Венгрия, Болгария, Турция (Османская империя);</a:t>
            </a:r>
          </a:p>
          <a:p>
            <a:pPr lvl="0" fontAlgn="base">
              <a:buFont typeface="Arial" pitchFamily="34" charset="0"/>
              <a:buChar char="•"/>
            </a:pPr>
            <a:r>
              <a:rPr lang="ru-RU" dirty="0" smtClean="0"/>
              <a:t>с другой блок Антанта, который составляли Россия, Франция, Англия и союзные страны (Италия, Румыния и многие другие).</a:t>
            </a:r>
          </a:p>
          <a:p>
            <a:pPr lvl="0" fontAlgn="base">
              <a:buFont typeface="Arial" pitchFamily="34" charset="0"/>
              <a:buChar char="•"/>
            </a:pPr>
            <a:endParaRPr lang="ru-RU" dirty="0" smtClean="0"/>
          </a:p>
          <a:p>
            <a:endParaRPr lang="ru-RU" dirty="0"/>
          </a:p>
        </p:txBody>
      </p:sp>
      <p:pic>
        <p:nvPicPr>
          <p:cNvPr id="5" name="Рисунок 4" descr="4e1caae9bf04.jpg"/>
          <p:cNvPicPr>
            <a:picLocks noChangeAspect="1"/>
          </p:cNvPicPr>
          <p:nvPr/>
        </p:nvPicPr>
        <p:blipFill>
          <a:blip r:embed="rId2" cstate="print"/>
          <a:srcRect l="1963" t="13542" b="7709"/>
          <a:stretch>
            <a:fillRect/>
          </a:stretch>
        </p:blipFill>
        <p:spPr>
          <a:xfrm>
            <a:off x="179512" y="2060848"/>
            <a:ext cx="5616624" cy="2436264"/>
          </a:xfrm>
          <a:prstGeom prst="rect">
            <a:avLst/>
          </a:prstGeom>
        </p:spPr>
      </p:pic>
      <p:pic>
        <p:nvPicPr>
          <p:cNvPr id="6" name="Рисунок 5" descr="I-mirovaya_3_650.jpg"/>
          <p:cNvPicPr>
            <a:picLocks noChangeAspect="1"/>
          </p:cNvPicPr>
          <p:nvPr/>
        </p:nvPicPr>
        <p:blipFill>
          <a:blip r:embed="rId3" cstate="print"/>
          <a:stretch>
            <a:fillRect/>
          </a:stretch>
        </p:blipFill>
        <p:spPr>
          <a:xfrm flipH="1">
            <a:off x="3995936" y="3717032"/>
            <a:ext cx="4680520" cy="2592288"/>
          </a:xfrm>
          <a:prstGeom prst="rect">
            <a:avLst/>
          </a:prstGeom>
        </p:spPr>
      </p:pic>
      <p:pic>
        <p:nvPicPr>
          <p:cNvPr id="7" name="Рисунок 6" descr="ww_russian_infantry_01.jpg"/>
          <p:cNvPicPr>
            <a:picLocks noChangeAspect="1"/>
          </p:cNvPicPr>
          <p:nvPr/>
        </p:nvPicPr>
        <p:blipFill>
          <a:blip r:embed="rId4" cstate="print"/>
          <a:srcRect l="30970" t="25817" b="32360"/>
          <a:stretch>
            <a:fillRect/>
          </a:stretch>
        </p:blipFill>
        <p:spPr>
          <a:xfrm rot="561841">
            <a:off x="6000738" y="2050967"/>
            <a:ext cx="2669871" cy="1385068"/>
          </a:xfrm>
          <a:prstGeom prst="rect">
            <a:avLst/>
          </a:prstGeom>
        </p:spPr>
      </p:pic>
      <p:pic>
        <p:nvPicPr>
          <p:cNvPr id="8" name="Рисунок 7" descr="pervaja_mirovaja_cikl_peredach.jpg"/>
          <p:cNvPicPr>
            <a:picLocks noChangeAspect="1"/>
          </p:cNvPicPr>
          <p:nvPr/>
        </p:nvPicPr>
        <p:blipFill>
          <a:blip r:embed="rId5" cstate="print"/>
          <a:stretch>
            <a:fillRect/>
          </a:stretch>
        </p:blipFill>
        <p:spPr>
          <a:xfrm rot="21202411">
            <a:off x="831477" y="4720372"/>
            <a:ext cx="2603071" cy="1926273"/>
          </a:xfrm>
          <a:prstGeom prst="rect">
            <a:avLst/>
          </a:prstGeom>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18" presetClass="entr" presetSubtype="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Right)">
                                      <p:cBhvr>
                                        <p:cTn id="10" dur="1000"/>
                                        <p:tgtEl>
                                          <p:spTgt spid="5"/>
                                        </p:tgtEl>
                                      </p:cBhvr>
                                    </p:animEffect>
                                  </p:childTnLst>
                                </p:cTn>
                              </p:par>
                              <p:par>
                                <p:cTn id="11" presetID="18" presetClass="entr" presetSubtype="1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1000"/>
                                        <p:tgtEl>
                                          <p:spTgt spid="7"/>
                                        </p:tgtEl>
                                      </p:cBhvr>
                                    </p:animEffect>
                                  </p:childTnLst>
                                </p:cTn>
                              </p:par>
                              <p:par>
                                <p:cTn id="14" presetID="18" presetClass="entr" presetSubtype="3"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upRight)">
                                      <p:cBhvr>
                                        <p:cTn id="16" dur="1000"/>
                                        <p:tgtEl>
                                          <p:spTgt spid="6"/>
                                        </p:tgtEl>
                                      </p:cBhvr>
                                    </p:animEffect>
                                  </p:childTnLst>
                                </p:cTn>
                              </p:par>
                              <p:par>
                                <p:cTn id="17" presetID="18" presetClass="entr" presetSubtype="3"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upRight)">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4" y="1052736"/>
            <a:ext cx="6840759" cy="646331"/>
          </a:xfrm>
          <a:prstGeom prst="rect">
            <a:avLst/>
          </a:prstGeom>
          <a:noFill/>
        </p:spPr>
        <p:txBody>
          <a:bodyPr wrap="square" rtlCol="0">
            <a:spAutoFit/>
          </a:bodyPr>
          <a:lstStyle/>
          <a:p>
            <a:pPr lvl="0"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Сколько государств было вовлечено в войну</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a:t>
            </a: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5" name="Рисунок 4" descr="emocii-2064.gif"/>
          <p:cNvPicPr>
            <a:picLocks noChangeAspect="1"/>
          </p:cNvPicPr>
          <p:nvPr/>
        </p:nvPicPr>
        <p:blipFill>
          <a:blip r:embed="rId2" cstate="print"/>
          <a:stretch>
            <a:fillRect/>
          </a:stretch>
        </p:blipFill>
        <p:spPr>
          <a:xfrm flipH="1">
            <a:off x="7308304" y="4653136"/>
            <a:ext cx="1438300" cy="1938908"/>
          </a:xfrm>
          <a:prstGeom prst="rect">
            <a:avLst/>
          </a:prstGeom>
        </p:spPr>
      </p:pic>
      <p:pic>
        <p:nvPicPr>
          <p:cNvPr id="6" name="Рисунок 5" descr="2546_html_20b781f0.jpg"/>
          <p:cNvPicPr>
            <a:picLocks noChangeAspect="1"/>
          </p:cNvPicPr>
          <p:nvPr/>
        </p:nvPicPr>
        <p:blipFill>
          <a:blip r:embed="rId3" cstate="print"/>
          <a:srcRect l="3561" t="4889" r="2481" b="4890"/>
          <a:stretch>
            <a:fillRect/>
          </a:stretch>
        </p:blipFill>
        <p:spPr>
          <a:xfrm>
            <a:off x="1979712" y="1844824"/>
            <a:ext cx="5256584" cy="3456384"/>
          </a:xfrm>
          <a:prstGeom prst="rect">
            <a:avLst/>
          </a:prstGeom>
        </p:spPr>
      </p:pic>
    </p:spTree>
  </p:cSld>
  <p:clrMapOvr>
    <a:masterClrMapping/>
  </p:clrMapOvr>
  <p:transition spd="med">
    <p:blinds/>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4" y="1052736"/>
            <a:ext cx="6840759" cy="369332"/>
          </a:xfrm>
          <a:prstGeom prst="rect">
            <a:avLst/>
          </a:prstGeom>
          <a:noFill/>
        </p:spPr>
        <p:txBody>
          <a:bodyPr wrap="square" rtlCol="0">
            <a:spAutoFit/>
          </a:bodyPr>
          <a:lstStyle/>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Каковы итоги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ПЕРВОЙ МИРОВОЙ ВОЙНЫ</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rPr>
              <a:t>?</a:t>
            </a: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rint" pitchFamily="2" charset="0"/>
            </a:endParaRPr>
          </a:p>
        </p:txBody>
      </p:sp>
      <p:pic>
        <p:nvPicPr>
          <p:cNvPr id="5" name="Рисунок 4" descr="emocii-2064.gif"/>
          <p:cNvPicPr>
            <a:picLocks noChangeAspect="1"/>
          </p:cNvPicPr>
          <p:nvPr/>
        </p:nvPicPr>
        <p:blipFill>
          <a:blip r:embed="rId2" cstate="print"/>
          <a:stretch>
            <a:fillRect/>
          </a:stretch>
        </p:blipFill>
        <p:spPr>
          <a:xfrm flipH="1">
            <a:off x="7308304" y="4653136"/>
            <a:ext cx="1438300" cy="1938908"/>
          </a:xfrm>
          <a:prstGeom prst="rect">
            <a:avLst/>
          </a:prstGeom>
        </p:spPr>
      </p:pic>
      <p:pic>
        <p:nvPicPr>
          <p:cNvPr id="6" name="Рисунок 5" descr="36.jpg"/>
          <p:cNvPicPr>
            <a:picLocks noChangeAspect="1"/>
          </p:cNvPicPr>
          <p:nvPr/>
        </p:nvPicPr>
        <p:blipFill>
          <a:blip r:embed="rId3" cstate="print"/>
          <a:srcRect t="26099" b="12820"/>
          <a:stretch>
            <a:fillRect/>
          </a:stretch>
        </p:blipFill>
        <p:spPr>
          <a:xfrm>
            <a:off x="2915816" y="1700808"/>
            <a:ext cx="5034136" cy="2188309"/>
          </a:xfrm>
          <a:prstGeom prst="rect">
            <a:avLst/>
          </a:prstGeom>
        </p:spPr>
      </p:pic>
    </p:spTree>
  </p:cSld>
  <p:clrMapOvr>
    <a:masterClrMapping/>
  </p:clrMapOvr>
  <p:transition spd="med">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332656"/>
            <a:ext cx="6840760" cy="5909310"/>
          </a:xfrm>
          <a:prstGeom prst="rect">
            <a:avLst/>
          </a:prstGeom>
          <a:noFill/>
        </p:spPr>
        <p:txBody>
          <a:bodyPr wrap="square" rtlCol="0">
            <a:spAutoFit/>
          </a:bodyPr>
          <a:lstStyle/>
          <a:p>
            <a:r>
              <a:rPr lang="ru-RU" b="1" i="1" dirty="0" smtClean="0"/>
              <a:t>Ход первой мировой войны историки разделяют на пять отдельных военных кампаний:</a:t>
            </a:r>
          </a:p>
          <a:p>
            <a:r>
              <a:rPr lang="ru-RU" dirty="0" smtClean="0"/>
              <a:t>Боевые действия на Западном фронте начались в августе вторжением германских войск в Люксембург и Бельгию. 20 августа они заняли Брюссель, получив возможность беспрепятственно продвигаться к границам Франции. 21-25 августа в пограничном сражении германские армии отбросили англо-французские войска, вторглись в Северную Францию и к началу сентября вышли на реку Марна между Парижем и Верденом; стремясь охватить открытые фланги друг друга, противники прибегали к маневренным операциям (получившим название «Бег к морю»), в результате которых фронт достиг морского побережья.</a:t>
            </a:r>
          </a:p>
          <a:p>
            <a:r>
              <a:rPr lang="ru-RU" dirty="0" smtClean="0"/>
              <a:t>В октябре и ноябре кровопролитные сражения во Фландрии истощили и уравновесили силы сторон. От швейцарской границы до Северного моря протянулась линия сплошного фронта. Маневренные действия на Западе сменились позиционной борьбой. Расчет Германии на быстрый разгром Франции провалился. Во многом этому способствовали наступательные действия русских войск в Восточной Пруссии (см. Восточно-Прусская операция), в Галиции (см. </a:t>
            </a:r>
            <a:r>
              <a:rPr lang="ru-RU" dirty="0" err="1" smtClean="0"/>
              <a:t>Галицийская</a:t>
            </a:r>
            <a:r>
              <a:rPr lang="ru-RU" dirty="0" smtClean="0"/>
              <a:t> битва) и другие операции.</a:t>
            </a:r>
          </a:p>
        </p:txBody>
      </p:sp>
      <p:sp>
        <p:nvSpPr>
          <p:cNvPr id="5" name="Прямоугольник 4"/>
          <p:cNvSpPr/>
          <p:nvPr/>
        </p:nvSpPr>
        <p:spPr>
          <a:xfrm>
            <a:off x="1" y="908720"/>
            <a:ext cx="1691680" cy="646331"/>
          </a:xfrm>
          <a:prstGeom prst="rect">
            <a:avLst/>
          </a:prstGeom>
        </p:spPr>
        <p:txBody>
          <a:bodyPr wrap="square">
            <a:spAutoFit/>
          </a:bodyPr>
          <a:lstStyle/>
          <a:p>
            <a:pPr algn="r"/>
            <a:r>
              <a:rPr lang="ru-RU" b="1" dirty="0" smtClean="0"/>
              <a:t>Кампания 1914 </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rgbClr val="00FF00"/>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par>
                                <p:cTn id="16" presetID="23" presetClass="entr" presetSubtype="16"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p:cTn id="18"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4">
                                            <p:txEl>
                                              <p:pRg st="1" end="1"/>
                                            </p:txEl>
                                          </p:spTgt>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p:cTn id="22"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907704" y="332656"/>
            <a:ext cx="6768752" cy="6186309"/>
          </a:xfrm>
          <a:prstGeom prst="rect">
            <a:avLst/>
          </a:prstGeom>
        </p:spPr>
        <p:txBody>
          <a:bodyPr wrap="square">
            <a:spAutoFit/>
          </a:bodyPr>
          <a:lstStyle/>
          <a:p>
            <a:r>
              <a:rPr lang="ru-RU" dirty="0" smtClean="0"/>
              <a:t>23 августа войну Германии объявила Япония, в октябре на стороне германского блока в войну вступила Турция. Образовались новые фронты в Закавказье, Месопотамии, Сирии и Дарданеллах. В итоге кампании 1914 ни одна из сторон не добилась своих целей, расчеты на быстрый разгром противника провалились, на Западном фронте война приобрела позиционный, окопный характер.</a:t>
            </a:r>
          </a:p>
          <a:p>
            <a:endParaRPr lang="ru-RU" dirty="0" smtClean="0"/>
          </a:p>
          <a:p>
            <a:endParaRPr lang="ru-RU" dirty="0" smtClean="0"/>
          </a:p>
          <a:p>
            <a:endParaRPr lang="ru-RU" dirty="0" smtClean="0"/>
          </a:p>
          <a:p>
            <a:endParaRPr lang="ru-RU" dirty="0" smtClean="0"/>
          </a:p>
          <a:p>
            <a:r>
              <a:rPr lang="ru-RU" dirty="0" smtClean="0"/>
              <a:t>Германское командование сосредоточило главные усилия на Восточном фронте. Боевые действия на русском фронте начались в январе и продолжались с небольшими перерывами до глубокой осени.</a:t>
            </a:r>
          </a:p>
          <a:p>
            <a:r>
              <a:rPr lang="ru-RU" dirty="0" smtClean="0"/>
              <a:t>Важнейшим итогом кампании явился провал германских планов. Германское командование оказалось перед необходимостью продолжать войну на два фронта. Основную тяжесть борьбы в Первой мировой войне 1915 года вынесла Россия, обеспечив Франции и Великобритании передышку для мобилизации экономики на военные нужды.</a:t>
            </a:r>
          </a:p>
          <a:p>
            <a:r>
              <a:rPr lang="ru-RU" dirty="0" smtClean="0"/>
              <a:t>силы.</a:t>
            </a:r>
          </a:p>
        </p:txBody>
      </p:sp>
      <p:sp>
        <p:nvSpPr>
          <p:cNvPr id="6" name="Прямоугольник 5"/>
          <p:cNvSpPr/>
          <p:nvPr/>
        </p:nvSpPr>
        <p:spPr>
          <a:xfrm>
            <a:off x="0" y="3284984"/>
            <a:ext cx="1691680" cy="646331"/>
          </a:xfrm>
          <a:prstGeom prst="rect">
            <a:avLst/>
          </a:prstGeom>
        </p:spPr>
        <p:txBody>
          <a:bodyPr wrap="square">
            <a:spAutoFit/>
          </a:bodyPr>
          <a:lstStyle/>
          <a:p>
            <a:r>
              <a:rPr lang="ru-RU" b="1" dirty="0" smtClean="0"/>
              <a:t>Кампания </a:t>
            </a:r>
          </a:p>
          <a:p>
            <a:r>
              <a:rPr lang="ru-RU" b="1" dirty="0" smtClean="0"/>
              <a:t>1915</a:t>
            </a:r>
          </a:p>
        </p:txBody>
      </p:sp>
      <p:pic>
        <p:nvPicPr>
          <p:cNvPr id="7" name="Рисунок 6" descr="720060_3.jpg"/>
          <p:cNvPicPr>
            <a:picLocks noChangeAspect="1"/>
          </p:cNvPicPr>
          <p:nvPr/>
        </p:nvPicPr>
        <p:blipFill>
          <a:blip r:embed="rId2" cstate="print"/>
          <a:srcRect b="34250"/>
          <a:stretch>
            <a:fillRect/>
          </a:stretch>
        </p:blipFill>
        <p:spPr>
          <a:xfrm>
            <a:off x="3923928" y="2060848"/>
            <a:ext cx="2390500" cy="1257399"/>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6"/>
                                        </p:tgtEl>
                                        <p:attrNameLst>
                                          <p:attrName>style.visibility</p:attrName>
                                        </p:attrNameLst>
                                      </p:cBhvr>
                                      <p:to>
                                        <p:strVal val="visible"/>
                                      </p:to>
                                    </p:set>
                                    <p:anim calcmode="discrete" valueType="clr">
                                      <p:cBhvr override="childStyle">
                                        <p:cTn id="17" dur="80"/>
                                        <p:tgtEl>
                                          <p:spTgt spid="6"/>
                                        </p:tgtEl>
                                        <p:attrNameLst>
                                          <p:attrName>style.color</p:attrName>
                                        </p:attrNameLst>
                                      </p:cBhvr>
                                      <p:tavLst>
                                        <p:tav tm="0">
                                          <p:val>
                                            <p:clrVal>
                                              <a:srgbClr val="00FF00"/>
                                            </p:clrVal>
                                          </p:val>
                                        </p:tav>
                                        <p:tav tm="50000">
                                          <p:val>
                                            <p:clrVal>
                                              <a:schemeClr val="hlink"/>
                                            </p:clrVal>
                                          </p:val>
                                        </p:tav>
                                      </p:tavLst>
                                    </p:anim>
                                    <p:anim calcmode="discrete" valueType="clr">
                                      <p:cBhvr>
                                        <p:cTn id="18" dur="80"/>
                                        <p:tgtEl>
                                          <p:spTgt spid="6"/>
                                        </p:tgtEl>
                                        <p:attrNameLst>
                                          <p:attrName>fillcolor</p:attrName>
                                        </p:attrNameLst>
                                      </p:cBhvr>
                                      <p:tavLst>
                                        <p:tav tm="0">
                                          <p:val>
                                            <p:clrVal>
                                              <a:schemeClr val="accent2"/>
                                            </p:clrVal>
                                          </p:val>
                                        </p:tav>
                                        <p:tav tm="50000">
                                          <p:val>
                                            <p:clrVal>
                                              <a:schemeClr val="hlink"/>
                                            </p:clrVal>
                                          </p:val>
                                        </p:tav>
                                      </p:tavLst>
                                    </p:anim>
                                    <p:set>
                                      <p:cBhvr>
                                        <p:cTn id="19" dur="80"/>
                                        <p:tgtEl>
                                          <p:spTgt spid="6"/>
                                        </p:tgtEl>
                                        <p:attrNameLst>
                                          <p:attrName>fill.type</p:attrName>
                                        </p:attrNameLst>
                                      </p:cBhvr>
                                      <p:to>
                                        <p:strVal val="solid"/>
                                      </p:to>
                                    </p:set>
                                  </p:childTnLst>
                                </p:cTn>
                              </p:par>
                              <p:par>
                                <p:cTn id="20" presetID="50" presetClass="entr" presetSubtype="0" decel="10000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p:cTn id="22" dur="1000" fill="hold"/>
                                        <p:tgtEl>
                                          <p:spTgt spid="5">
                                            <p:txEl>
                                              <p:pRg st="5" end="5"/>
                                            </p:txEl>
                                          </p:spTgt>
                                        </p:tgtEl>
                                        <p:attrNameLst>
                                          <p:attrName>ppt_w</p:attrName>
                                        </p:attrNameLst>
                                      </p:cBhvr>
                                      <p:tavLst>
                                        <p:tav tm="0">
                                          <p:val>
                                            <p:strVal val="#ppt_w+.3"/>
                                          </p:val>
                                        </p:tav>
                                        <p:tav tm="100000">
                                          <p:val>
                                            <p:strVal val="#ppt_w"/>
                                          </p:val>
                                        </p:tav>
                                      </p:tavLst>
                                    </p:anim>
                                    <p:anim calcmode="lin" valueType="num">
                                      <p:cBhvr>
                                        <p:cTn id="23"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24" dur="1000"/>
                                        <p:tgtEl>
                                          <p:spTgt spid="5">
                                            <p:txEl>
                                              <p:pRg st="5" end="5"/>
                                            </p:txEl>
                                          </p:spTgt>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p:cTn id="27" dur="1000" fill="hold"/>
                                        <p:tgtEl>
                                          <p:spTgt spid="5">
                                            <p:txEl>
                                              <p:pRg st="6" end="6"/>
                                            </p:txEl>
                                          </p:spTgt>
                                        </p:tgtEl>
                                        <p:attrNameLst>
                                          <p:attrName>ppt_w</p:attrName>
                                        </p:attrNameLst>
                                      </p:cBhvr>
                                      <p:tavLst>
                                        <p:tav tm="0">
                                          <p:val>
                                            <p:strVal val="#ppt_w+.3"/>
                                          </p:val>
                                        </p:tav>
                                        <p:tav tm="100000">
                                          <p:val>
                                            <p:strVal val="#ppt_w"/>
                                          </p:val>
                                        </p:tav>
                                      </p:tavLst>
                                    </p:anim>
                                    <p:anim calcmode="lin" valueType="num">
                                      <p:cBhvr>
                                        <p:cTn id="28" dur="1000" fill="hold"/>
                                        <p:tgtEl>
                                          <p:spTgt spid="5">
                                            <p:txEl>
                                              <p:pRg st="6" end="6"/>
                                            </p:txEl>
                                          </p:spTgt>
                                        </p:tgtEl>
                                        <p:attrNameLst>
                                          <p:attrName>ppt_h</p:attrName>
                                        </p:attrNameLst>
                                      </p:cBhvr>
                                      <p:tavLst>
                                        <p:tav tm="0">
                                          <p:val>
                                            <p:strVal val="#ppt_h"/>
                                          </p:val>
                                        </p:tav>
                                        <p:tav tm="100000">
                                          <p:val>
                                            <p:strVal val="#ppt_h"/>
                                          </p:val>
                                        </p:tav>
                                      </p:tavLst>
                                    </p:anim>
                                    <p:animEffect transition="in" filter="fade">
                                      <p:cBhvr>
                                        <p:cTn id="29" dur="1000"/>
                                        <p:tgtEl>
                                          <p:spTgt spid="5">
                                            <p:txEl>
                                              <p:pRg st="6" end="6"/>
                                            </p:txEl>
                                          </p:spTgt>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p:cTn id="32" dur="1000" fill="hold"/>
                                        <p:tgtEl>
                                          <p:spTgt spid="5">
                                            <p:txEl>
                                              <p:pRg st="7" end="7"/>
                                            </p:txEl>
                                          </p:spTgt>
                                        </p:tgtEl>
                                        <p:attrNameLst>
                                          <p:attrName>ppt_w</p:attrName>
                                        </p:attrNameLst>
                                      </p:cBhvr>
                                      <p:tavLst>
                                        <p:tav tm="0">
                                          <p:val>
                                            <p:strVal val="#ppt_w+.3"/>
                                          </p:val>
                                        </p:tav>
                                        <p:tav tm="100000">
                                          <p:val>
                                            <p:strVal val="#ppt_w"/>
                                          </p:val>
                                        </p:tav>
                                      </p:tavLst>
                                    </p:anim>
                                    <p:anim calcmode="lin" valueType="num">
                                      <p:cBhvr>
                                        <p:cTn id="33" dur="1000" fill="hold"/>
                                        <p:tgtEl>
                                          <p:spTgt spid="5">
                                            <p:txEl>
                                              <p:pRg st="7" end="7"/>
                                            </p:txEl>
                                          </p:spTgt>
                                        </p:tgtEl>
                                        <p:attrNameLst>
                                          <p:attrName>ppt_h</p:attrName>
                                        </p:attrNameLst>
                                      </p:cBhvr>
                                      <p:tavLst>
                                        <p:tav tm="0">
                                          <p:val>
                                            <p:strVal val="#ppt_h"/>
                                          </p:val>
                                        </p:tav>
                                        <p:tav tm="100000">
                                          <p:val>
                                            <p:strVal val="#ppt_h"/>
                                          </p:val>
                                        </p:tav>
                                      </p:tavLst>
                                    </p:anim>
                                    <p:animEffect transition="in" filter="fade">
                                      <p:cBhvr>
                                        <p:cTn id="34"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51720" y="260648"/>
            <a:ext cx="6840760" cy="6463308"/>
          </a:xfrm>
          <a:prstGeom prst="rect">
            <a:avLst/>
          </a:prstGeom>
        </p:spPr>
        <p:txBody>
          <a:bodyPr wrap="square">
            <a:spAutoFit/>
          </a:bodyPr>
          <a:lstStyle/>
          <a:p>
            <a:r>
              <a:rPr lang="ru-RU" dirty="0" smtClean="0"/>
              <a:t>Германия вновь перенесла главные усилия на запад. Главный удар предполагалось нанести Франции в районе Вердена, имевшем важное оперативное значение (см. </a:t>
            </a:r>
            <a:r>
              <a:rPr lang="ru-RU" dirty="0" err="1" smtClean="0"/>
              <a:t>Верденская</a:t>
            </a:r>
            <a:r>
              <a:rPr lang="ru-RU" dirty="0" smtClean="0"/>
              <a:t> операция). Несмотря на огромные усилия, германские войска прорвать оборону не смогли. Этому способствовало наступление русских армий на Юго-Западном фронте в Галиции (Юго-Западного фронта наступление). Германо-австрийское командование было вынуждено перебросить с Западного и Итальянского фронтов на Восточный фронт 34 дивизии. Безуспешными оказались наступательные действия и англо-французских войск на реке Сомма.</a:t>
            </a:r>
          </a:p>
          <a:p>
            <a:r>
              <a:rPr lang="ru-RU" dirty="0" smtClean="0"/>
              <a:t>Хотя союзники применили в операции новое средство борьбы — танки, они так и не смогли прорвать оборону противника, потеряв около 800 тыс. человек. 27 августа на стороне Антанты в войну вступила Румыния, однако к концу кампании румынская армия была разбита. На ближневосточном театре важное значение имели победы русских войск Кавказского фронта. Русские армии продвинулись в Турции на 250 км и овладели городами </a:t>
            </a:r>
            <a:r>
              <a:rPr lang="ru-RU" dirty="0" err="1" smtClean="0"/>
              <a:t>Эрзурум</a:t>
            </a:r>
            <a:r>
              <a:rPr lang="ru-RU" dirty="0" smtClean="0"/>
              <a:t>, Трапезунд и </a:t>
            </a:r>
            <a:r>
              <a:rPr lang="ru-RU" dirty="0" err="1" smtClean="0"/>
              <a:t>Эрзинджан</a:t>
            </a:r>
            <a:r>
              <a:rPr lang="ru-RU" dirty="0" smtClean="0"/>
              <a:t>. 31 мая — 1 июня у полуострова Ютландия в Северном море произошло одно из самых крупных морских сражений в войне. Англичане потеряли в нем 14 кораблей, около 7 тыс. человек, потери немцев составили 11 кораблей и более 3 тыс. человек. </a:t>
            </a:r>
            <a:endParaRPr lang="ru-RU" dirty="0"/>
          </a:p>
        </p:txBody>
      </p:sp>
      <p:sp>
        <p:nvSpPr>
          <p:cNvPr id="5" name="Прямоугольник 4"/>
          <p:cNvSpPr/>
          <p:nvPr/>
        </p:nvSpPr>
        <p:spPr>
          <a:xfrm>
            <a:off x="0" y="260648"/>
            <a:ext cx="1721369" cy="369332"/>
          </a:xfrm>
          <a:prstGeom prst="rect">
            <a:avLst/>
          </a:prstGeom>
        </p:spPr>
        <p:txBody>
          <a:bodyPr wrap="none">
            <a:spAutoFit/>
          </a:bodyPr>
          <a:lstStyle/>
          <a:p>
            <a:r>
              <a:rPr lang="ru-RU" b="1" dirty="0" smtClean="0"/>
              <a:t>Кампания 1916</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rgbClr val="00FF00"/>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par>
                                <p:cTn id="10" presetID="2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35696" y="332656"/>
            <a:ext cx="6912768" cy="3139321"/>
          </a:xfrm>
          <a:prstGeom prst="rect">
            <a:avLst/>
          </a:prstGeom>
        </p:spPr>
        <p:txBody>
          <a:bodyPr wrap="square">
            <a:spAutoFit/>
          </a:bodyPr>
          <a:lstStyle/>
          <a:p>
            <a:r>
              <a:rPr lang="ru-RU" dirty="0" smtClean="0"/>
              <a:t>В итоге кампании германо-австрийский блок утратил стратегическую инициативу. Германия вынуждена была обороняться на всех фронтах. Превосходство Антанты становилось очевидным. В ходе согласованных действий союзнических войск на Западе и на Востоке было положено начало перелому в ходе войны.</a:t>
            </a:r>
          </a:p>
          <a:p>
            <a:r>
              <a:rPr lang="ru-RU" dirty="0" smtClean="0"/>
              <a:t>Летом 1916 года войска Антанты начали наступательную операцию на реке Сомме (1 июня – 18 ноября 1916) с целью прорыва немецкого фронта на севере Франции. В этом сражении Англия впервые применила танки. Союзники не достигли своих целей. Потери войск Антанты составили — 792 тыс. человек, Германии — 538 тыс. человек живой </a:t>
            </a:r>
            <a:endParaRPr lang="ru-RU" dirty="0"/>
          </a:p>
        </p:txBody>
      </p:sp>
      <p:pic>
        <p:nvPicPr>
          <p:cNvPr id="5" name="Рисунок 4" descr="image045.jpg"/>
          <p:cNvPicPr>
            <a:picLocks noChangeAspect="1"/>
          </p:cNvPicPr>
          <p:nvPr/>
        </p:nvPicPr>
        <p:blipFill>
          <a:blip r:embed="rId2" cstate="print"/>
          <a:stretch>
            <a:fillRect/>
          </a:stretch>
        </p:blipFill>
        <p:spPr>
          <a:xfrm>
            <a:off x="3131840" y="3429000"/>
            <a:ext cx="4392488" cy="3057716"/>
          </a:xfrm>
          <a:prstGeom prst="rect">
            <a:avLst/>
          </a:prstGeom>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3688" y="332656"/>
            <a:ext cx="6912768" cy="6186309"/>
          </a:xfrm>
          <a:prstGeom prst="rect">
            <a:avLst/>
          </a:prstGeom>
        </p:spPr>
        <p:txBody>
          <a:bodyPr wrap="square">
            <a:spAutoFit/>
          </a:bodyPr>
          <a:lstStyle/>
          <a:p>
            <a:r>
              <a:rPr lang="ru-RU" dirty="0" smtClean="0"/>
              <a:t>К 1917 году война в значительной мере ослабила экономику противоборствующих держав. Германская коалиция не могла уже вести крупные наступательные операции и перешла к стратегической обороне. Главные усилия Германия сосредоточила на ведении подводной войны. Планы Антанты строились на использовании ее превосходства в силах и средствах. Этот перевес стал более весомым после вступления 6 апреля 1917 году в войну США на стороне Антанты. Верховное командование намеревалось предпринять общее согласованное наступление на Западном и Восточном фронтах в целях окончательного разгрома Германии и Австро-Венгрии. Однако наступление англо-французских войск, предпринятое в апреле между Реймсом и </a:t>
            </a:r>
            <a:r>
              <a:rPr lang="ru-RU" dirty="0" err="1" smtClean="0"/>
              <a:t>Суассоном</a:t>
            </a:r>
            <a:r>
              <a:rPr lang="ru-RU" dirty="0" smtClean="0"/>
              <a:t>, провалилось. Не изменили общей обстановки на Западном фронте и отдельные операции, проведенные союзниками у Мессина, на Ипре, под Верденом, у </a:t>
            </a:r>
            <a:r>
              <a:rPr lang="ru-RU" dirty="0" err="1" smtClean="0"/>
              <a:t>Камбре</a:t>
            </a:r>
            <a:r>
              <a:rPr lang="ru-RU" dirty="0" smtClean="0"/>
              <a:t>. Закончилось неудачей и наступление русских армий летом 1917 года.</a:t>
            </a:r>
          </a:p>
          <a:p>
            <a:r>
              <a:rPr lang="ru-RU" dirty="0" smtClean="0"/>
              <a:t> Общая численность потерь на Восточном фронте в ходе этой операции превысила 150 тысяч человек. 3 сентября в ходе Рижской оборонительной операции русские войска оставили Ригу. Упорное сопротивление германскому флоту оказали моряки Балтийского флота при обороне </a:t>
            </a:r>
            <a:r>
              <a:rPr lang="ru-RU" dirty="0" err="1" smtClean="0"/>
              <a:t>Моонзундского</a:t>
            </a:r>
            <a:r>
              <a:rPr lang="ru-RU" dirty="0" smtClean="0"/>
              <a:t> архипелага (см. Моонзундская операция) осенью 1917. </a:t>
            </a:r>
            <a:endParaRPr lang="ru-RU" dirty="0"/>
          </a:p>
        </p:txBody>
      </p:sp>
      <p:sp>
        <p:nvSpPr>
          <p:cNvPr id="5" name="Прямоугольник 4"/>
          <p:cNvSpPr/>
          <p:nvPr/>
        </p:nvSpPr>
        <p:spPr>
          <a:xfrm>
            <a:off x="0" y="260648"/>
            <a:ext cx="1691680" cy="646331"/>
          </a:xfrm>
          <a:prstGeom prst="rect">
            <a:avLst/>
          </a:prstGeom>
        </p:spPr>
        <p:txBody>
          <a:bodyPr wrap="square">
            <a:spAutoFit/>
          </a:bodyPr>
          <a:lstStyle/>
          <a:p>
            <a:pPr algn="r"/>
            <a:r>
              <a:rPr lang="ru-RU" b="1" dirty="0" smtClean="0"/>
              <a:t>Кампания </a:t>
            </a:r>
          </a:p>
          <a:p>
            <a:pPr algn="r"/>
            <a:r>
              <a:rPr lang="ru-RU" b="1" dirty="0" smtClean="0"/>
              <a:t>1917</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rgbClr val="00FF00"/>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par>
                                <p:cTn id="10" presetID="26"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ww_russian_infantry_01.jpg"/>
          <p:cNvPicPr>
            <a:picLocks noChangeAspect="1"/>
          </p:cNvPicPr>
          <p:nvPr/>
        </p:nvPicPr>
        <p:blipFill>
          <a:blip r:embed="rId2" cstate="print"/>
          <a:srcRect t="12201" b="3381"/>
          <a:stretch>
            <a:fillRect/>
          </a:stretch>
        </p:blipFill>
        <p:spPr>
          <a:xfrm>
            <a:off x="0" y="404664"/>
            <a:ext cx="3888432" cy="2592288"/>
          </a:xfrm>
          <a:prstGeom prst="rect">
            <a:avLst/>
          </a:prstGeom>
        </p:spPr>
      </p:pic>
      <p:sp>
        <p:nvSpPr>
          <p:cNvPr id="4" name="Прямоугольник 3"/>
          <p:cNvSpPr/>
          <p:nvPr/>
        </p:nvSpPr>
        <p:spPr>
          <a:xfrm>
            <a:off x="4427984" y="260648"/>
            <a:ext cx="4464496" cy="3693319"/>
          </a:xfrm>
          <a:prstGeom prst="rect">
            <a:avLst/>
          </a:prstGeom>
        </p:spPr>
        <p:txBody>
          <a:bodyPr wrap="square">
            <a:spAutoFit/>
          </a:bodyPr>
          <a:lstStyle/>
          <a:p>
            <a:pPr algn="r"/>
            <a:r>
              <a:rPr lang="ru-RU" dirty="0" smtClean="0"/>
              <a:t>Из-за больших потерь германское командование отказалось от прорыва в Финский залив.</a:t>
            </a:r>
          </a:p>
          <a:p>
            <a:pPr algn="r"/>
            <a:r>
              <a:rPr lang="ru-RU" dirty="0" smtClean="0"/>
              <a:t>Неограниченная подводная война</a:t>
            </a:r>
          </a:p>
          <a:p>
            <a:pPr algn="r"/>
            <a:r>
              <a:rPr lang="ru-RU" dirty="0" smtClean="0"/>
              <a:t>Первая мировая война послужила своеобразным катализатором революционных процессов в России, приведших к Октябрьской революции 1917 года. События в России, а также несогласованность действий союзников сорвали стратегический план Антанты. Германии удалось отразить удары противников на суше. </a:t>
            </a:r>
            <a:endParaRPr lang="ru-RU" dirty="0"/>
          </a:p>
        </p:txBody>
      </p:sp>
      <p:pic>
        <p:nvPicPr>
          <p:cNvPr id="5" name="Рисунок 4" descr="ww_russian_infantry_01.jpg"/>
          <p:cNvPicPr>
            <a:picLocks noChangeAspect="1"/>
          </p:cNvPicPr>
          <p:nvPr/>
        </p:nvPicPr>
        <p:blipFill>
          <a:blip r:embed="rId2" cstate="print"/>
          <a:srcRect t="12201" b="3381"/>
          <a:stretch>
            <a:fillRect/>
          </a:stretch>
        </p:blipFill>
        <p:spPr>
          <a:xfrm>
            <a:off x="179512" y="620688"/>
            <a:ext cx="3888432" cy="2592288"/>
          </a:xfrm>
          <a:prstGeom prst="rect">
            <a:avLst/>
          </a:prstGeom>
        </p:spPr>
      </p:pic>
      <p:pic>
        <p:nvPicPr>
          <p:cNvPr id="6" name="Рисунок 5" descr="ww_russian_infantry_01.jpg"/>
          <p:cNvPicPr>
            <a:picLocks noChangeAspect="1"/>
          </p:cNvPicPr>
          <p:nvPr/>
        </p:nvPicPr>
        <p:blipFill>
          <a:blip r:embed="rId2" cstate="print"/>
          <a:srcRect t="12201" b="3381"/>
          <a:stretch>
            <a:fillRect/>
          </a:stretch>
        </p:blipFill>
        <p:spPr>
          <a:xfrm>
            <a:off x="323528" y="836712"/>
            <a:ext cx="3888432" cy="2592288"/>
          </a:xfrm>
          <a:prstGeom prst="rect">
            <a:avLst/>
          </a:prstGeom>
        </p:spPr>
      </p:pic>
      <p:pic>
        <p:nvPicPr>
          <p:cNvPr id="7" name="Рисунок 6" descr="ww_russian_infantry_01.jpg"/>
          <p:cNvPicPr>
            <a:picLocks noChangeAspect="1"/>
          </p:cNvPicPr>
          <p:nvPr/>
        </p:nvPicPr>
        <p:blipFill>
          <a:blip r:embed="rId2" cstate="print"/>
          <a:srcRect t="12201" b="3381"/>
          <a:stretch>
            <a:fillRect/>
          </a:stretch>
        </p:blipFill>
        <p:spPr>
          <a:xfrm>
            <a:off x="467544" y="1124744"/>
            <a:ext cx="3888432" cy="2592288"/>
          </a:xfrm>
          <a:prstGeom prst="rect">
            <a:avLst/>
          </a:prstGeom>
        </p:spPr>
      </p:pic>
      <p:pic>
        <p:nvPicPr>
          <p:cNvPr id="8" name="Рисунок 7" descr="ww_russian_infantry_01.jpg"/>
          <p:cNvPicPr>
            <a:picLocks noChangeAspect="1"/>
          </p:cNvPicPr>
          <p:nvPr/>
        </p:nvPicPr>
        <p:blipFill>
          <a:blip r:embed="rId2" cstate="print"/>
          <a:srcRect t="12201" b="3381"/>
          <a:stretch>
            <a:fillRect/>
          </a:stretch>
        </p:blipFill>
        <p:spPr>
          <a:xfrm>
            <a:off x="611560" y="1340768"/>
            <a:ext cx="3888432" cy="2592288"/>
          </a:xfrm>
          <a:prstGeom prst="rect">
            <a:avLst/>
          </a:prstGeom>
        </p:spPr>
      </p:pic>
      <p:sp>
        <p:nvSpPr>
          <p:cNvPr id="9" name="Прямоугольник 8"/>
          <p:cNvSpPr/>
          <p:nvPr/>
        </p:nvSpPr>
        <p:spPr>
          <a:xfrm>
            <a:off x="1835696" y="3933056"/>
            <a:ext cx="6912768" cy="3139321"/>
          </a:xfrm>
          <a:prstGeom prst="rect">
            <a:avLst/>
          </a:prstGeom>
        </p:spPr>
        <p:txBody>
          <a:bodyPr wrap="square">
            <a:spAutoFit/>
          </a:bodyPr>
          <a:lstStyle/>
          <a:p>
            <a:pPr algn="r"/>
            <a:r>
              <a:rPr lang="ru-RU" dirty="0" smtClean="0"/>
              <a:t>Однако объявленная ею 1 февраля неограниченная подводная война не дала желаемого результата. «Неограниченная подводная война» проводилась германским командованием дважды — в 1915 и 1917 годах. Основным объектом атак были гражданские суда стран Антанты и нейтральных государств.</a:t>
            </a:r>
          </a:p>
          <a:p>
            <a:pPr algn="r"/>
            <a:r>
              <a:rPr lang="ru-RU" dirty="0" smtClean="0"/>
              <a:t>После Октябрьской революции Россия фактически вышла из войны: 2 декабря подписала с германо-австрийским блоком соглашение о перемирии, а позднее приступила к мирным переговорам.</a:t>
            </a:r>
          </a:p>
          <a:p>
            <a:endParaRPr lang="ru-RU" b="1" i="1" dirty="0" smtClean="0"/>
          </a:p>
          <a:p>
            <a:endParaRPr lang="ru-RU"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childTnLst>
                                </p:cTn>
                              </p:par>
                              <p:par>
                                <p:cTn id="25" presetID="4" presetClass="entr" presetSubtype="16"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1000"/>
                                        <p:tgtEl>
                                          <p:spTgt spid="4"/>
                                        </p:tgtEl>
                                      </p:cBhvr>
                                    </p:animEffect>
                                  </p:childTnLst>
                                </p:cTn>
                              </p:par>
                              <p:par>
                                <p:cTn id="28" presetID="4" presetClass="entr" presetSubtype="32"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out)">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657</Words>
  <Application>Microsoft Office PowerPoint</Application>
  <PresentationFormat>Экран (4:3)</PresentationFormat>
  <Paragraphs>84</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Admin</cp:lastModifiedBy>
  <cp:revision>64</cp:revision>
  <dcterms:modified xsi:type="dcterms:W3CDTF">2015-07-11T12:21:44Z</dcterms:modified>
</cp:coreProperties>
</file>