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1E638E"/>
    <a:srgbClr val="2579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D642E-3D5A-4F13-882F-62B6CD8EF70D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A285D-1E04-40E6-8D79-C0BD99C496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D642E-3D5A-4F13-882F-62B6CD8EF70D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A285D-1E04-40E6-8D79-C0BD99C496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D642E-3D5A-4F13-882F-62B6CD8EF70D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A285D-1E04-40E6-8D79-C0BD99C496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D642E-3D5A-4F13-882F-62B6CD8EF70D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A285D-1E04-40E6-8D79-C0BD99C496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D642E-3D5A-4F13-882F-62B6CD8EF70D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A285D-1E04-40E6-8D79-C0BD99C496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D642E-3D5A-4F13-882F-62B6CD8EF70D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A285D-1E04-40E6-8D79-C0BD99C496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D642E-3D5A-4F13-882F-62B6CD8EF70D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A285D-1E04-40E6-8D79-C0BD99C496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D642E-3D5A-4F13-882F-62B6CD8EF70D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A285D-1E04-40E6-8D79-C0BD99C496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D642E-3D5A-4F13-882F-62B6CD8EF70D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A285D-1E04-40E6-8D79-C0BD99C496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D642E-3D5A-4F13-882F-62B6CD8EF70D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A285D-1E04-40E6-8D79-C0BD99C496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D642E-3D5A-4F13-882F-62B6CD8EF70D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A285D-1E04-40E6-8D79-C0BD99C496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8BD642E-3D5A-4F13-882F-62B6CD8EF70D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40A285D-1E04-40E6-8D79-C0BD99C496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428604"/>
            <a:ext cx="6418745" cy="2308324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Природа – важнейшее </a:t>
            </a:r>
          </a:p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средство воспитания и</a:t>
            </a:r>
          </a:p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развития детей</a:t>
            </a:r>
          </a:p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дошкольного возраста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Рисунок 4" descr="2640f3e11f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000372"/>
            <a:ext cx="2286016" cy="2850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picture97-c48b2145d3c3dc5f6dfbb7dc4aeabb4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857496"/>
            <a:ext cx="2928926" cy="21966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000364" y="3929066"/>
            <a:ext cx="26432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МБДОУ</a:t>
            </a:r>
          </a:p>
          <a:p>
            <a:pPr algn="ctr"/>
            <a:r>
              <a:rPr lang="ru-RU" dirty="0" smtClean="0"/>
              <a:t> «Детский сад </a:t>
            </a:r>
          </a:p>
          <a:p>
            <a:pPr algn="ctr"/>
            <a:r>
              <a:rPr lang="ru-RU" dirty="0" smtClean="0"/>
              <a:t>№ 22»</a:t>
            </a:r>
          </a:p>
          <a:p>
            <a:pPr algn="ctr"/>
            <a:r>
              <a:rPr lang="ru-RU" dirty="0" smtClean="0"/>
              <a:t>г. Гатчина</a:t>
            </a:r>
          </a:p>
          <a:p>
            <a:pPr algn="ctr"/>
            <a:r>
              <a:rPr lang="ru-RU" sz="1200" i="1" dirty="0" smtClean="0"/>
              <a:t>заместитель заведующего по УВР</a:t>
            </a:r>
            <a:r>
              <a:rPr lang="ru-RU" sz="1200" dirty="0" smtClean="0"/>
              <a:t> </a:t>
            </a:r>
          </a:p>
          <a:p>
            <a:pPr algn="ctr"/>
            <a:r>
              <a:rPr lang="ru-RU" dirty="0" smtClean="0"/>
              <a:t>Павлова В. А.</a:t>
            </a:r>
            <a:endParaRPr lang="ru-RU" dirty="0"/>
          </a:p>
        </p:txBody>
      </p:sp>
    </p:spTree>
  </p:cSld>
  <p:clrMapOvr>
    <a:masterClrMapping/>
  </p:clrMapOvr>
  <p:transition advTm="166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6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6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1" y="1142984"/>
            <a:ext cx="457203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подготовительной к школе группе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основной задачей является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уточнение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расширение знаний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закономерных изменениях явлений неживой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природы, дальнейшая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их систематизация и обобщение.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сформировать представления о смене сезонов, </a:t>
            </a: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нарастании (или уменьшении) продолжительности дня и ночи,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закономерных изменениях температуры воздуха, характера осадков.</a:t>
            </a:r>
          </a:p>
          <a:p>
            <a:endParaRPr lang="ru-RU" dirty="0"/>
          </a:p>
        </p:txBody>
      </p:sp>
      <p:pic>
        <p:nvPicPr>
          <p:cNvPr id="3" name="Рисунок 2" descr="EAEDACB690CA3D774758DC4F7A8A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071678"/>
            <a:ext cx="2614618" cy="26146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128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714488"/>
            <a:ext cx="67866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Таким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образом, к концу дошкольного возраста дети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усваивают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элементарную систему знаний о природе,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способствует развитию умственной деятельности и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формированию стойкого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положительного отношения к природе. Ребенку-дошкольнику 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предстоит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ознакомление с миром природы, окружающим его.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500042"/>
            <a:ext cx="3065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Вывод: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642918"/>
            <a:ext cx="7000924" cy="2062103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Знания о природе, 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ребенок должен приобрести 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дошкольном возрасте, 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сформулированы </a:t>
            </a:r>
            <a:r>
              <a:rPr lang="ru-RU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группам: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928934"/>
            <a:ext cx="40719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Знания о неживой природе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3571876"/>
            <a:ext cx="4714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На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протяжений дошкольного возраста у детей формируют знания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смене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дня и ночи, о типичных погодных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явлениях, характерных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местного края: наличие теплых и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холодных дней, пасмурной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солнечной погоды,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типичных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атмосферных явлений —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дождь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снегопад, ветер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изморозь, иней, гроза и т. д.</a:t>
            </a:r>
          </a:p>
        </p:txBody>
      </p:sp>
      <p:pic>
        <p:nvPicPr>
          <p:cNvPr id="7" name="Рисунок 6" descr="veter_1280.jpg"/>
          <p:cNvPicPr>
            <a:picLocks noChangeAspect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>
          <a:xfrm>
            <a:off x="5857884" y="3429000"/>
            <a:ext cx="2786052" cy="2159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1003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6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6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14356"/>
            <a:ext cx="4714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Знания о растениях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2911" y="1357298"/>
            <a:ext cx="79296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дошкольном возрасте необходимо учить детей различать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растения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наиболее типичные, часто встречающиеся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данной местности (деревья, кустарники, травянистые растения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Детям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доступны знания о потребностях растений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их роста и развития растения нуждаются в свете,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тепле, организованным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человеком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питании. Ребят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учат различать части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растений, стебель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корень, цветок, бутон, семя, плод). </a:t>
            </a:r>
          </a:p>
        </p:txBody>
      </p:sp>
      <p:pic>
        <p:nvPicPr>
          <p:cNvPr id="4" name="Рисунок 3" descr="90ab8998df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357562"/>
            <a:ext cx="1857388" cy="1857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burenie-na-vodu-v-serpuhove-tsena-ne-zavisit-ot-glubiny-skvazhiny_38018429_1_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357694"/>
            <a:ext cx="1100128" cy="1137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sokker-lejka__0107653_PE257432_S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4143380"/>
            <a:ext cx="2000264" cy="200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tre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000504"/>
            <a:ext cx="2286016" cy="21955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86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857232"/>
            <a:ext cx="3143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 о животных</a:t>
            </a:r>
            <a:endParaRPr lang="ru-RU" sz="2000" b="1" i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643050"/>
            <a:ext cx="6147965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 дошкольного возраста знакомят с наиболее часто </a:t>
            </a: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встречающимися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представителями млекопитающих, </a:t>
            </a: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птиц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пресмыкающихся, рыб, земноводных и насекомых. </a:t>
            </a: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рассказывают о домашних животных и диких </a:t>
            </a: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зверях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родного края. </a:t>
            </a:r>
          </a:p>
        </p:txBody>
      </p:sp>
      <p:pic>
        <p:nvPicPr>
          <p:cNvPr id="4" name="Рисунок 3" descr="92fa061f3ab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714356"/>
            <a:ext cx="1803990" cy="17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28836ab5f7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3429000"/>
            <a:ext cx="2357454" cy="17680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BIEDRO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429132"/>
            <a:ext cx="2071678" cy="20716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p_18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4071942"/>
            <a:ext cx="2500330" cy="19717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63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85794"/>
            <a:ext cx="51569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 </a:t>
            </a: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 о труде взрослых в природе</a:t>
            </a:r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643050"/>
            <a:ext cx="7572428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единстве с накоплением знаний о труде взрослых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трудовых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навыков и умений у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Дошкольники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учатся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ухаживать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растениями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уголке природы, на участке.</a:t>
            </a:r>
          </a:p>
        </p:txBody>
      </p:sp>
      <p:pic>
        <p:nvPicPr>
          <p:cNvPr id="4" name="Рисунок 3" descr="553852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00438"/>
            <a:ext cx="2754314" cy="2065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skazkaN5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500438"/>
            <a:ext cx="2886076" cy="21146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65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85794"/>
            <a:ext cx="7467109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Задачи, стоящие перед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воспитателем:</a:t>
            </a:r>
          </a:p>
          <a:p>
            <a:pPr algn="ctr"/>
            <a:endParaRPr lang="ru-RU" sz="2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742950" indent="-742950" algn="just"/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1. Формирование у детей элементарной </a:t>
            </a:r>
          </a:p>
          <a:p>
            <a:pPr marL="742950" indent="-742950" algn="just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системы знаний.</a:t>
            </a:r>
          </a:p>
        </p:txBody>
      </p:sp>
      <p:pic>
        <p:nvPicPr>
          <p:cNvPr id="3" name="Рисунок 2" descr="54540.jpg"/>
          <p:cNvPicPr>
            <a:picLocks noChangeAspect="1"/>
          </p:cNvPicPr>
          <p:nvPr/>
        </p:nvPicPr>
        <p:blipFill>
          <a:blip r:embed="rId2"/>
          <a:srcRect l="5439" r="4822"/>
          <a:stretch>
            <a:fillRect/>
          </a:stretch>
        </p:blipFill>
        <p:spPr>
          <a:xfrm>
            <a:off x="6429388" y="3286124"/>
            <a:ext cx="2071702" cy="29296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14348" y="3071810"/>
            <a:ext cx="5357850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Система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знаний о природе включает знания об ее объектах и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явлениях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(их признаках, свойствах), </a:t>
            </a: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также связях и отношениях между ними. </a:t>
            </a: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Знания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природе у детей дошкольного возраста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формируются на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уровне представлений, в которых отражены существенные,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внешне выраженные признаки, связи и отношения.</a:t>
            </a:r>
          </a:p>
        </p:txBody>
      </p:sp>
    </p:spTree>
  </p:cSld>
  <p:clrMapOvr>
    <a:masterClrMapping/>
  </p:clrMapOvr>
  <p:transition advTm="905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75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75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857232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/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 Формирование у детей трудовых </a:t>
            </a:r>
          </a:p>
          <a:p>
            <a:pPr marL="742950" indent="-742950" algn="just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навыков </a:t>
            </a: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умений.</a:t>
            </a:r>
          </a:p>
        </p:txBody>
      </p:sp>
      <p:pic>
        <p:nvPicPr>
          <p:cNvPr id="3" name="Рисунок 2" descr="1317318133_s6302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52" y="1500174"/>
            <a:ext cx="2667019" cy="200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3111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3929066"/>
            <a:ext cx="2000264" cy="2402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57224" y="2000240"/>
            <a:ext cx="414340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Трудовые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навыки и умения, приобретенные в детстве,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разрушаются — в дальнейшем они совершенствуются,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превращаясь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более сложные виды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труда.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 детей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природе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дает реальные результаты. Этим он и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привлекает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себе детей, вызывает радость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желание ухаживать за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растениями. 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3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6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6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857232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/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3.Формирование у детей любви к природе</a:t>
            </a:r>
            <a:endParaRPr lang="ru-RU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214554"/>
            <a:ext cx="371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Бережное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отношение к природе предполагает проявление добрых дел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поступков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тех случаях,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необходимо, а для этого дети должны знать,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ухаживать за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растениями, какие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условия создавать для их благоприятного роста и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развития.</a:t>
            </a:r>
          </a:p>
          <a:p>
            <a:pPr algn="just"/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Особое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значение для формирования бережного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отношения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природе имеют знания о живом организме,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отличать его от объектов неживой природы.</a:t>
            </a:r>
          </a:p>
        </p:txBody>
      </p:sp>
      <p:pic>
        <p:nvPicPr>
          <p:cNvPr id="5" name="Рисунок 4" descr="16408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500174"/>
            <a:ext cx="2309802" cy="1732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2253424_9f325fc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2500306"/>
            <a:ext cx="2357454" cy="17170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43067223_52666376_2d5156903c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4000504"/>
            <a:ext cx="2214578" cy="1660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567c43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4857760"/>
            <a:ext cx="2428860" cy="18216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986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6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36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36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36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1285860"/>
            <a:ext cx="607223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Сложность и многообразие этих задач требуют от педагога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умения использовать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разнообразные методы работы с детьми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наблюдение, труд, чтение и рассказывание,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опытов, беседа и т.д.).</a:t>
            </a:r>
          </a:p>
          <a:p>
            <a:endParaRPr lang="ru-RU" dirty="0"/>
          </a:p>
        </p:txBody>
      </p:sp>
    </p:spTree>
  </p:cSld>
  <p:clrMapOvr>
    <a:masterClrMapping/>
  </p:clrMapOvr>
  <p:transition advTm="150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071546"/>
            <a:ext cx="6500858" cy="501675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solidFill>
                  <a:srgbClr val="1E63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ЗНАНИЙ, </a:t>
            </a:r>
            <a:endParaRPr lang="ru-RU" sz="4000" b="1" dirty="0" smtClean="0">
              <a:solidFill>
                <a:srgbClr val="1E63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solidFill>
                  <a:srgbClr val="1E63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УМЕНИЙ </a:t>
            </a:r>
            <a:r>
              <a:rPr lang="ru-RU" sz="4000" b="1" dirty="0">
                <a:solidFill>
                  <a:srgbClr val="1E63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4000" b="1" dirty="0" smtClean="0">
                <a:solidFill>
                  <a:srgbClr val="1E63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НАВЫКОВ </a:t>
            </a:r>
            <a:r>
              <a:rPr lang="ru-RU" sz="4000" b="1" dirty="0">
                <a:solidFill>
                  <a:srgbClr val="1E63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endParaRPr lang="ru-RU" sz="4000" b="1" dirty="0" smtClean="0">
              <a:solidFill>
                <a:srgbClr val="1E63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solidFill>
                  <a:srgbClr val="1E63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ОЗНАКОМЛЕНИИ ДЕТЕЙ </a:t>
            </a:r>
            <a:r>
              <a:rPr lang="ru-RU" sz="4000" b="1" dirty="0">
                <a:solidFill>
                  <a:srgbClr val="1E63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endParaRPr lang="ru-RU" sz="4000" b="1" dirty="0" smtClean="0">
              <a:solidFill>
                <a:srgbClr val="1E63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solidFill>
                  <a:srgbClr val="1E63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ОКРУЖАЮЩИМ </a:t>
            </a:r>
            <a:r>
              <a:rPr lang="ru-RU" sz="4000" b="1" dirty="0">
                <a:solidFill>
                  <a:srgbClr val="1E63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МИРОМ</a:t>
            </a:r>
          </a:p>
        </p:txBody>
      </p:sp>
    </p:spTree>
  </p:cSld>
  <p:clrMapOvr>
    <a:masterClrMapping/>
  </p:clrMapOvr>
  <p:transition advTm="43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500066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младшей группе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чтобы у детей шло накопление знаний,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есть конкретных представлений, об отдельных объектах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природы: о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природном материале (песок, вода, снег, лед)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его свойствах, о строении растений (стебель, лист,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цветок) и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их потребностях во влаге,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внешнем виде животных (рыбы, птицы,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млекопитающие)и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их способах передвижения, питании.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знакомят с детенышами некоторых животных: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котенком, щенком, крольчатами, цыплятами.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дают первые знания об отличительных признаках сезонов.</a:t>
            </a:r>
          </a:p>
          <a:p>
            <a:endParaRPr lang="ru-RU" dirty="0"/>
          </a:p>
        </p:txBody>
      </p:sp>
      <p:pic>
        <p:nvPicPr>
          <p:cNvPr id="4" name="Рисунок 3" descr="4366_step-9f8468e203f470746d289767623ab6b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68104" y="4161722"/>
            <a:ext cx="1679758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571480"/>
            <a:ext cx="2214578" cy="1660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Стебел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2143116"/>
            <a:ext cx="1978657" cy="23574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74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928670"/>
            <a:ext cx="3357586" cy="5444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средней группе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представления детей о свойствах и качествах предметов неживой природы расширяются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конкретизируются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(например, вода — прозрачная жидкость, которая течет; одни предметы плавают в воде, другие — тонут; снег и вода меняют свои свойства в зависимости от температуры воздуха).</a:t>
            </a:r>
          </a:p>
        </p:txBody>
      </p:sp>
      <p:pic>
        <p:nvPicPr>
          <p:cNvPr id="3" name="Рисунок 2" descr="69019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642918"/>
            <a:ext cx="2181230" cy="28327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fa112573e76e07157733be564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714752"/>
            <a:ext cx="2747968" cy="25412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400_F_26247700_uOTtBnCdFkE73lQGH3Mnm2LwbVzhZAw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1071546"/>
            <a:ext cx="1825620" cy="1825620"/>
          </a:xfrm>
          <a:prstGeom prst="rect">
            <a:avLst/>
          </a:prstGeom>
        </p:spPr>
      </p:pic>
    </p:spTree>
  </p:cSld>
  <p:clrMapOvr>
    <a:masterClrMapping/>
  </p:clrMapOvr>
  <p:transition advTm="69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1" y="1571612"/>
            <a:ext cx="464347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старшей группе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основной становится задача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формирования у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 знаний о связях и отношениях,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существующих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природе:</a:t>
            </a: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потребностях растений и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животных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зависимости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условий жизни и состояния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связях между некоторыми </a:t>
            </a: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органами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их функциями.</a:t>
            </a:r>
          </a:p>
          <a:p>
            <a:endParaRPr lang="ru-RU" dirty="0"/>
          </a:p>
        </p:txBody>
      </p:sp>
      <p:pic>
        <p:nvPicPr>
          <p:cNvPr id="3" name="Рисунок 2" descr="1_gdl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785794"/>
            <a:ext cx="2286016" cy="26860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1085788.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214818"/>
            <a:ext cx="2762269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76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376</TotalTime>
  <Words>772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Верочка</cp:lastModifiedBy>
  <cp:revision>45</cp:revision>
  <dcterms:created xsi:type="dcterms:W3CDTF">2012-03-12T08:26:31Z</dcterms:created>
  <dcterms:modified xsi:type="dcterms:W3CDTF">2014-01-08T19:21:04Z</dcterms:modified>
</cp:coreProperties>
</file>