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300" r:id="rId2"/>
    <p:sldId id="314" r:id="rId3"/>
    <p:sldId id="305" r:id="rId4"/>
    <p:sldId id="303" r:id="rId5"/>
    <p:sldId id="306" r:id="rId6"/>
    <p:sldId id="307" r:id="rId7"/>
    <p:sldId id="289" r:id="rId8"/>
    <p:sldId id="283" r:id="rId9"/>
    <p:sldId id="298" r:id="rId10"/>
    <p:sldId id="297" r:id="rId11"/>
    <p:sldId id="299" r:id="rId12"/>
    <p:sldId id="285" r:id="rId13"/>
    <p:sldId id="28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A44A"/>
    <a:srgbClr val="FFDEBD"/>
    <a:srgbClr val="FFCCB3"/>
    <a:srgbClr val="FFCD9B"/>
    <a:srgbClr val="FFC285"/>
    <a:srgbClr val="CCCCFF"/>
    <a:srgbClr val="FFD3A7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7" autoAdjust="0"/>
    <p:restoredTop sz="92970" autoAdjust="0"/>
  </p:normalViewPr>
  <p:slideViewPr>
    <p:cSldViewPr>
      <p:cViewPr varScale="1">
        <p:scale>
          <a:sx n="65" d="100"/>
          <a:sy n="65" d="100"/>
        </p:scale>
        <p:origin x="-6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CB46324-8570-487C-8A6A-282B42CF9544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4E66F7E-6C85-4EE4-8E53-2AB537D31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48B63D-BF8A-474A-8D71-42419275E31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8BB560-C083-48D4-B931-79B4F93E341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B42574-36A6-48D9-9DD9-ED982A1A3EF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2824A-70E7-40C0-821F-8E1925ADFBFD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82929-ED43-4AD8-B9E8-8C2F70A5E9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14D62-360B-4F3D-B1B5-D2E004B6406E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5F771-AF9D-4A38-B46F-F9DEE160D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A6F0C-2FDD-4B8A-984E-9AD0991C2F84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469BB-3C56-4AAC-932D-028994A7A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B669A-1B4F-4067-8C9E-5D799B4F91E3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8F580-8B02-4978-9379-3A30CB4A9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0265F-D835-46BD-9931-77AE18BB0056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134BE-BECF-439E-AC04-7DA460436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9B372-985C-47AD-90B8-93E4723077A3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C0440-F27F-4934-814F-CFDE34CAB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8F0BE-C2CC-4588-AC54-2B16ED3A70E1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5BEBE-AAC6-4E0C-9EE4-FA9AC4A2A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D576A-159C-4AE3-BA20-EA68D68F0221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B82FA-1B3E-480F-A0FD-730719D49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031FC-2703-495F-BE1B-E571D9A61938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A1371-3ED2-41A0-B9DB-ECF83172D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3BF48-7FF1-4630-90E3-733D8311822B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52BC5-1FF7-4C81-8060-DA1DF67ED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4F7B4-1F3F-469F-81F0-742B827EB4D0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2553A-EE28-4709-B714-A76504B3F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539A22-72CB-482C-AE3F-616B190867E4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1F38F6-84A9-452C-BADD-99FBF4548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5" name="Picture 5" descr="D:\Мои рисунки\явления природы\тучки\klip_181_12f_ad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260350"/>
            <a:ext cx="2808287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4" name="Picture 6" descr="D:\Мои рисунки\явления природы\тучки\klip_181_12g_ad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260350"/>
            <a:ext cx="863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5" name="Picture 6" descr="D:\Мои рисунки\явления природы\тучки\klip_181_12g_ad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00" y="333375"/>
            <a:ext cx="10795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500034" y="1857364"/>
            <a:ext cx="8286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Тема урока</a:t>
            </a:r>
          </a:p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Систематизация и обобщение изученного по теме «Имя существительное»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Прямоугольник 4"/>
          <p:cNvSpPr>
            <a:spLocks noChangeArrowheads="1"/>
          </p:cNvSpPr>
          <p:nvPr/>
        </p:nvSpPr>
        <p:spPr bwMode="auto">
          <a:xfrm>
            <a:off x="395288" y="1557338"/>
            <a:ext cx="8424862" cy="596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400" dirty="0" smtClean="0"/>
              <a:t>«Скоро  весна»</a:t>
            </a:r>
          </a:p>
          <a:p>
            <a:pPr>
              <a:lnSpc>
                <a:spcPct val="90000"/>
              </a:lnSpc>
            </a:pPr>
            <a:r>
              <a:rPr lang="ru-RU" sz="4000" i="1" dirty="0" smtClean="0"/>
              <a:t>Над п… </a:t>
            </a:r>
            <a:r>
              <a:rPr lang="ru-RU" sz="4000" i="1" dirty="0" err="1" smtClean="0"/>
              <a:t>лями</a:t>
            </a:r>
            <a:r>
              <a:rPr lang="ru-RU" sz="4000" i="1" dirty="0" smtClean="0"/>
              <a:t> и л… сами всё ярче светит солнышко. Пот…</a:t>
            </a:r>
            <a:r>
              <a:rPr lang="ru-RU" sz="4000" i="1" dirty="0" err="1" smtClean="0"/>
              <a:t>мнели</a:t>
            </a:r>
            <a:r>
              <a:rPr lang="ru-RU" sz="4000" i="1" dirty="0" smtClean="0"/>
              <a:t> в п… лях д… </a:t>
            </a:r>
            <a:r>
              <a:rPr lang="ru-RU" sz="4000" i="1" dirty="0" err="1" smtClean="0"/>
              <a:t>роги</a:t>
            </a:r>
            <a:r>
              <a:rPr lang="ru-RU" sz="4000" i="1" dirty="0" smtClean="0"/>
              <a:t> пос…</a:t>
            </a:r>
            <a:r>
              <a:rPr lang="ru-RU" sz="4000" i="1" dirty="0" err="1" smtClean="0"/>
              <a:t>нел</a:t>
            </a:r>
            <a:r>
              <a:rPr lang="ru-RU" sz="4000" i="1" dirty="0" smtClean="0"/>
              <a:t> на р…</a:t>
            </a:r>
            <a:r>
              <a:rPr lang="ru-RU" sz="4000" i="1" dirty="0" err="1" smtClean="0"/>
              <a:t>ке</a:t>
            </a:r>
            <a:r>
              <a:rPr lang="ru-RU" sz="4000" i="1" dirty="0" smtClean="0"/>
              <a:t> лёд. Прил…</a:t>
            </a:r>
            <a:r>
              <a:rPr lang="ru-RU" sz="4000" i="1" dirty="0" err="1" smtClean="0"/>
              <a:t>тели</a:t>
            </a:r>
            <a:r>
              <a:rPr lang="ru-RU" sz="4000" i="1" dirty="0" smtClean="0"/>
              <a:t> грачи т… </a:t>
            </a:r>
            <a:r>
              <a:rPr lang="ru-RU" sz="4000" i="1" dirty="0" err="1" smtClean="0"/>
              <a:t>ропятся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попр</a:t>
            </a:r>
            <a:r>
              <a:rPr lang="ru-RU" sz="4000" i="1" dirty="0" smtClean="0"/>
              <a:t>…</a:t>
            </a:r>
            <a:r>
              <a:rPr lang="ru-RU" sz="4000" i="1" dirty="0" err="1" smtClean="0"/>
              <a:t>влять</a:t>
            </a:r>
            <a:r>
              <a:rPr lang="ru-RU" sz="4000" i="1" dirty="0" smtClean="0"/>
              <a:t> св…и старые гнёзда. Скоро лес оденется л…</a:t>
            </a:r>
            <a:r>
              <a:rPr lang="ru-RU" sz="4000" i="1" dirty="0" err="1" smtClean="0"/>
              <a:t>ствою</a:t>
            </a:r>
            <a:r>
              <a:rPr lang="ru-RU" sz="4000" i="1" dirty="0" smtClean="0"/>
              <a:t>. </a:t>
            </a:r>
            <a:endParaRPr lang="ru-RU" sz="4000" i="1" dirty="0"/>
          </a:p>
          <a:p>
            <a:pPr>
              <a:lnSpc>
                <a:spcPct val="90000"/>
              </a:lnSpc>
            </a:pPr>
            <a:endParaRPr lang="ru-RU" sz="2800" i="1" dirty="0"/>
          </a:p>
          <a:p>
            <a:pPr>
              <a:lnSpc>
                <a:spcPct val="90000"/>
              </a:lnSpc>
            </a:pPr>
            <a:endParaRPr lang="ru-RU" sz="2800" i="1" dirty="0"/>
          </a:p>
          <a:p>
            <a:pPr>
              <a:lnSpc>
                <a:spcPct val="90000"/>
              </a:lnSpc>
            </a:pPr>
            <a:endParaRPr lang="ru-RU" sz="2800" i="1" dirty="0"/>
          </a:p>
          <a:p>
            <a:pPr>
              <a:lnSpc>
                <a:spcPct val="90000"/>
              </a:lnSpc>
            </a:pPr>
            <a:endParaRPr lang="ru-RU" sz="2800" i="1" dirty="0"/>
          </a:p>
          <a:p>
            <a:pPr>
              <a:lnSpc>
                <a:spcPct val="90000"/>
              </a:lnSpc>
            </a:pPr>
            <a:r>
              <a:rPr lang="ru-RU" sz="2800" i="1" dirty="0"/>
              <a:t>                           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Прямоугольник 4"/>
          <p:cNvSpPr>
            <a:spLocks noChangeArrowheads="1"/>
          </p:cNvSpPr>
          <p:nvPr/>
        </p:nvSpPr>
        <p:spPr bwMode="auto">
          <a:xfrm>
            <a:off x="250825" y="1412875"/>
            <a:ext cx="8501063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dirty="0">
                <a:latin typeface="Calibri" pitchFamily="34" charset="0"/>
              </a:rPr>
              <a:t>         </a:t>
            </a:r>
            <a:r>
              <a:rPr lang="ru-RU" sz="2800" dirty="0" smtClean="0">
                <a:latin typeface="Calibri" pitchFamily="34" charset="0"/>
              </a:rPr>
              <a:t>                   «Скоро весна»</a:t>
            </a:r>
          </a:p>
          <a:p>
            <a:pPr algn="just"/>
            <a:r>
              <a:rPr lang="ru-RU" sz="4000" i="1" dirty="0" smtClean="0">
                <a:solidFill>
                  <a:srgbClr val="C00000"/>
                </a:solidFill>
                <a:latin typeface="Calibri" pitchFamily="34" charset="0"/>
              </a:rPr>
              <a:t>Над п</a:t>
            </a:r>
            <a:r>
              <a:rPr lang="ru-RU" sz="4000" i="1" u="sng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4000" i="1" dirty="0" smtClean="0">
                <a:solidFill>
                  <a:srgbClr val="C00000"/>
                </a:solidFill>
                <a:latin typeface="Calibri" pitchFamily="34" charset="0"/>
              </a:rPr>
              <a:t>лями и л</a:t>
            </a:r>
            <a:r>
              <a:rPr lang="ru-RU" sz="4000" i="1" u="sng" dirty="0" smtClean="0">
                <a:solidFill>
                  <a:srgbClr val="C00000"/>
                </a:solidFill>
                <a:latin typeface="Calibri" pitchFamily="34" charset="0"/>
              </a:rPr>
              <a:t>е</a:t>
            </a:r>
            <a:r>
              <a:rPr lang="ru-RU" sz="4000" i="1" dirty="0" smtClean="0">
                <a:solidFill>
                  <a:srgbClr val="C00000"/>
                </a:solidFill>
                <a:latin typeface="Calibri" pitchFamily="34" charset="0"/>
              </a:rPr>
              <a:t>сами всё ярче светит солнышко. Пот</a:t>
            </a:r>
            <a:r>
              <a:rPr lang="ru-RU" sz="4000" i="1" u="sng" dirty="0" smtClean="0">
                <a:solidFill>
                  <a:srgbClr val="C00000"/>
                </a:solidFill>
                <a:latin typeface="Calibri" pitchFamily="34" charset="0"/>
              </a:rPr>
              <a:t>е</a:t>
            </a:r>
            <a:r>
              <a:rPr lang="ru-RU" sz="4000" i="1" dirty="0" smtClean="0">
                <a:solidFill>
                  <a:srgbClr val="C00000"/>
                </a:solidFill>
                <a:latin typeface="Calibri" pitchFamily="34" charset="0"/>
              </a:rPr>
              <a:t>мнели в п</a:t>
            </a:r>
            <a:r>
              <a:rPr lang="ru-RU" sz="4000" i="1" u="sng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4000" i="1" dirty="0" smtClean="0">
                <a:solidFill>
                  <a:srgbClr val="C00000"/>
                </a:solidFill>
                <a:latin typeface="Calibri" pitchFamily="34" charset="0"/>
              </a:rPr>
              <a:t>лях д</a:t>
            </a:r>
            <a:r>
              <a:rPr lang="ru-RU" sz="4000" i="1" u="sng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4000" i="1" dirty="0" smtClean="0">
                <a:solidFill>
                  <a:srgbClr val="C00000"/>
                </a:solidFill>
                <a:latin typeface="Calibri" pitchFamily="34" charset="0"/>
              </a:rPr>
              <a:t>роги</a:t>
            </a:r>
            <a:r>
              <a:rPr lang="ru-RU" sz="4000" i="1" u="sng" dirty="0" smtClean="0">
                <a:solidFill>
                  <a:srgbClr val="C00000"/>
                </a:solidFill>
                <a:latin typeface="Calibri" pitchFamily="34" charset="0"/>
              </a:rPr>
              <a:t>,</a:t>
            </a:r>
            <a:r>
              <a:rPr lang="ru-RU" sz="4000" i="1" dirty="0" smtClean="0">
                <a:solidFill>
                  <a:srgbClr val="C00000"/>
                </a:solidFill>
                <a:latin typeface="Calibri" pitchFamily="34" charset="0"/>
              </a:rPr>
              <a:t> пос</a:t>
            </a:r>
            <a:r>
              <a:rPr lang="ru-RU" sz="4000" i="1" u="sng" dirty="0" smtClean="0">
                <a:solidFill>
                  <a:srgbClr val="C00000"/>
                </a:solidFill>
                <a:latin typeface="Calibri" pitchFamily="34" charset="0"/>
              </a:rPr>
              <a:t>и</a:t>
            </a:r>
            <a:r>
              <a:rPr lang="ru-RU" sz="4000" i="1" dirty="0" smtClean="0">
                <a:solidFill>
                  <a:srgbClr val="C00000"/>
                </a:solidFill>
                <a:latin typeface="Calibri" pitchFamily="34" charset="0"/>
              </a:rPr>
              <a:t>нел на р</a:t>
            </a:r>
            <a:r>
              <a:rPr lang="ru-RU" sz="4000" i="1" u="sng" dirty="0" smtClean="0">
                <a:solidFill>
                  <a:srgbClr val="C00000"/>
                </a:solidFill>
                <a:latin typeface="Calibri" pitchFamily="34" charset="0"/>
              </a:rPr>
              <a:t>е</a:t>
            </a:r>
            <a:r>
              <a:rPr lang="ru-RU" sz="4000" i="1" dirty="0" smtClean="0">
                <a:solidFill>
                  <a:srgbClr val="C00000"/>
                </a:solidFill>
                <a:latin typeface="Calibri" pitchFamily="34" charset="0"/>
              </a:rPr>
              <a:t>ке лёд. Прил</a:t>
            </a:r>
            <a:r>
              <a:rPr lang="ru-RU" sz="4000" i="1" u="sng" dirty="0" smtClean="0">
                <a:solidFill>
                  <a:srgbClr val="C00000"/>
                </a:solidFill>
                <a:latin typeface="Calibri" pitchFamily="34" charset="0"/>
              </a:rPr>
              <a:t>е</a:t>
            </a:r>
            <a:r>
              <a:rPr lang="ru-RU" sz="4000" i="1" dirty="0" smtClean="0">
                <a:solidFill>
                  <a:srgbClr val="C00000"/>
                </a:solidFill>
                <a:latin typeface="Calibri" pitchFamily="34" charset="0"/>
              </a:rPr>
              <a:t>тели грачи</a:t>
            </a:r>
            <a:r>
              <a:rPr lang="ru-RU" sz="4000" i="1" u="sng" dirty="0" smtClean="0">
                <a:solidFill>
                  <a:srgbClr val="C00000"/>
                </a:solidFill>
                <a:latin typeface="Calibri" pitchFamily="34" charset="0"/>
              </a:rPr>
              <a:t>,</a:t>
            </a:r>
            <a:r>
              <a:rPr lang="ru-RU" sz="4000" i="1" dirty="0" smtClean="0">
                <a:solidFill>
                  <a:srgbClr val="C00000"/>
                </a:solidFill>
                <a:latin typeface="Calibri" pitchFamily="34" charset="0"/>
              </a:rPr>
              <a:t> т</a:t>
            </a:r>
            <a:r>
              <a:rPr lang="ru-RU" sz="4000" i="1" u="sng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4000" i="1" dirty="0" smtClean="0">
                <a:solidFill>
                  <a:srgbClr val="C00000"/>
                </a:solidFill>
                <a:latin typeface="Calibri" pitchFamily="34" charset="0"/>
              </a:rPr>
              <a:t>ропятся попр</a:t>
            </a:r>
            <a:r>
              <a:rPr lang="ru-RU" sz="4000" i="1" u="sng" dirty="0" smtClean="0">
                <a:solidFill>
                  <a:srgbClr val="C00000"/>
                </a:solidFill>
                <a:latin typeface="Calibri" pitchFamily="34" charset="0"/>
              </a:rPr>
              <a:t>а</a:t>
            </a:r>
            <a:r>
              <a:rPr lang="ru-RU" sz="4000" i="1" dirty="0" smtClean="0">
                <a:solidFill>
                  <a:srgbClr val="C00000"/>
                </a:solidFill>
                <a:latin typeface="Calibri" pitchFamily="34" charset="0"/>
              </a:rPr>
              <a:t>влять св</a:t>
            </a:r>
            <a:r>
              <a:rPr lang="ru-RU" sz="4000" i="1" u="sng" dirty="0" smtClean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4000" i="1" dirty="0" smtClean="0">
                <a:solidFill>
                  <a:srgbClr val="C00000"/>
                </a:solidFill>
                <a:latin typeface="Calibri" pitchFamily="34" charset="0"/>
              </a:rPr>
              <a:t>и старые гнёзда. Скоро лес оденется л</a:t>
            </a:r>
            <a:r>
              <a:rPr lang="ru-RU" sz="4000" i="1" u="sng" dirty="0" smtClean="0">
                <a:solidFill>
                  <a:srgbClr val="C00000"/>
                </a:solidFill>
                <a:latin typeface="Calibri" pitchFamily="34" charset="0"/>
              </a:rPr>
              <a:t>и</a:t>
            </a:r>
            <a:r>
              <a:rPr lang="ru-RU" sz="4000" i="1" dirty="0" smtClean="0">
                <a:solidFill>
                  <a:srgbClr val="C00000"/>
                </a:solidFill>
                <a:latin typeface="Calibri" pitchFamily="34" charset="0"/>
              </a:rPr>
              <a:t>ствою.</a:t>
            </a:r>
            <a:endParaRPr lang="ru-RU" sz="40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323850" y="1484313"/>
            <a:ext cx="8286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 dirty="0" smtClean="0"/>
              <a:t> </a:t>
            </a:r>
            <a:endParaRPr lang="ru-RU" sz="32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571472" y="214290"/>
            <a:ext cx="7358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Итог урока</a:t>
            </a:r>
            <a:endParaRPr lang="ru-RU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428596" y="1428736"/>
            <a:ext cx="84296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dirty="0" smtClean="0"/>
              <a:t>Понравилось ли вам на уроке?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Какую работу вам хотелось бы выполнить ещё раз?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42910" y="285728"/>
            <a:ext cx="757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Домашнее задание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1500174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Напишите сочинение – миниатюру </a:t>
            </a:r>
          </a:p>
          <a:p>
            <a:r>
              <a:rPr lang="ru-RU" sz="4000" dirty="0" smtClean="0"/>
              <a:t>«Что нового я узнал об имени существительном  в 5 классе»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3" name="Picture 5" descr="D:\Мои рисунки\явления природы\тучки\klip_181_12f_ad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412875"/>
            <a:ext cx="381635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6" descr="D:\Мои рисунки\явления природы\тучки\klip_181_12g_ad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1557338"/>
            <a:ext cx="23209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7" name="Picture 6" descr="D:\Мои рисунки\явления природы\тучки\klip_181_12g_ad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3644900"/>
            <a:ext cx="300196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428860" y="142852"/>
            <a:ext cx="41434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Цели урока :</a:t>
            </a:r>
            <a:endParaRPr lang="ru-RU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2357430"/>
            <a:ext cx="83582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Систематизировать знания по теме «Имя существительное», формировать умение анализировать и обобщать знания.</a:t>
            </a:r>
          </a:p>
          <a:p>
            <a:r>
              <a:rPr lang="ru-RU" sz="3200" dirty="0" smtClean="0"/>
              <a:t>Расширить знания об эмоционально – выразительной роли имени существительного.</a:t>
            </a:r>
          </a:p>
          <a:p>
            <a:r>
              <a:rPr lang="ru-RU" sz="3200" dirty="0" smtClean="0"/>
              <a:t>Воспитывать любовь к русскому языку.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28596" y="0"/>
            <a:ext cx="82153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u="sng" dirty="0" smtClean="0"/>
              <a:t>Распределите слова в два столбика.</a:t>
            </a:r>
          </a:p>
          <a:p>
            <a:r>
              <a:rPr lang="ru-RU" sz="3600" i="1" u="sng" dirty="0" smtClean="0"/>
              <a:t>В первый </a:t>
            </a:r>
            <a:r>
              <a:rPr lang="ru-RU" sz="3600" i="1" u="sng" smtClean="0"/>
              <a:t>столбик  </a:t>
            </a:r>
            <a:r>
              <a:rPr lang="ru-RU" sz="3600" i="1" u="sng" smtClean="0"/>
              <a:t>выпишите </a:t>
            </a:r>
            <a:r>
              <a:rPr lang="ru-RU" sz="3600" i="1" u="sng" dirty="0" smtClean="0"/>
              <a:t>имена существительные собственные, а во второй столбик - соответствующие им нарицательные:</a:t>
            </a:r>
          </a:p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28596" y="2857496"/>
            <a:ext cx="814393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Енисей, журнал, Россия, поэт, Иван, автомобиль, Москва, город, «Волга» , имя , А.С.Пушкин, страна, «</a:t>
            </a:r>
            <a:r>
              <a:rPr lang="ru-RU" sz="4000" dirty="0" err="1" smtClean="0"/>
              <a:t>Мурзилка</a:t>
            </a:r>
            <a:r>
              <a:rPr lang="ru-RU" sz="4000" dirty="0" smtClean="0"/>
              <a:t>», река.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42910" y="1142984"/>
            <a:ext cx="321471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Енисей</a:t>
            </a:r>
          </a:p>
          <a:p>
            <a:r>
              <a:rPr lang="ru-RU" sz="4000" dirty="0" smtClean="0"/>
              <a:t>Россия</a:t>
            </a:r>
          </a:p>
          <a:p>
            <a:r>
              <a:rPr lang="ru-RU" sz="4000" dirty="0" smtClean="0"/>
              <a:t>Иван</a:t>
            </a:r>
          </a:p>
          <a:p>
            <a:r>
              <a:rPr lang="ru-RU" sz="4000" dirty="0" smtClean="0"/>
              <a:t>Москва</a:t>
            </a:r>
          </a:p>
          <a:p>
            <a:r>
              <a:rPr lang="ru-RU" sz="4000" dirty="0" smtClean="0"/>
              <a:t>«Волга»</a:t>
            </a:r>
          </a:p>
          <a:p>
            <a:r>
              <a:rPr lang="ru-RU" sz="4000" dirty="0" smtClean="0"/>
              <a:t>А.С.Пушкин</a:t>
            </a:r>
          </a:p>
          <a:p>
            <a:r>
              <a:rPr lang="ru-RU" sz="4000" dirty="0" smtClean="0"/>
              <a:t>«</a:t>
            </a:r>
            <a:r>
              <a:rPr lang="ru-RU" sz="4000" dirty="0" err="1" smtClean="0"/>
              <a:t>Мурзилка</a:t>
            </a:r>
            <a:r>
              <a:rPr lang="ru-RU" sz="4000" dirty="0" smtClean="0"/>
              <a:t>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714876" y="1142984"/>
            <a:ext cx="371477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р</a:t>
            </a:r>
            <a:r>
              <a:rPr lang="ru-RU" sz="4000" dirty="0" smtClean="0"/>
              <a:t>ека</a:t>
            </a:r>
          </a:p>
          <a:p>
            <a:r>
              <a:rPr lang="ru-RU" sz="4000" dirty="0"/>
              <a:t>с</a:t>
            </a:r>
            <a:r>
              <a:rPr lang="ru-RU" sz="4000" dirty="0" smtClean="0"/>
              <a:t>трана</a:t>
            </a:r>
          </a:p>
          <a:p>
            <a:r>
              <a:rPr lang="ru-RU" sz="4000" dirty="0"/>
              <a:t>и</a:t>
            </a:r>
            <a:r>
              <a:rPr lang="ru-RU" sz="4000" dirty="0" smtClean="0"/>
              <a:t>мя</a:t>
            </a:r>
          </a:p>
          <a:p>
            <a:r>
              <a:rPr lang="ru-RU" sz="4000" dirty="0"/>
              <a:t>г</a:t>
            </a:r>
            <a:r>
              <a:rPr lang="ru-RU" sz="4000" dirty="0" smtClean="0"/>
              <a:t>ород</a:t>
            </a:r>
          </a:p>
          <a:p>
            <a:r>
              <a:rPr lang="ru-RU" sz="4000" dirty="0"/>
              <a:t>а</a:t>
            </a:r>
            <a:r>
              <a:rPr lang="ru-RU" sz="4000" dirty="0" smtClean="0"/>
              <a:t>втомобиль</a:t>
            </a:r>
          </a:p>
          <a:p>
            <a:r>
              <a:rPr lang="ru-RU" sz="4000" dirty="0"/>
              <a:t>п</a:t>
            </a:r>
            <a:r>
              <a:rPr lang="ru-RU" sz="4000" dirty="0" smtClean="0"/>
              <a:t>оэт</a:t>
            </a:r>
          </a:p>
          <a:p>
            <a:r>
              <a:rPr lang="ru-RU" sz="4000" dirty="0"/>
              <a:t>ж</a:t>
            </a:r>
            <a:r>
              <a:rPr lang="ru-RU" sz="4000" dirty="0" smtClean="0"/>
              <a:t>урнал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13"/>
          <p:cNvSpPr txBox="1">
            <a:spLocks noChangeArrowheads="1"/>
          </p:cNvSpPr>
          <p:nvPr/>
        </p:nvSpPr>
        <p:spPr bwMode="auto">
          <a:xfrm>
            <a:off x="571472" y="1341438"/>
            <a:ext cx="8001055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ru-RU" sz="4000" dirty="0" smtClean="0"/>
              <a:t>Конфета, полночь, рюкзак, Отчизна, глушь, гитара, кабинет, спортсмен, салют, пианино, модель, футбол, здание, корзина, Родина, молодёжь, речь, рассвет, вокзал.</a:t>
            </a:r>
          </a:p>
          <a:p>
            <a:pPr>
              <a:lnSpc>
                <a:spcPct val="130000"/>
              </a:lnSpc>
            </a:pPr>
            <a:endParaRPr lang="ru-RU" sz="2800" dirty="0"/>
          </a:p>
          <a:p>
            <a:pPr>
              <a:lnSpc>
                <a:spcPct val="130000"/>
              </a:lnSpc>
            </a:pPr>
            <a:endParaRPr lang="ru-RU" sz="2800" dirty="0" smtClean="0"/>
          </a:p>
          <a:p>
            <a:pPr>
              <a:lnSpc>
                <a:spcPct val="130000"/>
              </a:lnSpc>
            </a:pPr>
            <a:endParaRPr lang="ru-RU" sz="2800" dirty="0"/>
          </a:p>
          <a:p>
            <a:pPr>
              <a:lnSpc>
                <a:spcPct val="130000"/>
              </a:lnSpc>
            </a:pPr>
            <a:endParaRPr lang="ru-RU" sz="2800" dirty="0" smtClean="0"/>
          </a:p>
          <a:p>
            <a:pPr>
              <a:lnSpc>
                <a:spcPct val="130000"/>
              </a:lnSpc>
            </a:pPr>
            <a:endParaRPr lang="ru-RU" sz="2800" dirty="0"/>
          </a:p>
        </p:txBody>
      </p:sp>
      <p:pic>
        <p:nvPicPr>
          <p:cNvPr id="3120" name="Picture 6" descr="D:\Мои рисунки\явления природы\тучки\klip_181_12g_ad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863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23" name="Picture 5" descr="D:\Мои рисунки\явления природы\тучки\klip_181_12f_ad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260350"/>
            <a:ext cx="2160587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571604" y="214290"/>
            <a:ext cx="55721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Распределительный диктант.</a:t>
            </a:r>
          </a:p>
          <a:p>
            <a:pPr algn="ctr"/>
            <a:endParaRPr lang="ru-RU" sz="3200" dirty="0"/>
          </a:p>
          <a:p>
            <a:pPr algn="ctr"/>
            <a:endParaRPr lang="ru-RU" sz="3200" dirty="0" smtClean="0"/>
          </a:p>
          <a:p>
            <a:pPr algn="ctr"/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57158" y="214290"/>
            <a:ext cx="242889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1скл.</a:t>
            </a:r>
          </a:p>
          <a:p>
            <a:pPr algn="ctr"/>
            <a:r>
              <a:rPr lang="ru-RU" sz="4400" dirty="0"/>
              <a:t>к</a:t>
            </a:r>
            <a:r>
              <a:rPr lang="ru-RU" sz="4400" dirty="0" smtClean="0"/>
              <a:t>онфета</a:t>
            </a:r>
          </a:p>
          <a:p>
            <a:pPr algn="ctr"/>
            <a:r>
              <a:rPr lang="ru-RU" sz="4400" dirty="0" smtClean="0"/>
              <a:t>Отчизна</a:t>
            </a:r>
          </a:p>
          <a:p>
            <a:pPr algn="ctr"/>
            <a:r>
              <a:rPr lang="ru-RU" sz="4400" dirty="0"/>
              <a:t>г</a:t>
            </a:r>
            <a:r>
              <a:rPr lang="ru-RU" sz="4400" dirty="0" smtClean="0"/>
              <a:t>итара</a:t>
            </a:r>
          </a:p>
          <a:p>
            <a:pPr algn="ctr"/>
            <a:r>
              <a:rPr lang="ru-RU" sz="4400" dirty="0"/>
              <a:t>к</a:t>
            </a:r>
            <a:r>
              <a:rPr lang="ru-RU" sz="4400" dirty="0" smtClean="0"/>
              <a:t>орзина</a:t>
            </a:r>
          </a:p>
          <a:p>
            <a:pPr algn="ctr"/>
            <a:r>
              <a:rPr lang="ru-RU" sz="4400" dirty="0" smtClean="0"/>
              <a:t>Родина</a:t>
            </a:r>
          </a:p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071802" y="333137"/>
            <a:ext cx="257176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2скл.</a:t>
            </a:r>
          </a:p>
          <a:p>
            <a:pPr algn="ctr"/>
            <a:r>
              <a:rPr lang="ru-RU" sz="4000" dirty="0"/>
              <a:t>р</a:t>
            </a:r>
            <a:r>
              <a:rPr lang="ru-RU" sz="4000" dirty="0" smtClean="0"/>
              <a:t>юкзак</a:t>
            </a:r>
          </a:p>
          <a:p>
            <a:pPr algn="ctr"/>
            <a:r>
              <a:rPr lang="ru-RU" sz="4000" dirty="0"/>
              <a:t>к</a:t>
            </a:r>
            <a:r>
              <a:rPr lang="ru-RU" sz="4000" dirty="0" smtClean="0"/>
              <a:t>абинет</a:t>
            </a:r>
          </a:p>
          <a:p>
            <a:pPr algn="ctr"/>
            <a:r>
              <a:rPr lang="ru-RU" sz="4000" dirty="0"/>
              <a:t>с</a:t>
            </a:r>
            <a:r>
              <a:rPr lang="ru-RU" sz="4000" dirty="0" smtClean="0"/>
              <a:t>портсмен</a:t>
            </a:r>
          </a:p>
          <a:p>
            <a:pPr algn="ctr"/>
            <a:r>
              <a:rPr lang="ru-RU" sz="4000" dirty="0"/>
              <a:t>с</a:t>
            </a:r>
            <a:r>
              <a:rPr lang="ru-RU" sz="4000" dirty="0" smtClean="0"/>
              <a:t>алют</a:t>
            </a:r>
          </a:p>
          <a:p>
            <a:pPr algn="ctr"/>
            <a:r>
              <a:rPr lang="ru-RU" sz="4000" dirty="0"/>
              <a:t>п</a:t>
            </a:r>
            <a:r>
              <a:rPr lang="ru-RU" sz="4000" dirty="0" smtClean="0"/>
              <a:t>ианино</a:t>
            </a:r>
          </a:p>
          <a:p>
            <a:pPr algn="ctr"/>
            <a:r>
              <a:rPr lang="ru-RU" sz="4000" dirty="0"/>
              <a:t>ф</a:t>
            </a:r>
            <a:r>
              <a:rPr lang="ru-RU" sz="4000" dirty="0" smtClean="0"/>
              <a:t>утбол</a:t>
            </a:r>
          </a:p>
          <a:p>
            <a:pPr algn="ctr"/>
            <a:r>
              <a:rPr lang="ru-RU" sz="4000" dirty="0"/>
              <a:t>з</a:t>
            </a:r>
            <a:r>
              <a:rPr lang="ru-RU" sz="4000" dirty="0" smtClean="0"/>
              <a:t>дание</a:t>
            </a:r>
          </a:p>
          <a:p>
            <a:pPr algn="ctr"/>
            <a:r>
              <a:rPr lang="ru-RU" sz="4000" dirty="0"/>
              <a:t>р</a:t>
            </a:r>
            <a:r>
              <a:rPr lang="ru-RU" sz="4000" dirty="0" smtClean="0"/>
              <a:t>ассвет</a:t>
            </a:r>
          </a:p>
          <a:p>
            <a:pPr algn="ctr"/>
            <a:r>
              <a:rPr lang="ru-RU" sz="4000" dirty="0"/>
              <a:t>в</a:t>
            </a:r>
            <a:r>
              <a:rPr lang="ru-RU" sz="4000" dirty="0" smtClean="0"/>
              <a:t>окзал</a:t>
            </a:r>
          </a:p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500826" y="357166"/>
            <a:ext cx="242889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3скл.</a:t>
            </a:r>
          </a:p>
          <a:p>
            <a:pPr algn="ctr"/>
            <a:r>
              <a:rPr lang="ru-RU" sz="4000" dirty="0"/>
              <a:t>п</a:t>
            </a:r>
            <a:r>
              <a:rPr lang="ru-RU" sz="4000" dirty="0" smtClean="0"/>
              <a:t>олночь</a:t>
            </a:r>
          </a:p>
          <a:p>
            <a:pPr algn="ctr"/>
            <a:r>
              <a:rPr lang="ru-RU" sz="4000" dirty="0"/>
              <a:t>г</a:t>
            </a:r>
            <a:r>
              <a:rPr lang="ru-RU" sz="4000" dirty="0" smtClean="0"/>
              <a:t>лушь</a:t>
            </a:r>
          </a:p>
          <a:p>
            <a:pPr algn="ctr"/>
            <a:r>
              <a:rPr lang="ru-RU" sz="4000" dirty="0"/>
              <a:t>м</a:t>
            </a:r>
            <a:r>
              <a:rPr lang="ru-RU" sz="4000" dirty="0" smtClean="0"/>
              <a:t>одель</a:t>
            </a:r>
          </a:p>
          <a:p>
            <a:pPr algn="ctr"/>
            <a:r>
              <a:rPr lang="ru-RU" sz="4000" dirty="0"/>
              <a:t>м</a:t>
            </a:r>
            <a:r>
              <a:rPr lang="ru-RU" sz="4000" dirty="0" smtClean="0"/>
              <a:t>олодёжь</a:t>
            </a:r>
          </a:p>
          <a:p>
            <a:pPr algn="ctr"/>
            <a:r>
              <a:rPr lang="ru-RU" sz="4000" dirty="0"/>
              <a:t>п</a:t>
            </a:r>
            <a:r>
              <a:rPr lang="ru-RU" sz="4000" dirty="0" smtClean="0"/>
              <a:t>ечь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Прямоугольник 10"/>
          <p:cNvSpPr>
            <a:spLocks noChangeArrowheads="1"/>
          </p:cNvSpPr>
          <p:nvPr/>
        </p:nvSpPr>
        <p:spPr bwMode="auto">
          <a:xfrm>
            <a:off x="571472" y="1071546"/>
            <a:ext cx="1963721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       </a:t>
            </a:r>
            <a:r>
              <a:rPr lang="ru-RU" sz="4800" dirty="0" smtClean="0"/>
              <a:t>1скл.</a:t>
            </a:r>
          </a:p>
          <a:p>
            <a:pPr algn="ctr"/>
            <a:r>
              <a:rPr lang="ru-RU" sz="4800" dirty="0" smtClean="0"/>
              <a:t>-а</a:t>
            </a:r>
          </a:p>
          <a:p>
            <a:pPr algn="ctr"/>
            <a:r>
              <a:rPr lang="ru-RU" sz="4800" dirty="0" smtClean="0"/>
              <a:t>-а</a:t>
            </a:r>
          </a:p>
          <a:p>
            <a:pPr algn="ctr"/>
            <a:r>
              <a:rPr lang="ru-RU" sz="4800" dirty="0" smtClean="0"/>
              <a:t>-я   </a:t>
            </a:r>
            <a:endParaRPr lang="ru-RU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1428728" y="0"/>
            <a:ext cx="69294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Восстанови слово:</a:t>
            </a:r>
          </a:p>
          <a:p>
            <a:pPr algn="ctr"/>
            <a:endParaRPr lang="ru-RU" sz="4000" dirty="0"/>
          </a:p>
          <a:p>
            <a:pPr algn="ctr"/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3286116" y="1500174"/>
            <a:ext cx="21431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</a:t>
            </a:r>
            <a:r>
              <a:rPr lang="ru-RU" sz="4800" dirty="0" smtClean="0"/>
              <a:t>2скл.</a:t>
            </a:r>
          </a:p>
          <a:p>
            <a:pPr algn="ctr"/>
            <a:r>
              <a:rPr lang="ru-RU" sz="4800" dirty="0" smtClean="0"/>
              <a:t>-т</a:t>
            </a:r>
          </a:p>
          <a:p>
            <a:pPr algn="ctr"/>
            <a:r>
              <a:rPr lang="ru-RU" sz="4800" dirty="0" smtClean="0"/>
              <a:t>-о</a:t>
            </a:r>
          </a:p>
          <a:p>
            <a:pPr algn="ctr"/>
            <a:r>
              <a:rPr lang="ru-RU" sz="4800" dirty="0" smtClean="0"/>
              <a:t>-е</a:t>
            </a:r>
            <a:endParaRPr lang="ru-RU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6357950" y="1500174"/>
            <a:ext cx="19288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3скл</a:t>
            </a:r>
          </a:p>
          <a:p>
            <a:pPr algn="ctr"/>
            <a:r>
              <a:rPr lang="ru-RU" sz="4800" dirty="0" smtClean="0"/>
              <a:t>-</a:t>
            </a:r>
            <a:r>
              <a:rPr lang="ru-RU" sz="4800" dirty="0" err="1" smtClean="0"/>
              <a:t>ь</a:t>
            </a:r>
            <a:endParaRPr lang="ru-RU" sz="4800" dirty="0" smtClean="0"/>
          </a:p>
          <a:p>
            <a:pPr algn="ctr"/>
            <a:r>
              <a:rPr lang="ru-RU" sz="4800" dirty="0" smtClean="0"/>
              <a:t>-</a:t>
            </a:r>
            <a:r>
              <a:rPr lang="ru-RU" sz="4800" dirty="0" err="1" smtClean="0"/>
              <a:t>ь</a:t>
            </a:r>
            <a:endParaRPr lang="ru-RU" sz="4800" dirty="0" smtClean="0"/>
          </a:p>
          <a:p>
            <a:pPr algn="ctr"/>
            <a:r>
              <a:rPr lang="ru-RU" sz="4800" dirty="0" smtClean="0"/>
              <a:t>-</a:t>
            </a:r>
            <a:r>
              <a:rPr lang="ru-RU" sz="4800" dirty="0" err="1" smtClean="0"/>
              <a:t>ь</a:t>
            </a:r>
            <a:endParaRPr lang="ru-RU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14348" y="142852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Из данных существительных образовать форму творительного падежа единственного числа</a:t>
            </a:r>
          </a:p>
          <a:p>
            <a:pPr algn="ctr"/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1928802"/>
            <a:ext cx="82868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Солнце, камыш, птица, птенец, ландыш, пейзаж, скворец, врач.</a:t>
            </a:r>
            <a:endParaRPr lang="ru-RU" sz="6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Прямоугольник 3"/>
          <p:cNvSpPr>
            <a:spLocks noChangeArrowheads="1"/>
          </p:cNvSpPr>
          <p:nvPr/>
        </p:nvSpPr>
        <p:spPr bwMode="auto">
          <a:xfrm>
            <a:off x="323850" y="1484313"/>
            <a:ext cx="824867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6600" dirty="0" smtClean="0">
                <a:solidFill>
                  <a:srgbClr val="C00000"/>
                </a:solidFill>
              </a:rPr>
              <a:t>Солнцем, камышом, птицей, птенцом, ландышем, пейзажем, скворцом, врачом.</a:t>
            </a:r>
            <a:endParaRPr lang="ru-RU" sz="6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800000"/>
      </a:hlink>
      <a:folHlink>
        <a:srgbClr val="5F5F5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80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4055</TotalTime>
  <Words>377</Words>
  <Application>Microsoft Office PowerPoint</Application>
  <PresentationFormat>Экран (4:3)</PresentationFormat>
  <Paragraphs>107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408</cp:revision>
  <dcterms:created xsi:type="dcterms:W3CDTF">2009-04-18T09:03:25Z</dcterms:created>
  <dcterms:modified xsi:type="dcterms:W3CDTF">2013-03-13T17:48:41Z</dcterms:modified>
</cp:coreProperties>
</file>