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7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>
                <a:lumMod val="60000"/>
                <a:lumOff val="4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EDA4-76F3-4915-A667-21BF20F80D1E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C03C-F8B1-4E5F-804A-DD58C26B69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2">
                <a:lumMod val="60000"/>
                <a:lumOff val="4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148"/>
            <a:ext cx="9036496" cy="4077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Конспект образовательной деятельности по художественно-эстетическому развитию в средней группе на тему: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«Дымковские узоры»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13.nnm.me/8/9/c/0/1/c82a795600affee9fb4e4f4e7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2073" l="1200" r="97600">
                        <a14:foregroundMark x1="34000" y1="61890" x2="11000" y2="68598"/>
                        <a14:foregroundMark x1="10400" y1="41159" x2="12800" y2="51220"/>
                        <a14:foregroundMark x1="9200" y1="44207" x2="10600" y2="42378"/>
                        <a14:foregroundMark x1="32800" y1="34756" x2="34000" y2="42378"/>
                        <a14:foregroundMark x1="51800" y1="13415" x2="52600" y2="45122"/>
                        <a14:foregroundMark x1="47000" y1="18293" x2="50200" y2="20122"/>
                        <a14:foregroundMark x1="36800" y1="78354" x2="32800" y2="79573"/>
                        <a14:foregroundMark x1="32200" y1="80488" x2="32200" y2="84146"/>
                        <a14:foregroundMark x1="36800" y1="73780" x2="35400" y2="77439"/>
                        <a14:foregroundMark x1="22400" y1="55183" x2="24000" y2="61280"/>
                        <a14:foregroundMark x1="32200" y1="64024" x2="24400" y2="58841"/>
                        <a14:foregroundMark x1="32200" y1="58232" x2="32200" y2="58232"/>
                        <a14:foregroundMark x1="91600" y1="50915" x2="87200" y2="73780"/>
                        <a14:foregroundMark x1="82000" y1="61890" x2="82200" y2="70732"/>
                        <a14:foregroundMark x1="82200" y1="63110" x2="81000" y2="60671"/>
                        <a14:foregroundMark x1="92800" y1="69512" x2="92800" y2="7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852936"/>
            <a:ext cx="6741529" cy="44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700808"/>
            <a:ext cx="6048672" cy="27363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900igr.net/datai/iskusstvo/Dymkovskaja-igrushka.files/0009-013-Nj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109433"/>
            <a:ext cx="3971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6" y="495461"/>
            <a:ext cx="6478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Бегут по дорожке борода, да ножки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okeramike.ru/books/item/f00/s00/z0000001/pic/0000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7400" l="1883" r="95607">
                        <a14:foregroundMark x1="65690" y1="48600" x2="24059" y2="52800"/>
                        <a14:foregroundMark x1="19874" y1="60200" x2="19247" y2="69400"/>
                        <a14:foregroundMark x1="68410" y1="16000" x2="71130" y2="46200"/>
                        <a14:foregroundMark x1="58368" y1="82800" x2="60042" y2="89200"/>
                        <a14:foregroundMark x1="62134" y1="80600" x2="59623" y2="84400"/>
                        <a14:foregroundMark x1="86820" y1="25000" x2="75732" y2="17200"/>
                        <a14:foregroundMark x1="33682" y1="47400" x2="27615" y2="41000"/>
                        <a14:foregroundMark x1="30962" y1="41200" x2="28033" y2="4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5129014" cy="53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327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Посмотрите, пышный хвост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 него совсем непрост -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Точно солнечный цветок,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 высокий гребешок?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Красной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краскою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горя,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Как корона у царя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rusmudr.ru/wp-content/uploads/2012/07/3co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9735" l="2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3305"/>
            <a:ext cx="4850904" cy="61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88640"/>
            <a:ext cx="6097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Заплелись густые травы,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Закудрявились луга,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Да и сам я весь кудрявый,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Даже завитком рога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Рисунок 9" descr="http://www.dymkovo.com/assets/images/internetmag/givotnie/givotnie-9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14999" r="21385" b="13124"/>
          <a:stretch>
            <a:fillRect/>
          </a:stretch>
        </p:blipFill>
        <p:spPr bwMode="auto">
          <a:xfrm>
            <a:off x="4427984" y="1230973"/>
            <a:ext cx="4320480" cy="55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Чок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чок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, пятачок.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Сзади розовый крючок.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Посреди бочонок.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Голос тонок, звонок.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Кто же это, угадайте!</a:t>
            </a:r>
          </a:p>
          <a:p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Это…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dymka.teploruk.ru/i/resize/?c=nvBahiAqBdhuAel8bBC2bc5ycDel8btCguuChdpCyrpe3ufii33yodruyd3aubepsboasri3_6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" b="98137" l="10581" r="90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56" y="2298527"/>
            <a:ext cx="5959883" cy="39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Веселая белая глина,</a:t>
            </a: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Кружочки, полоски на ней,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Козлы и барашки смешные,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Табун разноцветных коней.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Кормилицы и водоноски,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 всадники, и ребятня,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Собаки, гусары и рыбка,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 ну, отгадайте, кто я.</a:t>
            </a:r>
            <a:endParaRPr lang="ru-RU" sz="3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http://img11.nnm.me/8/e/1/3/3/c2fa4f5d0659d8e98615853cc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8" y="804152"/>
            <a:ext cx="8872010" cy="56050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3513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Цвета, используемые при росписи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23211" y="5373216"/>
            <a:ext cx="1143000" cy="1143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6209928" y="5085184"/>
            <a:ext cx="1143000" cy="1143000"/>
          </a:xfrm>
          <a:prstGeom prst="ellipse">
            <a:avLst/>
          </a:prstGeom>
          <a:solidFill>
            <a:srgbClr val="CC66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420262" y="3596394"/>
            <a:ext cx="1143000" cy="11430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610228" y="1562329"/>
            <a:ext cx="1143000" cy="1143000"/>
          </a:xfrm>
          <a:prstGeom prst="ellipse">
            <a:avLst/>
          </a:prstGeom>
          <a:solidFill>
            <a:srgbClr val="A5002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52727" y="3841196"/>
            <a:ext cx="1143000" cy="1143000"/>
          </a:xfrm>
          <a:prstGeom prst="ellipse">
            <a:avLst/>
          </a:prstGeom>
          <a:solidFill>
            <a:srgbClr val="FA790E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923928" y="5242868"/>
            <a:ext cx="1143000" cy="1143000"/>
          </a:xfrm>
          <a:prstGeom prst="ellipse">
            <a:avLst/>
          </a:prstGeom>
          <a:solidFill>
            <a:srgbClr val="FF9999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261059" y="2993858"/>
            <a:ext cx="1143000" cy="11430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36634" y="1562329"/>
            <a:ext cx="1143000" cy="11430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545396" y="1850858"/>
            <a:ext cx="1143000" cy="1143000"/>
          </a:xfrm>
          <a:prstGeom prst="ellipse">
            <a:avLst/>
          </a:prstGeom>
          <a:solidFill>
            <a:srgbClr val="FFFF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066928" y="3269696"/>
            <a:ext cx="1143000" cy="1143000"/>
          </a:xfrm>
          <a:prstGeom prst="ellipse">
            <a:avLst/>
          </a:prstGeom>
          <a:solidFill>
            <a:srgbClr val="99CC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315" y="384918"/>
            <a:ext cx="582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Узоры в дымковской росписи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16387" y="1721332"/>
            <a:ext cx="1512168" cy="15121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90" y="1310244"/>
            <a:ext cx="2174403" cy="19442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90110" y="4581128"/>
            <a:ext cx="3024336" cy="0"/>
          </a:xfrm>
          <a:prstGeom prst="line">
            <a:avLst/>
          </a:prstGeom>
          <a:ln w="76200">
            <a:solidFill>
              <a:srgbClr val="FA7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110" y="5085184"/>
            <a:ext cx="3024336" cy="0"/>
          </a:xfrm>
          <a:prstGeom prst="line">
            <a:avLst/>
          </a:prstGeom>
          <a:ln w="76200">
            <a:solidFill>
              <a:srgbClr val="FA7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0110" y="5661248"/>
            <a:ext cx="3024336" cy="0"/>
          </a:xfrm>
          <a:prstGeom prst="line">
            <a:avLst/>
          </a:prstGeom>
          <a:ln w="76200">
            <a:solidFill>
              <a:srgbClr val="FA79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043608" y="4286908"/>
            <a:ext cx="0" cy="187220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653208" y="4286908"/>
            <a:ext cx="0" cy="18337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67744" y="4286908"/>
            <a:ext cx="0" cy="18337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4413822" y="4797152"/>
            <a:ext cx="4046610" cy="897841"/>
            <a:chOff x="914400" y="5029200"/>
            <a:chExt cx="1600200" cy="228600"/>
          </a:xfrm>
        </p:grpSpPr>
        <p:sp>
          <p:nvSpPr>
            <p:cNvPr id="25" name="AutoShape 29"/>
            <p:cNvSpPr>
              <a:spLocks noChangeArrowheads="1"/>
            </p:cNvSpPr>
            <p:nvPr/>
          </p:nvSpPr>
          <p:spPr bwMode="auto">
            <a:xfrm>
              <a:off x="9144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AutoShape 30"/>
            <p:cNvSpPr>
              <a:spLocks noChangeArrowheads="1"/>
            </p:cNvSpPr>
            <p:nvPr/>
          </p:nvSpPr>
          <p:spPr bwMode="auto">
            <a:xfrm>
              <a:off x="19812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>
              <a:off x="14478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5105400" y="4713149"/>
            <a:ext cx="1143000" cy="1143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5410200" y="5017949"/>
            <a:ext cx="533400" cy="533400"/>
            <a:chOff x="3657600" y="4191000"/>
            <a:chExt cx="533400" cy="533400"/>
          </a:xfrm>
        </p:grpSpPr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3657600" y="4191000"/>
              <a:ext cx="533400" cy="5334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3886200" y="4191000"/>
              <a:ext cx="304800" cy="304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" name="AutoShape 133"/>
          <p:cNvSpPr>
            <a:spLocks noChangeArrowheads="1"/>
          </p:cNvSpPr>
          <p:nvPr/>
        </p:nvSpPr>
        <p:spPr bwMode="auto">
          <a:xfrm rot="17963086">
            <a:off x="1056206" y="2691959"/>
            <a:ext cx="901700" cy="488950"/>
          </a:xfrm>
          <a:prstGeom prst="parallelogram">
            <a:avLst>
              <a:gd name="adj" fmla="val 70189"/>
            </a:avLst>
          </a:prstGeom>
          <a:solidFill>
            <a:srgbClr val="99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07216" y="1257300"/>
            <a:ext cx="1295400" cy="1295400"/>
            <a:chOff x="1143000" y="1676400"/>
            <a:chExt cx="1295400" cy="12954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143000" y="1676400"/>
              <a:ext cx="1295400" cy="12954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447800" y="20574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00200" y="22098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>
              <a:off x="1752600" y="228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81677" y="815882"/>
            <a:ext cx="457200" cy="1143000"/>
            <a:chOff x="533400" y="3200400"/>
            <a:chExt cx="457200" cy="1143000"/>
          </a:xfrm>
        </p:grpSpPr>
        <p:sp>
          <p:nvSpPr>
            <p:cNvPr id="15" name="Oval 123"/>
            <p:cNvSpPr>
              <a:spLocks noChangeArrowheads="1"/>
            </p:cNvSpPr>
            <p:nvPr/>
          </p:nvSpPr>
          <p:spPr bwMode="auto">
            <a:xfrm>
              <a:off x="533400" y="3200400"/>
              <a:ext cx="4572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122"/>
            <p:cNvSpPr>
              <a:spLocks noChangeArrowheads="1"/>
            </p:cNvSpPr>
            <p:nvPr/>
          </p:nvSpPr>
          <p:spPr bwMode="auto">
            <a:xfrm>
              <a:off x="609600" y="3429000"/>
              <a:ext cx="228600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24"/>
            <p:cNvSpPr>
              <a:spLocks noChangeShapeType="1"/>
            </p:cNvSpPr>
            <p:nvPr/>
          </p:nvSpPr>
          <p:spPr bwMode="auto">
            <a:xfrm>
              <a:off x="609600" y="3657600"/>
              <a:ext cx="2286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Line 125"/>
            <p:cNvSpPr>
              <a:spLocks noChangeShapeType="1"/>
            </p:cNvSpPr>
            <p:nvPr/>
          </p:nvSpPr>
          <p:spPr bwMode="auto">
            <a:xfrm>
              <a:off x="609600" y="3810000"/>
              <a:ext cx="2286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5379" y="3928885"/>
            <a:ext cx="1600200" cy="228600"/>
            <a:chOff x="914400" y="5029200"/>
            <a:chExt cx="1600200" cy="228600"/>
          </a:xfrm>
        </p:grpSpPr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>
              <a:off x="9144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19812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14478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9415" y="4241344"/>
            <a:ext cx="1600200" cy="228600"/>
            <a:chOff x="914400" y="5029200"/>
            <a:chExt cx="1600200" cy="228600"/>
          </a:xfrm>
        </p:grpSpPr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9144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19812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1447800" y="5029200"/>
              <a:ext cx="533400" cy="228600"/>
            </a:xfrm>
            <a:prstGeom prst="wave">
              <a:avLst>
                <a:gd name="adj1" fmla="val 20644"/>
                <a:gd name="adj2" fmla="val 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9153" y="5908461"/>
            <a:ext cx="685800" cy="685800"/>
            <a:chOff x="1066800" y="5791200"/>
            <a:chExt cx="685800" cy="685800"/>
          </a:xfrm>
        </p:grpSpPr>
        <p:sp>
          <p:nvSpPr>
            <p:cNvPr id="28" name="Oval 127"/>
            <p:cNvSpPr>
              <a:spLocks noChangeArrowheads="1"/>
            </p:cNvSpPr>
            <p:nvPr/>
          </p:nvSpPr>
          <p:spPr bwMode="auto">
            <a:xfrm>
              <a:off x="1066800" y="5791200"/>
              <a:ext cx="685800" cy="685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126"/>
            <p:cNvSpPr>
              <a:spLocks noChangeArrowheads="1"/>
            </p:cNvSpPr>
            <p:nvPr/>
          </p:nvSpPr>
          <p:spPr bwMode="auto">
            <a:xfrm>
              <a:off x="1219200" y="5943600"/>
              <a:ext cx="381000" cy="381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AutoShape 132"/>
            <p:cNvSpPr>
              <a:spLocks noChangeArrowheads="1"/>
            </p:cNvSpPr>
            <p:nvPr/>
          </p:nvSpPr>
          <p:spPr bwMode="auto">
            <a:xfrm rot="17963086">
              <a:off x="1203325" y="6035675"/>
              <a:ext cx="368300" cy="184150"/>
            </a:xfrm>
            <a:prstGeom prst="parallelogram">
              <a:avLst>
                <a:gd name="adj" fmla="val 76120"/>
              </a:avLst>
            </a:prstGeom>
            <a:solidFill>
              <a:srgbClr val="A5002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1" name="AutoShape 131"/>
          <p:cNvSpPr>
            <a:spLocks noChangeArrowheads="1"/>
          </p:cNvSpPr>
          <p:nvPr/>
        </p:nvSpPr>
        <p:spPr bwMode="auto">
          <a:xfrm rot="17963086">
            <a:off x="74529" y="4908371"/>
            <a:ext cx="901700" cy="488950"/>
          </a:xfrm>
          <a:prstGeom prst="parallelogram">
            <a:avLst>
              <a:gd name="adj" fmla="val 70189"/>
            </a:avLst>
          </a:prstGeom>
          <a:solidFill>
            <a:srgbClr val="A5002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673642" y="2552700"/>
            <a:ext cx="2209800" cy="1905000"/>
            <a:chOff x="2667000" y="1447800"/>
            <a:chExt cx="2209800" cy="1905000"/>
          </a:xfrm>
        </p:grpSpPr>
        <p:sp>
          <p:nvSpPr>
            <p:cNvPr id="33" name="Line 59"/>
            <p:cNvSpPr>
              <a:spLocks noChangeShapeType="1"/>
            </p:cNvSpPr>
            <p:nvPr/>
          </p:nvSpPr>
          <p:spPr bwMode="auto">
            <a:xfrm>
              <a:off x="2971800" y="1447800"/>
              <a:ext cx="0" cy="190500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>
              <a:off x="3810000" y="1447800"/>
              <a:ext cx="0" cy="190500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Line 61"/>
            <p:cNvSpPr>
              <a:spLocks noChangeShapeType="1"/>
            </p:cNvSpPr>
            <p:nvPr/>
          </p:nvSpPr>
          <p:spPr bwMode="auto">
            <a:xfrm>
              <a:off x="4572000" y="1447800"/>
              <a:ext cx="0" cy="190500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>
              <a:off x="31242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Line 63"/>
            <p:cNvSpPr>
              <a:spLocks noChangeShapeType="1"/>
            </p:cNvSpPr>
            <p:nvPr/>
          </p:nvSpPr>
          <p:spPr bwMode="auto">
            <a:xfrm>
              <a:off x="32004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>
              <a:off x="35814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" name="Line 65"/>
            <p:cNvSpPr>
              <a:spLocks noChangeShapeType="1"/>
            </p:cNvSpPr>
            <p:nvPr/>
          </p:nvSpPr>
          <p:spPr bwMode="auto">
            <a:xfrm>
              <a:off x="36576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39624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Line 67"/>
            <p:cNvSpPr>
              <a:spLocks noChangeShapeType="1"/>
            </p:cNvSpPr>
            <p:nvPr/>
          </p:nvSpPr>
          <p:spPr bwMode="auto">
            <a:xfrm>
              <a:off x="40386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Line 68"/>
            <p:cNvSpPr>
              <a:spLocks noChangeShapeType="1"/>
            </p:cNvSpPr>
            <p:nvPr/>
          </p:nvSpPr>
          <p:spPr bwMode="auto">
            <a:xfrm>
              <a:off x="43434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Line 69"/>
            <p:cNvSpPr>
              <a:spLocks noChangeShapeType="1"/>
            </p:cNvSpPr>
            <p:nvPr/>
          </p:nvSpPr>
          <p:spPr bwMode="auto">
            <a:xfrm>
              <a:off x="4419600" y="1447800"/>
              <a:ext cx="0" cy="1905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Line 70"/>
            <p:cNvSpPr>
              <a:spLocks noChangeShapeType="1"/>
            </p:cNvSpPr>
            <p:nvPr/>
          </p:nvSpPr>
          <p:spPr bwMode="auto">
            <a:xfrm>
              <a:off x="3352800" y="1447800"/>
              <a:ext cx="0" cy="1905000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Line 71"/>
            <p:cNvSpPr>
              <a:spLocks noChangeShapeType="1"/>
            </p:cNvSpPr>
            <p:nvPr/>
          </p:nvSpPr>
          <p:spPr bwMode="auto">
            <a:xfrm>
              <a:off x="4191000" y="1447800"/>
              <a:ext cx="0" cy="1905000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Line 72"/>
            <p:cNvSpPr>
              <a:spLocks noChangeShapeType="1"/>
            </p:cNvSpPr>
            <p:nvPr/>
          </p:nvSpPr>
          <p:spPr bwMode="auto">
            <a:xfrm>
              <a:off x="2667000" y="1752600"/>
              <a:ext cx="2133600" cy="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2743200" y="2819400"/>
              <a:ext cx="2133600" cy="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Line 74"/>
            <p:cNvSpPr>
              <a:spLocks noChangeShapeType="1"/>
            </p:cNvSpPr>
            <p:nvPr/>
          </p:nvSpPr>
          <p:spPr bwMode="auto">
            <a:xfrm>
              <a:off x="2743200" y="2286000"/>
              <a:ext cx="2133600" cy="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638800" y="48655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5257800" y="52465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943600" y="52465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5638800" y="55513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5334000" y="50179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867400" y="50179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5867400" y="53989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5410200" y="5475149"/>
            <a:ext cx="1524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>
            <a:off x="5562600" y="5094149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Line 91"/>
          <p:cNvSpPr>
            <a:spLocks noChangeShapeType="1"/>
          </p:cNvSpPr>
          <p:nvPr/>
        </p:nvSpPr>
        <p:spPr bwMode="auto">
          <a:xfrm>
            <a:off x="5486400" y="5170349"/>
            <a:ext cx="228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Line 92"/>
          <p:cNvSpPr>
            <a:spLocks noChangeShapeType="1"/>
          </p:cNvSpPr>
          <p:nvPr/>
        </p:nvSpPr>
        <p:spPr bwMode="auto">
          <a:xfrm>
            <a:off x="5410200" y="5246549"/>
            <a:ext cx="228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Line 93"/>
          <p:cNvSpPr>
            <a:spLocks noChangeShapeType="1"/>
          </p:cNvSpPr>
          <p:nvPr/>
        </p:nvSpPr>
        <p:spPr bwMode="auto">
          <a:xfrm flipH="1">
            <a:off x="5410200" y="5094149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Line 95"/>
          <p:cNvSpPr>
            <a:spLocks noChangeShapeType="1"/>
          </p:cNvSpPr>
          <p:nvPr/>
        </p:nvSpPr>
        <p:spPr bwMode="auto">
          <a:xfrm flipH="1">
            <a:off x="5562600" y="5246549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Line 96"/>
          <p:cNvSpPr>
            <a:spLocks noChangeShapeType="1"/>
          </p:cNvSpPr>
          <p:nvPr/>
        </p:nvSpPr>
        <p:spPr bwMode="auto">
          <a:xfrm flipH="1">
            <a:off x="5486400" y="5170349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6200775" y="3139861"/>
            <a:ext cx="1174750" cy="1358900"/>
            <a:chOff x="4267200" y="5149850"/>
            <a:chExt cx="1174750" cy="1358900"/>
          </a:xfrm>
        </p:grpSpPr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5181600" y="5715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267200" y="5149850"/>
              <a:ext cx="1174750" cy="1358900"/>
              <a:chOff x="4267200" y="5149850"/>
              <a:chExt cx="1174750" cy="1358900"/>
            </a:xfrm>
          </p:grpSpPr>
          <p:sp>
            <p:nvSpPr>
              <p:cNvPr id="99" name="AutoShape 81"/>
              <p:cNvSpPr>
                <a:spLocks noChangeArrowheads="1"/>
              </p:cNvSpPr>
              <p:nvPr/>
            </p:nvSpPr>
            <p:spPr bwMode="auto">
              <a:xfrm rot="1559641">
                <a:off x="4953000" y="6019800"/>
                <a:ext cx="488950" cy="74613"/>
              </a:xfrm>
              <a:prstGeom prst="doubleWave">
                <a:avLst>
                  <a:gd name="adj1" fmla="val 10319"/>
                  <a:gd name="adj2" fmla="val -1481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4267200" y="5149850"/>
                <a:ext cx="1174750" cy="1358900"/>
                <a:chOff x="4267200" y="5149850"/>
                <a:chExt cx="1174750" cy="1358900"/>
              </a:xfrm>
            </p:grpSpPr>
            <p:sp>
              <p:nvSpPr>
                <p:cNvPr id="101" name="AutoShape 75"/>
                <p:cNvSpPr>
                  <a:spLocks noChangeArrowheads="1"/>
                </p:cNvSpPr>
                <p:nvPr/>
              </p:nvSpPr>
              <p:spPr bwMode="auto">
                <a:xfrm rot="5101815">
                  <a:off x="4593432" y="5357018"/>
                  <a:ext cx="488950" cy="74613"/>
                </a:xfrm>
                <a:prstGeom prst="doubleWave">
                  <a:avLst>
                    <a:gd name="adj1" fmla="val 10319"/>
                    <a:gd name="adj2" fmla="val -1481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2" name="Oval 76"/>
                <p:cNvSpPr>
                  <a:spLocks noChangeArrowheads="1"/>
                </p:cNvSpPr>
                <p:nvPr/>
              </p:nvSpPr>
              <p:spPr bwMode="auto">
                <a:xfrm>
                  <a:off x="4648200" y="5638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3" name="AutoShape 77"/>
                <p:cNvSpPr>
                  <a:spLocks noChangeArrowheads="1"/>
                </p:cNvSpPr>
                <p:nvPr/>
              </p:nvSpPr>
              <p:spPr bwMode="auto">
                <a:xfrm rot="5101815">
                  <a:off x="4593432" y="6226968"/>
                  <a:ext cx="488950" cy="74613"/>
                </a:xfrm>
                <a:prstGeom prst="doubleWave">
                  <a:avLst>
                    <a:gd name="adj1" fmla="val 10319"/>
                    <a:gd name="adj2" fmla="val -1481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4" name="AutoShape 78"/>
                <p:cNvSpPr>
                  <a:spLocks noChangeArrowheads="1"/>
                </p:cNvSpPr>
                <p:nvPr/>
              </p:nvSpPr>
              <p:spPr bwMode="auto">
                <a:xfrm rot="1559641">
                  <a:off x="4267200" y="5562600"/>
                  <a:ext cx="488950" cy="74613"/>
                </a:xfrm>
                <a:prstGeom prst="doubleWave">
                  <a:avLst>
                    <a:gd name="adj1" fmla="val 10319"/>
                    <a:gd name="adj2" fmla="val -1481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5" name="AutoShape 79"/>
                <p:cNvSpPr>
                  <a:spLocks noChangeArrowheads="1"/>
                </p:cNvSpPr>
                <p:nvPr/>
              </p:nvSpPr>
              <p:spPr bwMode="auto">
                <a:xfrm rot="19643057">
                  <a:off x="4276725" y="6056313"/>
                  <a:ext cx="488950" cy="88900"/>
                </a:xfrm>
                <a:prstGeom prst="doubleWave">
                  <a:avLst>
                    <a:gd name="adj1" fmla="val 10319"/>
                    <a:gd name="adj2" fmla="val -1481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6" name="AutoShape 80"/>
                <p:cNvSpPr>
                  <a:spLocks noChangeArrowheads="1"/>
                </p:cNvSpPr>
                <p:nvPr/>
              </p:nvSpPr>
              <p:spPr bwMode="auto">
                <a:xfrm rot="19118287">
                  <a:off x="4953000" y="5486400"/>
                  <a:ext cx="488950" cy="80963"/>
                </a:xfrm>
                <a:prstGeom prst="doubleWave">
                  <a:avLst>
                    <a:gd name="adj1" fmla="val 10319"/>
                    <a:gd name="adj2" fmla="val -1481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7" name="Oval 82"/>
                <p:cNvSpPr>
                  <a:spLocks noChangeArrowheads="1"/>
                </p:cNvSpPr>
                <p:nvPr/>
              </p:nvSpPr>
              <p:spPr bwMode="auto">
                <a:xfrm>
                  <a:off x="4495800" y="52578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8" name="Oval 83"/>
                <p:cNvSpPr>
                  <a:spLocks noChangeArrowheads="1"/>
                </p:cNvSpPr>
                <p:nvPr/>
              </p:nvSpPr>
              <p:spPr bwMode="auto">
                <a:xfrm>
                  <a:off x="4953000" y="52578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9" name="Oval 84"/>
                <p:cNvSpPr>
                  <a:spLocks noChangeArrowheads="1"/>
                </p:cNvSpPr>
                <p:nvPr/>
              </p:nvSpPr>
              <p:spPr bwMode="auto">
                <a:xfrm>
                  <a:off x="4572000" y="61722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10" name="Oval 85"/>
                <p:cNvSpPr>
                  <a:spLocks noChangeArrowheads="1"/>
                </p:cNvSpPr>
                <p:nvPr/>
              </p:nvSpPr>
              <p:spPr bwMode="auto">
                <a:xfrm>
                  <a:off x="4953000" y="61722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11" name="Oval 87"/>
                <p:cNvSpPr>
                  <a:spLocks noChangeArrowheads="1"/>
                </p:cNvSpPr>
                <p:nvPr/>
              </p:nvSpPr>
              <p:spPr bwMode="auto">
                <a:xfrm>
                  <a:off x="4267200" y="5715000"/>
                  <a:ext cx="228600" cy="22860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12" name="Oval 88"/>
                <p:cNvSpPr>
                  <a:spLocks noChangeArrowheads="1"/>
                </p:cNvSpPr>
                <p:nvPr/>
              </p:nvSpPr>
              <p:spPr bwMode="auto">
                <a:xfrm>
                  <a:off x="4800600" y="5791200"/>
                  <a:ext cx="152400" cy="15240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13" name="Группа 112"/>
          <p:cNvGrpSpPr/>
          <p:nvPr/>
        </p:nvGrpSpPr>
        <p:grpSpPr>
          <a:xfrm>
            <a:off x="6861509" y="5794161"/>
            <a:ext cx="1219200" cy="762000"/>
            <a:chOff x="6629400" y="5638800"/>
            <a:chExt cx="1219200" cy="762000"/>
          </a:xfrm>
        </p:grpSpPr>
        <p:sp>
          <p:nvSpPr>
            <p:cNvPr id="114" name="Oval 128"/>
            <p:cNvSpPr>
              <a:spLocks noChangeArrowheads="1"/>
            </p:cNvSpPr>
            <p:nvPr/>
          </p:nvSpPr>
          <p:spPr bwMode="auto">
            <a:xfrm>
              <a:off x="6629400" y="5638800"/>
              <a:ext cx="1219200" cy="762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Oval 129"/>
            <p:cNvSpPr>
              <a:spLocks noChangeArrowheads="1"/>
            </p:cNvSpPr>
            <p:nvPr/>
          </p:nvSpPr>
          <p:spPr bwMode="auto">
            <a:xfrm>
              <a:off x="6781800" y="5791200"/>
              <a:ext cx="9144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Oval 130"/>
            <p:cNvSpPr>
              <a:spLocks noChangeArrowheads="1"/>
            </p:cNvSpPr>
            <p:nvPr/>
          </p:nvSpPr>
          <p:spPr bwMode="auto">
            <a:xfrm>
              <a:off x="6934200" y="5867400"/>
              <a:ext cx="609600" cy="3048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6432884" y="1349282"/>
            <a:ext cx="2286000" cy="1524000"/>
            <a:chOff x="5867400" y="3810000"/>
            <a:chExt cx="2286000" cy="1524000"/>
          </a:xfrm>
        </p:grpSpPr>
        <p:sp>
          <p:nvSpPr>
            <p:cNvPr id="118" name="Line 32"/>
            <p:cNvSpPr>
              <a:spLocks noChangeShapeType="1"/>
            </p:cNvSpPr>
            <p:nvPr/>
          </p:nvSpPr>
          <p:spPr bwMode="auto">
            <a:xfrm>
              <a:off x="6096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Line 33"/>
            <p:cNvSpPr>
              <a:spLocks noChangeShapeType="1"/>
            </p:cNvSpPr>
            <p:nvPr/>
          </p:nvSpPr>
          <p:spPr bwMode="auto">
            <a:xfrm>
              <a:off x="6477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Line 34"/>
            <p:cNvSpPr>
              <a:spLocks noChangeShapeType="1"/>
            </p:cNvSpPr>
            <p:nvPr/>
          </p:nvSpPr>
          <p:spPr bwMode="auto">
            <a:xfrm>
              <a:off x="6858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>
              <a:off x="7239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Line 36"/>
            <p:cNvSpPr>
              <a:spLocks noChangeShapeType="1"/>
            </p:cNvSpPr>
            <p:nvPr/>
          </p:nvSpPr>
          <p:spPr bwMode="auto">
            <a:xfrm>
              <a:off x="7620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>
              <a:off x="8001000" y="3810000"/>
              <a:ext cx="0" cy="152400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>
              <a:off x="5867400" y="3962400"/>
              <a:ext cx="2286000" cy="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>
              <a:off x="5867400" y="4343400"/>
              <a:ext cx="2286000" cy="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867400" y="4724400"/>
              <a:ext cx="2286000" cy="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Line 41"/>
            <p:cNvSpPr>
              <a:spLocks noChangeShapeType="1"/>
            </p:cNvSpPr>
            <p:nvPr/>
          </p:nvSpPr>
          <p:spPr bwMode="auto">
            <a:xfrm>
              <a:off x="5867400" y="5105400"/>
              <a:ext cx="2286000" cy="0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65532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45"/>
            <p:cNvSpPr>
              <a:spLocks noChangeArrowheads="1"/>
            </p:cNvSpPr>
            <p:nvPr/>
          </p:nvSpPr>
          <p:spPr bwMode="auto">
            <a:xfrm>
              <a:off x="61722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46"/>
            <p:cNvSpPr>
              <a:spLocks noChangeArrowheads="1"/>
            </p:cNvSpPr>
            <p:nvPr/>
          </p:nvSpPr>
          <p:spPr bwMode="auto">
            <a:xfrm>
              <a:off x="61722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47"/>
            <p:cNvSpPr>
              <a:spLocks noChangeArrowheads="1"/>
            </p:cNvSpPr>
            <p:nvPr/>
          </p:nvSpPr>
          <p:spPr bwMode="auto">
            <a:xfrm>
              <a:off x="6172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2" name="Oval 48"/>
            <p:cNvSpPr>
              <a:spLocks noChangeArrowheads="1"/>
            </p:cNvSpPr>
            <p:nvPr/>
          </p:nvSpPr>
          <p:spPr bwMode="auto">
            <a:xfrm>
              <a:off x="69342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3" name="Oval 49"/>
            <p:cNvSpPr>
              <a:spLocks noChangeArrowheads="1"/>
            </p:cNvSpPr>
            <p:nvPr/>
          </p:nvSpPr>
          <p:spPr bwMode="auto">
            <a:xfrm>
              <a:off x="6553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4" name="Oval 50"/>
            <p:cNvSpPr>
              <a:spLocks noChangeArrowheads="1"/>
            </p:cNvSpPr>
            <p:nvPr/>
          </p:nvSpPr>
          <p:spPr bwMode="auto">
            <a:xfrm>
              <a:off x="76962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5" name="Oval 51"/>
            <p:cNvSpPr>
              <a:spLocks noChangeArrowheads="1"/>
            </p:cNvSpPr>
            <p:nvPr/>
          </p:nvSpPr>
          <p:spPr bwMode="auto">
            <a:xfrm>
              <a:off x="73152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6" name="Oval 52"/>
            <p:cNvSpPr>
              <a:spLocks noChangeArrowheads="1"/>
            </p:cNvSpPr>
            <p:nvPr/>
          </p:nvSpPr>
          <p:spPr bwMode="auto">
            <a:xfrm>
              <a:off x="6934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7" name="Oval 53"/>
            <p:cNvSpPr>
              <a:spLocks noChangeArrowheads="1"/>
            </p:cNvSpPr>
            <p:nvPr/>
          </p:nvSpPr>
          <p:spPr bwMode="auto">
            <a:xfrm>
              <a:off x="69342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8" name="Oval 54"/>
            <p:cNvSpPr>
              <a:spLocks noChangeArrowheads="1"/>
            </p:cNvSpPr>
            <p:nvPr/>
          </p:nvSpPr>
          <p:spPr bwMode="auto">
            <a:xfrm>
              <a:off x="73152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9" name="Oval 55"/>
            <p:cNvSpPr>
              <a:spLocks noChangeArrowheads="1"/>
            </p:cNvSpPr>
            <p:nvPr/>
          </p:nvSpPr>
          <p:spPr bwMode="auto">
            <a:xfrm>
              <a:off x="76962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7696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7315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2" name="Oval 58"/>
            <p:cNvSpPr>
              <a:spLocks noChangeArrowheads="1"/>
            </p:cNvSpPr>
            <p:nvPr/>
          </p:nvSpPr>
          <p:spPr bwMode="auto">
            <a:xfrm>
              <a:off x="65532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7785935" y="3669844"/>
            <a:ext cx="990600" cy="1371600"/>
            <a:chOff x="5105400" y="1828800"/>
            <a:chExt cx="990600" cy="1371600"/>
          </a:xfrm>
        </p:grpSpPr>
        <p:sp>
          <p:nvSpPr>
            <p:cNvPr id="144" name="Oval 5"/>
            <p:cNvSpPr>
              <a:spLocks noChangeArrowheads="1"/>
            </p:cNvSpPr>
            <p:nvPr/>
          </p:nvSpPr>
          <p:spPr bwMode="auto">
            <a:xfrm>
              <a:off x="5105400" y="1828800"/>
              <a:ext cx="990600" cy="1371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5334000" y="2438400"/>
              <a:ext cx="533400" cy="0"/>
            </a:xfrm>
            <a:prstGeom prst="line">
              <a:avLst/>
            </a:prstGeom>
            <a:noFill/>
            <a:ln w="920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7" name="Line 13"/>
            <p:cNvSpPr>
              <a:spLocks noChangeShapeType="1"/>
            </p:cNvSpPr>
            <p:nvPr/>
          </p:nvSpPr>
          <p:spPr bwMode="auto">
            <a:xfrm>
              <a:off x="5334000" y="2590800"/>
              <a:ext cx="533400" cy="0"/>
            </a:xfrm>
            <a:prstGeom prst="line">
              <a:avLst/>
            </a:prstGeom>
            <a:noFill/>
            <a:ln w="920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721416" y="4270161"/>
            <a:ext cx="2438400" cy="2362200"/>
            <a:chOff x="6477000" y="990600"/>
            <a:chExt cx="2438400" cy="2362200"/>
          </a:xfrm>
        </p:grpSpPr>
        <p:sp>
          <p:nvSpPr>
            <p:cNvPr id="149" name="Line 105"/>
            <p:cNvSpPr>
              <a:spLocks noChangeShapeType="1"/>
            </p:cNvSpPr>
            <p:nvPr/>
          </p:nvSpPr>
          <p:spPr bwMode="auto">
            <a:xfrm>
              <a:off x="7086600" y="1295400"/>
              <a:ext cx="1447800" cy="12954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0" name="Line 106"/>
            <p:cNvSpPr>
              <a:spLocks noChangeShapeType="1"/>
            </p:cNvSpPr>
            <p:nvPr/>
          </p:nvSpPr>
          <p:spPr bwMode="auto">
            <a:xfrm>
              <a:off x="6781800" y="1600200"/>
              <a:ext cx="1447800" cy="12954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1" name="Line 107"/>
            <p:cNvSpPr>
              <a:spLocks noChangeShapeType="1"/>
            </p:cNvSpPr>
            <p:nvPr/>
          </p:nvSpPr>
          <p:spPr bwMode="auto">
            <a:xfrm>
              <a:off x="6477000" y="1981200"/>
              <a:ext cx="1447800" cy="12954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2" name="Line 108"/>
            <p:cNvSpPr>
              <a:spLocks noChangeShapeType="1"/>
            </p:cNvSpPr>
            <p:nvPr/>
          </p:nvSpPr>
          <p:spPr bwMode="auto">
            <a:xfrm flipH="1">
              <a:off x="6477000" y="990600"/>
              <a:ext cx="1295400" cy="13716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3" name="Line 109"/>
            <p:cNvSpPr>
              <a:spLocks noChangeShapeType="1"/>
            </p:cNvSpPr>
            <p:nvPr/>
          </p:nvSpPr>
          <p:spPr bwMode="auto">
            <a:xfrm flipH="1">
              <a:off x="6781800" y="1219200"/>
              <a:ext cx="1295400" cy="14478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4" name="Line 110"/>
            <p:cNvSpPr>
              <a:spLocks noChangeShapeType="1"/>
            </p:cNvSpPr>
            <p:nvPr/>
          </p:nvSpPr>
          <p:spPr bwMode="auto">
            <a:xfrm flipH="1">
              <a:off x="7086600" y="1524000"/>
              <a:ext cx="1295400" cy="15240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5" name="Line 111"/>
            <p:cNvSpPr>
              <a:spLocks noChangeShapeType="1"/>
            </p:cNvSpPr>
            <p:nvPr/>
          </p:nvSpPr>
          <p:spPr bwMode="auto">
            <a:xfrm flipH="1">
              <a:off x="7467600" y="1905000"/>
              <a:ext cx="1295400" cy="14478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6" name="Line 112"/>
            <p:cNvSpPr>
              <a:spLocks noChangeShapeType="1"/>
            </p:cNvSpPr>
            <p:nvPr/>
          </p:nvSpPr>
          <p:spPr bwMode="auto">
            <a:xfrm>
              <a:off x="7467600" y="990600"/>
              <a:ext cx="1447800" cy="129540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7" name="Oval 113"/>
            <p:cNvSpPr>
              <a:spLocks noChangeArrowheads="1"/>
            </p:cNvSpPr>
            <p:nvPr/>
          </p:nvSpPr>
          <p:spPr bwMode="auto">
            <a:xfrm>
              <a:off x="7543800" y="19812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8" name="Oval 114"/>
            <p:cNvSpPr>
              <a:spLocks noChangeArrowheads="1"/>
            </p:cNvSpPr>
            <p:nvPr/>
          </p:nvSpPr>
          <p:spPr bwMode="auto">
            <a:xfrm>
              <a:off x="7924800" y="22860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9" name="Oval 115"/>
            <p:cNvSpPr>
              <a:spLocks noChangeArrowheads="1"/>
            </p:cNvSpPr>
            <p:nvPr/>
          </p:nvSpPr>
          <p:spPr bwMode="auto">
            <a:xfrm>
              <a:off x="7620000" y="25908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0" name="Oval 116"/>
            <p:cNvSpPr>
              <a:spLocks noChangeArrowheads="1"/>
            </p:cNvSpPr>
            <p:nvPr/>
          </p:nvSpPr>
          <p:spPr bwMode="auto">
            <a:xfrm>
              <a:off x="7924800" y="16002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1" name="Oval 117"/>
            <p:cNvSpPr>
              <a:spLocks noChangeArrowheads="1"/>
            </p:cNvSpPr>
            <p:nvPr/>
          </p:nvSpPr>
          <p:spPr bwMode="auto">
            <a:xfrm>
              <a:off x="8229600" y="19050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2" name="Oval 118"/>
            <p:cNvSpPr>
              <a:spLocks noChangeArrowheads="1"/>
            </p:cNvSpPr>
            <p:nvPr/>
          </p:nvSpPr>
          <p:spPr bwMode="auto">
            <a:xfrm>
              <a:off x="7543800" y="12954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3" name="Oval 119"/>
            <p:cNvSpPr>
              <a:spLocks noChangeArrowheads="1"/>
            </p:cNvSpPr>
            <p:nvPr/>
          </p:nvSpPr>
          <p:spPr bwMode="auto">
            <a:xfrm>
              <a:off x="7239000" y="16764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4" name="Oval 120"/>
            <p:cNvSpPr>
              <a:spLocks noChangeArrowheads="1"/>
            </p:cNvSpPr>
            <p:nvPr/>
          </p:nvSpPr>
          <p:spPr bwMode="auto">
            <a:xfrm>
              <a:off x="7315200" y="22860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5" name="Oval 121"/>
            <p:cNvSpPr>
              <a:spLocks noChangeArrowheads="1"/>
            </p:cNvSpPr>
            <p:nvPr/>
          </p:nvSpPr>
          <p:spPr bwMode="auto">
            <a:xfrm>
              <a:off x="6934200" y="1981200"/>
              <a:ext cx="762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6" name="Прямоугольник 165"/>
          <p:cNvSpPr/>
          <p:nvPr/>
        </p:nvSpPr>
        <p:spPr>
          <a:xfrm>
            <a:off x="109391" y="92867"/>
            <a:ext cx="868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Примеры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дымковских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узоров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144</TotalTime>
  <Words>144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Tradeshow</vt:lpstr>
      <vt:lpstr>Конспект образовательной деятельности по художественно-эстетическому развитию в средней группе на тему:  «Дымковские узоры»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образовательной деятельности по художественно-эстетическому развитию в средней группе на тему:  «Дымковские узоры».</dc:title>
  <dc:creator>RePack by Diakov</dc:creator>
  <cp:lastModifiedBy>RePack by Diakov</cp:lastModifiedBy>
  <cp:revision>11</cp:revision>
  <dcterms:created xsi:type="dcterms:W3CDTF">2015-06-23T16:56:31Z</dcterms:created>
  <dcterms:modified xsi:type="dcterms:W3CDTF">2015-06-23T21:37:47Z</dcterms:modified>
</cp:coreProperties>
</file>