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sldIdLst>
    <p:sldId id="272" r:id="rId2"/>
    <p:sldId id="274" r:id="rId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611"/>
    <a:srgbClr val="FF00FF"/>
    <a:srgbClr val="FF0066"/>
    <a:srgbClr val="00FF00"/>
    <a:srgbClr val="CC0099"/>
    <a:srgbClr val="0000FF"/>
    <a:srgbClr val="0099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12" autoAdjust="0"/>
    <p:restoredTop sz="94624" autoAdjust="0"/>
  </p:normalViewPr>
  <p:slideViewPr>
    <p:cSldViewPr>
      <p:cViewPr>
        <p:scale>
          <a:sx n="66" d="100"/>
          <a:sy n="66" d="100"/>
        </p:scale>
        <p:origin x="-2982" y="-12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028"/>
            <a:ext cx="7772400" cy="147042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2FE38AE-6910-40BF-A101-AB72DE83F8E6}" type="slidenum">
              <a:rPr lang="ru-RU"/>
              <a:pPr>
                <a:defRPr/>
              </a:pPr>
              <a:t>‹#›</a:t>
            </a:fld>
            <a:endParaRPr lang="ru-RU"/>
          </a:p>
        </p:txBody>
      </p:sp>
    </p:spTree>
    <p:extLst>
      <p:ext uri="{BB962C8B-B14F-4D97-AF65-F5344CB8AC3E}">
        <p14:creationId xmlns:p14="http://schemas.microsoft.com/office/powerpoint/2010/main" val="1860840715"/>
      </p:ext>
    </p:extLst>
  </p:cSld>
  <p:clrMapOvr>
    <a:masterClrMapping/>
  </p:clrMapOvr>
  <p:transition spd="med" advTm="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4192C64-91FE-43F1-9AF5-D74E4BA0F251}" type="slidenum">
              <a:rPr lang="ru-RU"/>
              <a:pPr>
                <a:defRPr/>
              </a:pPr>
              <a:t>‹#›</a:t>
            </a:fld>
            <a:endParaRPr lang="ru-RU"/>
          </a:p>
        </p:txBody>
      </p:sp>
    </p:spTree>
    <p:extLst>
      <p:ext uri="{BB962C8B-B14F-4D97-AF65-F5344CB8AC3E}">
        <p14:creationId xmlns:p14="http://schemas.microsoft.com/office/powerpoint/2010/main" val="2096789979"/>
      </p:ext>
    </p:extLst>
  </p:cSld>
  <p:clrMapOvr>
    <a:masterClrMapping/>
  </p:clrMapOvr>
  <p:transition spd="med" advTm="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5036"/>
            <a:ext cx="2057400" cy="585073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5036"/>
            <a:ext cx="5969000" cy="585073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BE94927-291A-46B1-8B84-7EA924F2231D}" type="slidenum">
              <a:rPr lang="ru-RU"/>
              <a:pPr>
                <a:defRPr/>
              </a:pPr>
              <a:t>‹#›</a:t>
            </a:fld>
            <a:endParaRPr lang="ru-RU"/>
          </a:p>
        </p:txBody>
      </p:sp>
    </p:spTree>
    <p:extLst>
      <p:ext uri="{BB962C8B-B14F-4D97-AF65-F5344CB8AC3E}">
        <p14:creationId xmlns:p14="http://schemas.microsoft.com/office/powerpoint/2010/main" val="4107092546"/>
      </p:ext>
    </p:extLst>
  </p:cSld>
  <p:clrMapOvr>
    <a:masterClrMapping/>
  </p:clrMapOvr>
  <p:transition spd="med"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B4A3A7D-85BA-47D1-8110-A2457F83239B}" type="slidenum">
              <a:rPr lang="ru-RU"/>
              <a:pPr>
                <a:defRPr/>
              </a:pPr>
              <a:t>‹#›</a:t>
            </a:fld>
            <a:endParaRPr lang="ru-RU"/>
          </a:p>
        </p:txBody>
      </p:sp>
    </p:spTree>
    <p:extLst>
      <p:ext uri="{BB962C8B-B14F-4D97-AF65-F5344CB8AC3E}">
        <p14:creationId xmlns:p14="http://schemas.microsoft.com/office/powerpoint/2010/main" val="16068521"/>
      </p:ext>
    </p:extLst>
  </p:cSld>
  <p:clrMapOvr>
    <a:masterClrMapping/>
  </p:clrMapOvr>
  <p:transition spd="med" advTm="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1784" y="4406504"/>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1784" y="2906317"/>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3B653BC-748C-450B-BFC2-B13D66B34AC3}" type="slidenum">
              <a:rPr lang="ru-RU"/>
              <a:pPr>
                <a:defRPr/>
              </a:pPr>
              <a:t>‹#›</a:t>
            </a:fld>
            <a:endParaRPr lang="ru-RU"/>
          </a:p>
        </p:txBody>
      </p:sp>
    </p:spTree>
    <p:extLst>
      <p:ext uri="{BB962C8B-B14F-4D97-AF65-F5344CB8AC3E}">
        <p14:creationId xmlns:p14="http://schemas.microsoft.com/office/powerpoint/2010/main" val="610178823"/>
      </p:ext>
    </p:extLst>
  </p:cSld>
  <p:clrMapOvr>
    <a:masterClrMapping/>
  </p:clrMapOvr>
  <p:transition spd="med" advTm="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132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73600" y="1600200"/>
            <a:ext cx="40132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73873E7-C20C-429C-B75C-064BDEBEDC91}" type="slidenum">
              <a:rPr lang="ru-RU"/>
              <a:pPr>
                <a:defRPr/>
              </a:pPr>
              <a:t>‹#›</a:t>
            </a:fld>
            <a:endParaRPr lang="ru-RU"/>
          </a:p>
        </p:txBody>
      </p:sp>
    </p:spTree>
    <p:extLst>
      <p:ext uri="{BB962C8B-B14F-4D97-AF65-F5344CB8AC3E}">
        <p14:creationId xmlns:p14="http://schemas.microsoft.com/office/powerpoint/2010/main" val="3181406541"/>
      </p:ext>
    </p:extLst>
  </p:cSld>
  <p:clrMapOvr>
    <a:masterClrMapping/>
  </p:clrMapOvr>
  <p:transition spd="med" advTm="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6086"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6086"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81E47EA8-8BBB-48FF-8893-135B69A6F4EE}" type="slidenum">
              <a:rPr lang="ru-RU"/>
              <a:pPr>
                <a:defRPr/>
              </a:pPr>
              <a:t>‹#›</a:t>
            </a:fld>
            <a:endParaRPr lang="ru-RU"/>
          </a:p>
        </p:txBody>
      </p:sp>
    </p:spTree>
    <p:extLst>
      <p:ext uri="{BB962C8B-B14F-4D97-AF65-F5344CB8AC3E}">
        <p14:creationId xmlns:p14="http://schemas.microsoft.com/office/powerpoint/2010/main" val="3046657156"/>
      </p:ext>
    </p:extLst>
  </p:cSld>
  <p:clrMapOvr>
    <a:masterClrMapping/>
  </p:clrMapOvr>
  <p:transition spd="med" advTm="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4FE0DC43-CFE8-47D6-ABC0-A30DB523754B}" type="slidenum">
              <a:rPr lang="ru-RU"/>
              <a:pPr>
                <a:defRPr/>
              </a:pPr>
              <a:t>‹#›</a:t>
            </a:fld>
            <a:endParaRPr lang="ru-RU"/>
          </a:p>
        </p:txBody>
      </p:sp>
    </p:spTree>
    <p:extLst>
      <p:ext uri="{BB962C8B-B14F-4D97-AF65-F5344CB8AC3E}">
        <p14:creationId xmlns:p14="http://schemas.microsoft.com/office/powerpoint/2010/main" val="1864561288"/>
      </p:ext>
    </p:extLst>
  </p:cSld>
  <p:clrMapOvr>
    <a:masterClrMapping/>
  </p:clrMapOvr>
  <p:transition spd="med" advTm="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C7C6E8A6-C2CE-4665-A51E-89F46F0FF245}" type="slidenum">
              <a:rPr lang="ru-RU"/>
              <a:pPr>
                <a:defRPr/>
              </a:pPr>
              <a:t>‹#›</a:t>
            </a:fld>
            <a:endParaRPr lang="ru-RU"/>
          </a:p>
        </p:txBody>
      </p:sp>
    </p:spTree>
    <p:extLst>
      <p:ext uri="{BB962C8B-B14F-4D97-AF65-F5344CB8AC3E}">
        <p14:creationId xmlns:p14="http://schemas.microsoft.com/office/powerpoint/2010/main" val="3491751039"/>
      </p:ext>
    </p:extLst>
  </p:cSld>
  <p:clrMapOvr>
    <a:masterClrMapping/>
  </p:clrMapOvr>
  <p:transition spd="med" advTm="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2654"/>
            <a:ext cx="30077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2" y="272654"/>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4704"/>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7760D69-6FE5-45B6-B9C7-7657DCEBFF06}" type="slidenum">
              <a:rPr lang="ru-RU"/>
              <a:pPr>
                <a:defRPr/>
              </a:pPr>
              <a:t>‹#›</a:t>
            </a:fld>
            <a:endParaRPr lang="ru-RU"/>
          </a:p>
        </p:txBody>
      </p:sp>
    </p:spTree>
    <p:extLst>
      <p:ext uri="{BB962C8B-B14F-4D97-AF65-F5344CB8AC3E}">
        <p14:creationId xmlns:p14="http://schemas.microsoft.com/office/powerpoint/2010/main" val="1913743795"/>
      </p:ext>
    </p:extLst>
  </p:cSld>
  <p:clrMapOvr>
    <a:masterClrMapping/>
  </p:clrMapOvr>
  <p:transition spd="med" advTm="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817"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817"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D8258DB-C742-44D6-91D6-7C17DB249890}" type="slidenum">
              <a:rPr lang="ru-RU"/>
              <a:pPr>
                <a:defRPr/>
              </a:pPr>
              <a:t>‹#›</a:t>
            </a:fld>
            <a:endParaRPr lang="ru-RU"/>
          </a:p>
        </p:txBody>
      </p:sp>
    </p:spTree>
    <p:extLst>
      <p:ext uri="{BB962C8B-B14F-4D97-AF65-F5344CB8AC3E}">
        <p14:creationId xmlns:p14="http://schemas.microsoft.com/office/powerpoint/2010/main" val="4255483472"/>
      </p:ext>
    </p:extLst>
  </p:cSld>
  <p:clrMapOvr>
    <a:masterClrMapping/>
  </p:clrMapOvr>
  <p:transition spd="med" advTm="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50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ru-RU"/>
          </a:p>
        </p:txBody>
      </p:sp>
      <p:sp>
        <p:nvSpPr>
          <p:cNvPr id="450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ru-RU"/>
          </a:p>
        </p:txBody>
      </p:sp>
      <p:sp>
        <p:nvSpPr>
          <p:cNvPr id="450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9D843B99-A392-44D1-8847-1DF63CA88DB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med" advTm="0">
    <p:comb/>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1266" y="466704"/>
            <a:ext cx="2771775"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2" name="Заголовок 1"/>
          <p:cNvSpPr>
            <a:spLocks noGrp="1"/>
          </p:cNvSpPr>
          <p:nvPr>
            <p:ph type="title"/>
          </p:nvPr>
        </p:nvSpPr>
        <p:spPr>
          <a:xfrm>
            <a:off x="428625" y="4857750"/>
            <a:ext cx="8501063" cy="2286000"/>
          </a:xfrm>
        </p:spPr>
        <p:txBody>
          <a:bodyPr/>
          <a:lstStyle/>
          <a:p>
            <a:pPr algn="l" eaLnBrk="1" hangingPunct="1"/>
            <a:r>
              <a:rPr lang="ru-RU" altLang="ru-RU" sz="1600" b="1" dirty="0" smtClean="0">
                <a:solidFill>
                  <a:srgbClr val="0070C0"/>
                </a:solidFill>
              </a:rPr>
              <a:t>После этого она отдыхает, прежде чем отложить в каждую </a:t>
            </a:r>
            <a:r>
              <a:rPr lang="ru-RU" altLang="ru-RU" sz="1600" b="1" dirty="0" err="1" smtClean="0">
                <a:solidFill>
                  <a:srgbClr val="0070C0"/>
                </a:solidFill>
              </a:rPr>
              <a:t>соту</a:t>
            </a:r>
            <a:r>
              <a:rPr lang="ru-RU" altLang="ru-RU" sz="1600" b="1" dirty="0" smtClean="0">
                <a:solidFill>
                  <a:srgbClr val="0070C0"/>
                </a:solidFill>
              </a:rPr>
              <a:t> яйцо и крепко приклеить его, чтобы оно не выпало из открытого конца ячейки. Обычно матка оставляет в качестве входа в гнездо лишь крошечное отверстие, благодаря чему гнездо можно легко оборонять от хищников; к тому же это помогает избегать гнезде перепада температур.</a:t>
            </a:r>
            <a:br>
              <a:rPr lang="ru-RU" altLang="ru-RU" sz="1600" b="1" dirty="0" smtClean="0">
                <a:solidFill>
                  <a:srgbClr val="0070C0"/>
                </a:solidFill>
              </a:rPr>
            </a:br>
            <a:r>
              <a:rPr lang="ru-RU" altLang="ru-RU" sz="1600" b="1" dirty="0" smtClean="0">
                <a:solidFill>
                  <a:srgbClr val="0070C0"/>
                </a:solidFill>
              </a:rPr>
              <a:t> Гнездо состоит из множества слоев; между стенками, сделанными из древесноволокнистой массы, остается воздух, поэтому в гнезде сохраняется тепло. </a:t>
            </a:r>
            <a:r>
              <a:rPr lang="ru-RU" altLang="ru-RU" sz="1600" dirty="0" smtClean="0"/>
              <a:t/>
            </a:r>
            <a:br>
              <a:rPr lang="ru-RU" altLang="ru-RU" sz="1600" dirty="0" smtClean="0"/>
            </a:br>
            <a:r>
              <a:rPr lang="ru-RU" altLang="ru-RU" sz="1600" dirty="0" smtClean="0"/>
              <a:t> </a:t>
            </a:r>
            <a:br>
              <a:rPr lang="ru-RU" altLang="ru-RU" sz="1600" dirty="0" smtClean="0"/>
            </a:br>
            <a:endParaRPr lang="ru-RU" altLang="ru-RU" sz="1600" dirty="0" smtClean="0"/>
          </a:p>
        </p:txBody>
      </p:sp>
      <p:pic>
        <p:nvPicPr>
          <p:cNvPr id="7" name="Picture 8" descr="5b12a12fd5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6674">
            <a:off x="6881813" y="2805113"/>
            <a:ext cx="61436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5b12a12fd5b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07568">
            <a:off x="5946775" y="3101975"/>
            <a:ext cx="57626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301266"/>
            <a:ext cx="3864868" cy="4379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285750"/>
            <a:ext cx="9144000" cy="4857750"/>
          </a:xfrm>
        </p:spPr>
        <p:txBody>
          <a:bodyPr/>
          <a:lstStyle/>
          <a:p>
            <a:pPr algn="l" eaLnBrk="1" hangingPunct="1">
              <a:defRPr/>
            </a:pPr>
            <a:r>
              <a:rPr lang="ru-RU" sz="1600" b="1" i="1" u="sng" dirty="0" smtClean="0">
                <a:solidFill>
                  <a:srgbClr val="FF00FF"/>
                </a:solidFill>
              </a:rPr>
              <a:t/>
            </a:r>
            <a:br>
              <a:rPr lang="ru-RU" sz="1600" b="1" i="1" u="sng" dirty="0" smtClean="0">
                <a:solidFill>
                  <a:srgbClr val="FF00FF"/>
                </a:solidFill>
              </a:rPr>
            </a:br>
            <a:r>
              <a:rPr lang="ru-RU" sz="1600" b="1" i="1" u="sng" dirty="0" smtClean="0">
                <a:solidFill>
                  <a:srgbClr val="FF00FF"/>
                </a:solidFill>
              </a:rPr>
              <a:t/>
            </a:r>
            <a:br>
              <a:rPr lang="ru-RU" sz="1600" b="1" i="1" u="sng" dirty="0" smtClean="0">
                <a:solidFill>
                  <a:srgbClr val="FF00FF"/>
                </a:solidFill>
              </a:rPr>
            </a:br>
            <a:r>
              <a:rPr lang="ru-RU" sz="1600" b="1" i="1" u="sng" dirty="0" smtClean="0">
                <a:solidFill>
                  <a:srgbClr val="FF00FF"/>
                </a:solidFill>
              </a:rPr>
              <a:t>РОЖДЕНИЕ ОСЫ.</a:t>
            </a:r>
            <a:br>
              <a:rPr lang="ru-RU" sz="1600" b="1" i="1" u="sng" dirty="0" smtClean="0">
                <a:solidFill>
                  <a:srgbClr val="FF00FF"/>
                </a:solidFill>
              </a:rPr>
            </a:br>
            <a:r>
              <a:rPr lang="ru-RU" sz="1600" b="1" dirty="0" smtClean="0">
                <a:solidFill>
                  <a:srgbClr val="0070C0"/>
                </a:solidFill>
              </a:rPr>
              <a:t>Вскоре из яиц проклевываются личинки; матка кормит их насекомыми, которых убивает и приносит в гнездо. Этих насекомых матка предварительно пережевывает, чтобы личинки легче могли их переварить. Кроме того, матка может кормить личинок медом.</a:t>
            </a:r>
            <a:br>
              <a:rPr lang="ru-RU" sz="1600" b="1" dirty="0" smtClean="0">
                <a:solidFill>
                  <a:srgbClr val="0070C0"/>
                </a:solidFill>
              </a:rPr>
            </a:br>
            <a:r>
              <a:rPr lang="ru-RU" sz="1600" b="1" dirty="0" smtClean="0">
                <a:solidFill>
                  <a:srgbClr val="0070C0"/>
                </a:solidFill>
              </a:rPr>
              <a:t>От того, чем питается личинка, во многом зависит, станет ли она плодовитой маткой или бесплодной рабочей осой. Единственная роль, которую играют самцы, — это оплодотворение будущей матки. Как правило, вскоре после этого самцы умирают.</a:t>
            </a:r>
            <a:br>
              <a:rPr lang="ru-RU" sz="1600" b="1" dirty="0" smtClean="0">
                <a:solidFill>
                  <a:srgbClr val="0070C0"/>
                </a:solidFill>
              </a:rPr>
            </a:br>
            <a:r>
              <a:rPr lang="ru-RU" sz="1600" b="1" dirty="0" smtClean="0">
                <a:solidFill>
                  <a:srgbClr val="0070C0"/>
                </a:solidFill>
              </a:rPr>
              <a:t>На рабочих ос (самок) возлагается задача дальнейшего расширения гнезда, а также забота о следующих поколениях. </a:t>
            </a:r>
            <a:br>
              <a:rPr lang="ru-RU" sz="1600" b="1" dirty="0" smtClean="0">
                <a:solidFill>
                  <a:srgbClr val="0070C0"/>
                </a:solidFill>
              </a:rPr>
            </a:br>
            <a:r>
              <a:rPr lang="ru-RU" sz="1600" b="1" dirty="0" smtClean="0">
                <a:solidFill>
                  <a:srgbClr val="0070C0"/>
                </a:solidFill>
              </a:rPr>
              <a:t>Процесс появления на свет кусачих насекомых из личинок обычно растягивается на все лето: за 3 месяца численность ос достигает нескольких сотен, а гнезда в конце сезона могут разрастись до размеров футбольного мяча. </a:t>
            </a:r>
            <a:br>
              <a:rPr lang="ru-RU" sz="1600" b="1" dirty="0" smtClean="0">
                <a:solidFill>
                  <a:srgbClr val="0070C0"/>
                </a:solidFill>
              </a:rPr>
            </a:br>
            <a:r>
              <a:rPr lang="ru-RU" sz="1600" b="1" dirty="0" smtClean="0">
                <a:solidFill>
                  <a:srgbClr val="0070C0"/>
                </a:solidFill>
              </a:rPr>
              <a:t>Вскоре гнездо становится домом для нескольких тысяч ос — рабочих самок, трутней, а также молодых маток.</a:t>
            </a:r>
            <a:br>
              <a:rPr lang="ru-RU" sz="1600" b="1" dirty="0" smtClean="0">
                <a:solidFill>
                  <a:srgbClr val="0070C0"/>
                </a:solidFill>
              </a:rPr>
            </a:br>
            <a:r>
              <a:rPr lang="ru-RU" sz="1600" b="1" dirty="0" smtClean="0">
                <a:solidFill>
                  <a:srgbClr val="0070C0"/>
                </a:solidFill>
              </a:rPr>
              <a:t>Полосатый рой кормит своих личинок другими насекомыми, и даже пчелами.  Взрослые особи питаются нектаром и другими сладкими жидкостями. Но если естественной пищи становится недостаточно, то осы стремятся полакомиться с человеческого стола. </a:t>
            </a:r>
            <a:r>
              <a:rPr lang="ru-RU" sz="1600" dirty="0" smtClean="0"/>
              <a:t/>
            </a:r>
            <a:br>
              <a:rPr lang="ru-RU" sz="1600" dirty="0" smtClean="0"/>
            </a:br>
            <a:r>
              <a:rPr lang="ru-RU" sz="1600" b="1" dirty="0" smtClean="0">
                <a:solidFill>
                  <a:srgbClr val="FF0000"/>
                </a:solidFill>
              </a:rPr>
              <a:t/>
            </a:r>
            <a:br>
              <a:rPr lang="ru-RU" sz="1600" b="1" dirty="0" smtClean="0">
                <a:solidFill>
                  <a:srgbClr val="FF0000"/>
                </a:solidFill>
              </a:rPr>
            </a:br>
            <a:r>
              <a:rPr lang="ru-RU" sz="1600" b="1" dirty="0" smtClean="0">
                <a:solidFill>
                  <a:srgbClr val="FF0000"/>
                </a:solidFill>
              </a:rPr>
              <a:t> </a:t>
            </a:r>
            <a:r>
              <a:rPr lang="ru-RU" sz="1600" dirty="0" smtClean="0"/>
              <a:t/>
            </a:r>
            <a:br>
              <a:rPr lang="ru-RU" sz="1600" dirty="0" smtClean="0"/>
            </a:br>
            <a:r>
              <a:rPr lang="ru-RU" sz="1600" dirty="0" smtClean="0"/>
              <a:t> </a:t>
            </a:r>
            <a:br>
              <a:rPr lang="ru-RU" sz="1600" dirty="0" smtClean="0"/>
            </a:br>
            <a:endParaRPr lang="ru-RU" sz="1600" dirty="0" smtClean="0">
              <a:latin typeface="+mn-lt"/>
            </a:endParaRPr>
          </a:p>
        </p:txBody>
      </p:sp>
      <p:pic>
        <p:nvPicPr>
          <p:cNvPr id="5" name="Picture 2"/>
          <p:cNvPicPr>
            <a:picLocks noChangeAspect="1" noChangeArrowheads="1"/>
          </p:cNvPicPr>
          <p:nvPr/>
        </p:nvPicPr>
        <p:blipFill>
          <a:blip r:embed="rId2" cstate="print"/>
          <a:srcRect/>
          <a:stretch>
            <a:fillRect/>
          </a:stretch>
        </p:blipFill>
        <p:spPr bwMode="auto">
          <a:xfrm>
            <a:off x="5857884" y="4665897"/>
            <a:ext cx="3000364" cy="2192103"/>
          </a:xfrm>
          <a:prstGeom prst="rect">
            <a:avLst/>
          </a:prstGeom>
          <a:noFill/>
          <a:ln w="9525">
            <a:solidFill>
              <a:srgbClr val="FF0000"/>
            </a:solidFill>
            <a:miter lim="800000"/>
            <a:headEnd/>
            <a:tailEnd/>
          </a:ln>
          <a:effectLst>
            <a:glow rad="101600">
              <a:srgbClr val="FFFF00">
                <a:alpha val="60000"/>
              </a:srgbClr>
            </a:glow>
          </a:effectLst>
        </p:spPr>
      </p:pic>
      <p:sp>
        <p:nvSpPr>
          <p:cNvPr id="16388" name="Прямоугольник 4"/>
          <p:cNvSpPr>
            <a:spLocks noChangeArrowheads="1"/>
          </p:cNvSpPr>
          <p:nvPr/>
        </p:nvSpPr>
        <p:spPr bwMode="auto">
          <a:xfrm>
            <a:off x="0" y="5072063"/>
            <a:ext cx="56435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altLang="ru-RU" b="1">
                <a:solidFill>
                  <a:schemeClr val="tx2"/>
                </a:solidFill>
              </a:rPr>
              <a:t> </a:t>
            </a:r>
            <a:r>
              <a:rPr lang="ru-RU" altLang="ru-RU">
                <a:solidFill>
                  <a:schemeClr val="tx2"/>
                </a:solidFill>
              </a:rPr>
              <a:t/>
            </a:r>
            <a:br>
              <a:rPr lang="ru-RU" altLang="ru-RU">
                <a:solidFill>
                  <a:schemeClr val="tx2"/>
                </a:solidFill>
              </a:rPr>
            </a:br>
            <a:r>
              <a:rPr lang="ru-RU" altLang="ru-RU" b="1">
                <a:solidFill>
                  <a:srgbClr val="FF0000"/>
                </a:solidFill>
              </a:rPr>
              <a:t>! </a:t>
            </a:r>
            <a:r>
              <a:rPr lang="ru-RU" altLang="ru-RU" b="1" i="1" u="sng">
                <a:solidFill>
                  <a:srgbClr val="FF0000"/>
                </a:solidFill>
              </a:rPr>
              <a:t>Осы помогают садоводам бороться с вредителями, поскольку  их личинки поедают вредных насекомых. Осы приносят пользу, уничтожая вредных насекомых</a:t>
            </a:r>
            <a:r>
              <a:rPr lang="ru-RU" altLang="ru-RU" b="1" i="1">
                <a:solidFill>
                  <a:srgbClr val="FF0000"/>
                </a:solidFill>
              </a:rPr>
              <a:t>.</a:t>
            </a:r>
            <a:endParaRPr lang="ru-RU" altLang="ru-RU"/>
          </a:p>
        </p:txBody>
      </p:sp>
    </p:spTree>
    <p:extLst>
      <p:ext uri="{BB962C8B-B14F-4D97-AF65-F5344CB8AC3E}">
        <p14:creationId xmlns:p14="http://schemas.microsoft.com/office/powerpoint/2010/main" val="3238509041"/>
      </p:ext>
    </p:extLst>
  </p:cSld>
  <p:clrMapOvr>
    <a:masterClrMapping/>
  </p:clrMapOvr>
  <p:transition spd="med">
    <p:comb/>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2953</TotalTime>
  <Words>57</Words>
  <Application>Microsoft Office PowerPoint</Application>
  <PresentationFormat>Экран (4:3)</PresentationFormat>
  <Paragraphs>3</Paragraphs>
  <Slides>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vt:i4>
      </vt:variant>
    </vt:vector>
  </HeadingPairs>
  <TitlesOfParts>
    <vt:vector size="3" baseType="lpstr">
      <vt:lpstr>Оформление по умолчанию</vt:lpstr>
      <vt:lpstr>После этого она отдыхает, прежде чем отложить в каждую соту яйцо и крепко приклеить его, чтобы оно не выпало из открытого конца ячейки. Обычно матка оставляет в качестве входа в гнездо лишь крошечное отверстие, благодаря чему гнездо можно легко оборонять от хищников; к тому же это помогает избегать гнезде перепада температур.  Гнездо состоит из множества слоев; между стенками, сделанными из древесноволокнистой массы, остается воздух, поэтому в гнезде сохраняется тепло.    </vt:lpstr>
      <vt:lpstr>  РОЖДЕНИЕ ОСЫ. Вскоре из яиц проклевываются личинки; матка кормит их насекомыми, которых убивает и приносит в гнездо. Этих насекомых матка предварительно пережевывает, чтобы личинки легче могли их переварить. Кроме того, матка может кормить личинок медом. От того, чем питается личинка, во многом зависит, станет ли она плодовитой маткой или бесплодной рабочей осой. Единственная роль, которую играют самцы, — это оплодотворение будущей матки. Как правило, вскоре после этого самцы умирают. На рабочих ос (самок) возлагается задача дальнейшего расширения гнезда, а также забота о следующих поколениях.  Процесс появления на свет кусачих насекомых из личинок обычно растягивается на все лето: за 3 месяца численность ос достигает нескольких сотен, а гнезда в конце сезона могут разрастись до размеров футбольного мяча.  Вскоре гнездо становится домом для нескольких тысяч ос — рабочих самок, трутней, а также молодых маток. Полосатый рой кормит своих личинок другими насекомыми, и даже пчелами.  Взрослые особи питаются нектаром и другими сладкими жидкостями. Но если естественной пищи становится недостаточно, то осы стремятся полакомиться с человеческого стола.       </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dc:creator>
  <cp:lastModifiedBy>Admin</cp:lastModifiedBy>
  <cp:revision>274</cp:revision>
  <dcterms:created xsi:type="dcterms:W3CDTF">2011-05-11T07:18:00Z</dcterms:created>
  <dcterms:modified xsi:type="dcterms:W3CDTF">2015-05-24T23:16:08Z</dcterms:modified>
</cp:coreProperties>
</file>