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9" r:id="rId2"/>
    <p:sldId id="270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  <a:srgbClr val="FF00FF"/>
    <a:srgbClr val="FF0066"/>
    <a:srgbClr val="00FF00"/>
    <a:srgbClr val="CC0099"/>
    <a:srgbClr val="0000FF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2" autoAdjust="0"/>
    <p:restoredTop sz="94624" autoAdjust="0"/>
  </p:normalViewPr>
  <p:slideViewPr>
    <p:cSldViewPr>
      <p:cViewPr>
        <p:scale>
          <a:sx n="66" d="100"/>
          <a:sy n="66" d="100"/>
        </p:scale>
        <p:origin x="-298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38AE-6910-40BF-A101-AB72DE83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0715"/>
      </p:ext>
    </p:extLst>
  </p:cSld>
  <p:clrMapOvr>
    <a:masterClrMapping/>
  </p:clrMapOvr>
  <p:transition spd="med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2C64-91FE-43F1-9AF5-D74E4BA0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89979"/>
      </p:ext>
    </p:extLst>
  </p:cSld>
  <p:clrMapOvr>
    <a:masterClrMapping/>
  </p:clrMapOvr>
  <p:transition spd="med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6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6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4927-291A-46B1-8B84-7EA924F22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92546"/>
      </p:ext>
    </p:extLst>
  </p:cSld>
  <p:clrMapOvr>
    <a:masterClrMapping/>
  </p:clrMapOvr>
  <p:transition spd="med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3A7D-85BA-47D1-8110-A2457F832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521"/>
      </p:ext>
    </p:extLst>
  </p:cSld>
  <p:clrMapOvr>
    <a:masterClrMapping/>
  </p:clrMapOvr>
  <p:transition spd="med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53BC-748C-450B-BFC2-B13D66B3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78823"/>
      </p:ext>
    </p:extLst>
  </p:cSld>
  <p:clrMapOvr>
    <a:masterClrMapping/>
  </p:clrMapOvr>
  <p:transition spd="med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73E7-C20C-429C-B75C-064BDEBE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06541"/>
      </p:ext>
    </p:extLst>
  </p:cSld>
  <p:clrMapOvr>
    <a:masterClrMapping/>
  </p:clrMapOvr>
  <p:transition spd="med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6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6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7EA8-8BBB-48FF-8893-135B69A6F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57156"/>
      </p:ext>
    </p:extLst>
  </p:cSld>
  <p:clrMapOvr>
    <a:masterClrMapping/>
  </p:clrMapOvr>
  <p:transition spd="med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DC43-CFE8-47D6-ABC0-A30DB523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1288"/>
      </p:ext>
    </p:extLst>
  </p:cSld>
  <p:clrMapOvr>
    <a:masterClrMapping/>
  </p:clrMapOvr>
  <p:transition spd="med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E8A6-C2CE-4665-A51E-89F46F0FF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51039"/>
      </p:ext>
    </p:extLst>
  </p:cSld>
  <p:clrMapOvr>
    <a:masterClrMapping/>
  </p:clrMapOvr>
  <p:transition spd="med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26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4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0D69-6FE5-45B6-B9C7-7657DCEBF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43795"/>
      </p:ext>
    </p:extLst>
  </p:cSld>
  <p:clrMapOvr>
    <a:masterClrMapping/>
  </p:clrMapOvr>
  <p:transition spd="med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58DB-C742-44D6-91D6-7C17DB249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83472"/>
      </p:ext>
    </p:extLst>
  </p:cSld>
  <p:clrMapOvr>
    <a:masterClrMapping/>
  </p:clrMapOvr>
  <p:transition spd="med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843B99-A392-44D1-8847-1DF63CA88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 advTm="0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wmf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" descr="C:\Documents and Settings\алексей\Local Settings\Temporary Internet Files\Content.IE5\0XM7GTMV\MCj0430005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310">
            <a:off x="1803400" y="4281488"/>
            <a:ext cx="4524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5b12a12fd5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84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5b12a12fd5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0759">
            <a:off x="8228013" y="3913188"/>
            <a:ext cx="7715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5b12a12fd5b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9416">
            <a:off x="2830513" y="119063"/>
            <a:ext cx="67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135313" y="5402263"/>
            <a:ext cx="292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000" b="1" i="1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-161712" y="6387306"/>
            <a:ext cx="327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FF"/>
                </a:solidFill>
              </a:rPr>
              <a:t>Андрюшина Ольга Петровна</a:t>
            </a:r>
            <a:endParaRPr lang="ru-RU" altLang="ru-RU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575425" y="-661988"/>
            <a:ext cx="2568575" cy="13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214438" y="1675001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C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rgbClr val="CC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: «Удивительный мир насекомых</a:t>
            </a:r>
            <a:r>
              <a:rPr lang="ru-RU" sz="3200" b="1" dirty="0" smtClean="0">
                <a:solidFill>
                  <a:srgbClr val="CC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C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Раздел Осы</a:t>
            </a:r>
            <a:endParaRPr lang="ru-RU" sz="3200" dirty="0">
              <a:solidFill>
                <a:srgbClr val="CC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" name="Picture 2" descr="MCj043162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000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6" descr="C:\Documents and Settings\алексей\Local Settings\Temporary Internet Files\Content.IE5\RLX1XFCY\MCj04339110000[1].png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25"/>
            <a:ext cx="4619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7" descr="C:\Documents and Settings\алексей\Local Settings\Temporary Internet Files\Content.IE5\0XM7GTMV\MCj04339100000[1].png"/>
          <p:cNvPicPr>
            <a:picLocks noChangeAspect="1" noChangeArrowheads="1"/>
          </p:cNvPicPr>
          <p:nvPr/>
        </p:nvPicPr>
        <p:blipFill>
          <a:blip r:embed="rId8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2857500"/>
            <a:ext cx="641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4240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0063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4" descr="C:\Documents and Settings\алексей\Мои документы\Мои рисунки\Коллекция картинок (Microsoft)\MCj0428195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1176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5b12a12fd5b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596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strek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997" flipH="1">
            <a:off x="-3376613" y="4927600"/>
            <a:ext cx="13255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8511">
            <a:off x="6034088" y="3498850"/>
            <a:ext cx="1000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857875"/>
            <a:ext cx="855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5" descr="C:\Users\Алексей\Pictures\45837412_9e4d414367de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071563"/>
            <a:ext cx="12049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6" descr="C:\Users\Алексей\Pictures\3715185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572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7" descr="C:\Users\Алексей\Pictures\__Formica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286375"/>
            <a:ext cx="15097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8" descr="C:\Users\Алексей\Pictures\0_3a89a_15ed9a99_L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0079">
            <a:off x="2868613" y="415448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428868"/>
            <a:ext cx="2095514" cy="157163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0" y="3571875"/>
            <a:ext cx="9144000" cy="2643188"/>
          </a:xfrm>
        </p:spPr>
        <p:txBody>
          <a:bodyPr/>
          <a:lstStyle/>
          <a:p>
            <a:pPr algn="l" eaLnBrk="1" hangingPunct="1"/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b="1" smtClean="0">
                <a:solidFill>
                  <a:srgbClr val="0070C0"/>
                </a:solidFill>
              </a:rPr>
              <a:t>Внутри гнезда находятся соты из шестигранных ячеек,</a:t>
            </a:r>
            <a:br>
              <a:rPr lang="ru-RU" altLang="ru-RU" sz="1600" b="1" smtClean="0">
                <a:solidFill>
                  <a:srgbClr val="0070C0"/>
                </a:solidFill>
              </a:rPr>
            </a:br>
            <a:r>
              <a:rPr lang="ru-RU" altLang="ru-RU" sz="1600" b="1" smtClean="0">
                <a:solidFill>
                  <a:srgbClr val="0070C0"/>
                </a:solidFill>
              </a:rPr>
              <a:t> располагающихся в несколько ярусов.</a:t>
            </a:r>
            <a:br>
              <a:rPr lang="ru-RU" altLang="ru-RU" sz="1600" b="1" smtClean="0">
                <a:solidFill>
                  <a:srgbClr val="0070C0"/>
                </a:solidFill>
              </a:rPr>
            </a:br>
            <a:r>
              <a:rPr lang="ru-RU" altLang="ru-RU" sz="1600" b="1" smtClean="0">
                <a:solidFill>
                  <a:srgbClr val="0070C0"/>
                </a:solidFill>
              </a:rPr>
              <a:t>В основном  строительством гнезд занимаются  молодые</a:t>
            </a:r>
            <a:br>
              <a:rPr lang="ru-RU" altLang="ru-RU" sz="1600" b="1" smtClean="0">
                <a:solidFill>
                  <a:srgbClr val="0070C0"/>
                </a:solidFill>
              </a:rPr>
            </a:br>
            <a:r>
              <a:rPr lang="ru-RU" altLang="ru-RU" sz="1600" b="1" smtClean="0">
                <a:solidFill>
                  <a:srgbClr val="0070C0"/>
                </a:solidFill>
              </a:rPr>
              <a:t> осы – самки, они закладывают основу гнезда. При постройке «многоэтажного» гнезда они обеспечивают строительным материалом сами.  Сначала они присматривают подходящий растительный материал - обычное это сухое дерево. Своими мощными челюстями матка откусывает кусочки древесины  и затем «разжевывает» их, размягчая волокнистую массу слюной.   Потом она строит из этой похожей на жевательную бумагу массы несколько прилегающих друг к другу ячеек. Ячейки получаются совершенно одинаковыми, поскольку матка использует в качестве измерительного инструмента свои усики.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8929688" cy="2214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400" b="1" smtClean="0">
                <a:solidFill>
                  <a:srgbClr val="0070C0"/>
                </a:solidFill>
              </a:rPr>
              <a:t>Семьи большинства встречающихся в России ос являются однолетними, и становление семьи начинается каждый год заново. С наступлением весеннего тепла вылетают перезимовавшие самки, которые приступают к поискам мест, подходящих для будущего </a:t>
            </a:r>
            <a:r>
              <a:rPr lang="ru-RU" altLang="ru-RU" sz="1400" b="1" smtClean="0">
                <a:solidFill>
                  <a:srgbClr val="FF0000"/>
                </a:solidFill>
              </a:rPr>
              <a:t>гнезда</a:t>
            </a:r>
            <a:r>
              <a:rPr lang="ru-RU" altLang="ru-RU" sz="1400" b="1" smtClean="0">
                <a:solidFill>
                  <a:srgbClr val="0070C0"/>
                </a:solidFill>
              </a:rPr>
              <a:t>. В зависимости от вида ос это могут быть дупла и глубокие трещины в деревьях, чердаки, полости под облицовкой стен дачных домов, бытовые постройки,  пустые скворечники, полости в фундаментах или покинутые норы грызунов в земле или под корнями деревьев. В период размножения самки либо роют в земле норки с небольшими камерами, либо вылепливают гнезда из кусочков глины в местах, защищенных от дождя. В прошлогодние гнезда самки уже не возвращаются.</a:t>
            </a:r>
          </a:p>
          <a:p>
            <a:pPr eaLnBrk="1" hangingPunct="1">
              <a:buFontTx/>
              <a:buNone/>
            </a:pPr>
            <a:endParaRPr lang="ru-RU" altLang="ru-RU" sz="1200" b="1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"/>
            <a:ext cx="678661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Где и как </a:t>
            </a:r>
            <a:r>
              <a:rPr lang="ru-RU" sz="4400" b="1" i="1" dirty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живут</a:t>
            </a:r>
            <a:r>
              <a:rPr lang="ru-RU" sz="4400" b="1" dirty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4000" b="1" dirty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Осы</a:t>
            </a:r>
            <a:r>
              <a:rPr lang="ru-RU" sz="4400" b="1" dirty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.</a:t>
            </a: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214313" y="2786063"/>
            <a:ext cx="3643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FF0000"/>
                </a:solidFill>
              </a:rPr>
              <a:t>Какими искусными строителями                                               могут быть некоторые осы</a:t>
            </a:r>
            <a:endParaRPr lang="ru-RU" altLang="ru-RU" sz="1600">
              <a:solidFill>
                <a:srgbClr val="FF0000"/>
              </a:solidFill>
            </a:endParaRPr>
          </a:p>
        </p:txBody>
      </p:sp>
      <p:pic>
        <p:nvPicPr>
          <p:cNvPr id="9" name="Рисунок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428868"/>
            <a:ext cx="2328863" cy="2336800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Dot"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" name="Picture 4" descr="5b12a12fd5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428875"/>
            <a:ext cx="7715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30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Презентация PowerPoint</vt:lpstr>
      <vt:lpstr>    Внутри гнезда находятся соты из шестигранных ячеек,  располагающихся в несколько ярусов. В основном  строительством гнезд занимаются  молодые  осы – самки, они закладывают основу гнезда. При постройке «многоэтажного» гнезда они обеспечивают строительным материалом сами.  Сначала они присматривают подходящий растительный материал - обычное это сухое дерево. Своими мощными челюстями матка откусывает кусочки древесины  и затем «разжевывает» их, размягчая волокнистую массу слюной.   Потом она строит из этой похожей на жевательную бумагу массы несколько прилегающих друг к другу ячеек. Ячейки получаются совершенно одинаковыми, поскольку матка использует в качестве измерительного инструмента свои усики.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274</cp:revision>
  <dcterms:created xsi:type="dcterms:W3CDTF">2011-05-11T07:18:00Z</dcterms:created>
  <dcterms:modified xsi:type="dcterms:W3CDTF">2015-05-24T23:11:10Z</dcterms:modified>
</cp:coreProperties>
</file>