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2" r:id="rId1"/>
  </p:sldMasterIdLst>
  <p:notesMasterIdLst>
    <p:notesMasterId r:id="rId23"/>
  </p:notesMasterIdLst>
  <p:sldIdLst>
    <p:sldId id="304" r:id="rId2"/>
    <p:sldId id="339" r:id="rId3"/>
    <p:sldId id="305" r:id="rId4"/>
    <p:sldId id="313" r:id="rId5"/>
    <p:sldId id="315" r:id="rId6"/>
    <p:sldId id="316" r:id="rId7"/>
    <p:sldId id="317" r:id="rId8"/>
    <p:sldId id="318" r:id="rId9"/>
    <p:sldId id="326" r:id="rId10"/>
    <p:sldId id="311" r:id="rId11"/>
    <p:sldId id="343" r:id="rId12"/>
    <p:sldId id="282" r:id="rId13"/>
    <p:sldId id="295" r:id="rId14"/>
    <p:sldId id="344" r:id="rId15"/>
    <p:sldId id="331" r:id="rId16"/>
    <p:sldId id="332" r:id="rId17"/>
    <p:sldId id="333" r:id="rId18"/>
    <p:sldId id="335" r:id="rId19"/>
    <p:sldId id="336" r:id="rId20"/>
    <p:sldId id="341" r:id="rId21"/>
    <p:sldId id="337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9900"/>
    <a:srgbClr val="FF99FF"/>
    <a:srgbClr val="FFFF99"/>
    <a:srgbClr val="99FF99"/>
    <a:srgbClr val="33CCCC"/>
    <a:srgbClr val="66FF33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12" autoAdjust="0"/>
    <p:restoredTop sz="94660" autoAdjust="0"/>
  </p:normalViewPr>
  <p:slideViewPr>
    <p:cSldViewPr>
      <p:cViewPr>
        <p:scale>
          <a:sx n="70" d="100"/>
          <a:sy n="70" d="100"/>
        </p:scale>
        <p:origin x="-210" y="-8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90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-1.7003829639843939E-3"/>
                  <c:y val="-1.556917691506372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002060"/>
                        </a:solidFill>
                      </a:rPr>
                      <a:t>16,3%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7666272374964874E-4"/>
                  <c:y val="-1.572782895552371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16,4%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25</a:t>
                    </a:r>
                    <a:r>
                      <a:rPr lang="ru-RU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23,9%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25,9%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'[Диаграмма в Microsoft PowerPoint]Лист1'!$A$2:$A$6</c:f>
              <c:strCache>
                <c:ptCount val="5"/>
                <c:pt idx="0">
                  <c:v>2005-2006г.</c:v>
                </c:pt>
                <c:pt idx="1">
                  <c:v>2006-2007г.</c:v>
                </c:pt>
                <c:pt idx="2">
                  <c:v>2007-2008г.</c:v>
                </c:pt>
                <c:pt idx="3">
                  <c:v>2008-2009г.</c:v>
                </c:pt>
                <c:pt idx="4">
                  <c:v>2009-2010г.</c:v>
                </c:pt>
              </c:strCache>
            </c:strRef>
          </c:cat>
          <c:val>
            <c:numRef>
              <c:f>'[Диаграмма в Microsoft PowerPoint]Лист1'!$B$2:$B$6</c:f>
              <c:numCache>
                <c:formatCode>0.00%</c:formatCode>
                <c:ptCount val="5"/>
                <c:pt idx="0">
                  <c:v>0.16300000000000001</c:v>
                </c:pt>
                <c:pt idx="1">
                  <c:v>0.16400000000000001</c:v>
                </c:pt>
                <c:pt idx="2" formatCode="0%">
                  <c:v>0.25</c:v>
                </c:pt>
                <c:pt idx="3">
                  <c:v>0.23899999999999999</c:v>
                </c:pt>
                <c:pt idx="4">
                  <c:v>0.25900000000000001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507136"/>
        <c:axId val="172300544"/>
      </c:barChart>
      <c:valAx>
        <c:axId val="17230054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72507136"/>
        <c:crosses val="autoZero"/>
        <c:crossBetween val="between"/>
      </c:valAx>
      <c:catAx>
        <c:axId val="172507136"/>
        <c:scaling>
          <c:orientation val="minMax"/>
        </c:scaling>
        <c:delete val="0"/>
        <c:axPos val="b"/>
        <c:majorTickMark val="out"/>
        <c:minorTickMark val="none"/>
        <c:tickLblPos val="nextTo"/>
        <c:crossAx val="17230054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399014-D1A9-4BB2-B22A-A68757AE466C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E56EA4-9A42-4A28-BC3E-2DEAE2FED972}">
      <dgm:prSet custT="1"/>
      <dgm:spPr/>
      <dgm:t>
        <a:bodyPr/>
        <a:lstStyle/>
        <a:p>
          <a:pPr rtl="0"/>
          <a:r>
            <a:rPr lang="ru-RU" sz="2400" dirty="0" smtClean="0">
              <a:solidFill>
                <a:srgbClr val="002060"/>
              </a:solidFill>
            </a:rPr>
            <a:t>Родиной баскетбола являются Соединенные Штаты Америки;</a:t>
          </a:r>
          <a:endParaRPr lang="ru-RU" sz="2400" dirty="0">
            <a:solidFill>
              <a:srgbClr val="002060"/>
            </a:solidFill>
          </a:endParaRPr>
        </a:p>
      </dgm:t>
    </dgm:pt>
    <dgm:pt modelId="{CC34CF1D-9F12-4096-89CD-D1764F1BC877}" type="parTrans" cxnId="{E5DA77FE-F7AD-463C-9BF0-945CC1E3DA0E}">
      <dgm:prSet/>
      <dgm:spPr/>
      <dgm:t>
        <a:bodyPr/>
        <a:lstStyle/>
        <a:p>
          <a:endParaRPr lang="ru-RU"/>
        </a:p>
      </dgm:t>
    </dgm:pt>
    <dgm:pt modelId="{6537D535-361E-4BE3-AC78-D30E1595D2AB}" type="sibTrans" cxnId="{E5DA77FE-F7AD-463C-9BF0-945CC1E3DA0E}">
      <dgm:prSet/>
      <dgm:spPr/>
      <dgm:t>
        <a:bodyPr/>
        <a:lstStyle/>
        <a:p>
          <a:endParaRPr lang="ru-RU"/>
        </a:p>
      </dgm:t>
    </dgm:pt>
    <dgm:pt modelId="{303E0CD5-C5E7-40E1-B81D-CC3163D90E79}">
      <dgm:prSet custT="1"/>
      <dgm:spPr/>
      <dgm:t>
        <a:bodyPr/>
        <a:lstStyle/>
        <a:p>
          <a:pPr rtl="0"/>
          <a:r>
            <a:rPr lang="ru-RU" sz="2400" dirty="0" smtClean="0">
              <a:solidFill>
                <a:srgbClr val="002060"/>
              </a:solidFill>
            </a:rPr>
            <a:t>Игра, придуманная американским преподавателем Джеймсом Ней</a:t>
          </a:r>
          <a:r>
            <a:rPr lang="en-US" sz="2400" dirty="0" smtClean="0">
              <a:solidFill>
                <a:srgbClr val="002060"/>
              </a:solidFill>
            </a:rPr>
            <a:t> </a:t>
          </a:r>
          <a:r>
            <a:rPr lang="ru-RU" sz="2400" dirty="0" smtClean="0">
              <a:solidFill>
                <a:srgbClr val="002060"/>
              </a:solidFill>
            </a:rPr>
            <a:t>Смитом в конце 19 века;</a:t>
          </a:r>
        </a:p>
      </dgm:t>
    </dgm:pt>
    <dgm:pt modelId="{4606D1BD-94EC-4F6E-8473-96B05607705B}" type="parTrans" cxnId="{950C8CE1-32C9-4A37-BCAC-0C27DA2E41FD}">
      <dgm:prSet/>
      <dgm:spPr/>
      <dgm:t>
        <a:bodyPr/>
        <a:lstStyle/>
        <a:p>
          <a:endParaRPr lang="ru-RU"/>
        </a:p>
      </dgm:t>
    </dgm:pt>
    <dgm:pt modelId="{2EE947CC-8EDC-40E2-A64F-9AE8222A802C}" type="sibTrans" cxnId="{950C8CE1-32C9-4A37-BCAC-0C27DA2E41FD}">
      <dgm:prSet/>
      <dgm:spPr/>
      <dgm:t>
        <a:bodyPr/>
        <a:lstStyle/>
        <a:p>
          <a:endParaRPr lang="ru-RU"/>
        </a:p>
      </dgm:t>
    </dgm:pt>
    <dgm:pt modelId="{FD4498CB-0D09-4C52-978F-02A6B3A19161}">
      <dgm:prSet custT="1"/>
      <dgm:spPr/>
      <dgm:t>
        <a:bodyPr/>
        <a:lstStyle/>
        <a:p>
          <a:pPr rtl="0"/>
          <a:r>
            <a:rPr lang="ru-RU" sz="2400" dirty="0" smtClean="0"/>
            <a:t>в 1894г. в США были изданы первые официальные правила. </a:t>
          </a:r>
          <a:endParaRPr lang="ru-RU" sz="2800" dirty="0"/>
        </a:p>
      </dgm:t>
    </dgm:pt>
    <dgm:pt modelId="{E1378CBC-5FA2-4FF6-987A-01EDDDD7AD32}" type="parTrans" cxnId="{45E5F147-8BC4-4BDD-AEAE-089205F5B125}">
      <dgm:prSet/>
      <dgm:spPr/>
      <dgm:t>
        <a:bodyPr/>
        <a:lstStyle/>
        <a:p>
          <a:endParaRPr lang="ru-RU"/>
        </a:p>
      </dgm:t>
    </dgm:pt>
    <dgm:pt modelId="{2C053339-8024-4C3C-8F41-4404B3C1504B}" type="sibTrans" cxnId="{45E5F147-8BC4-4BDD-AEAE-089205F5B125}">
      <dgm:prSet/>
      <dgm:spPr/>
      <dgm:t>
        <a:bodyPr/>
        <a:lstStyle/>
        <a:p>
          <a:endParaRPr lang="ru-RU"/>
        </a:p>
      </dgm:t>
    </dgm:pt>
    <dgm:pt modelId="{478E9D84-5576-4908-80C5-48A49550DF40}">
      <dgm:prSet custT="1"/>
      <dgm:spPr/>
      <dgm:t>
        <a:bodyPr/>
        <a:lstStyle/>
        <a:p>
          <a:pPr rtl="0"/>
          <a:r>
            <a:rPr lang="ru-RU" sz="2400" dirty="0" smtClean="0"/>
            <a:t>Датой зарождения баскетбола в России считается 1906г. Место рождения </a:t>
          </a:r>
          <a:r>
            <a:rPr lang="ru-RU" sz="2000" dirty="0" smtClean="0"/>
            <a:t>- Петербург, спортивное общество "Маяк". </a:t>
          </a:r>
          <a:endParaRPr lang="ru-RU" sz="2000" dirty="0"/>
        </a:p>
      </dgm:t>
    </dgm:pt>
    <dgm:pt modelId="{791FEF78-3F7D-436A-BFA4-775A0FC3B11E}" type="parTrans" cxnId="{783B62C4-74BC-4E5A-B649-8B29C7A62D1F}">
      <dgm:prSet/>
      <dgm:spPr/>
      <dgm:t>
        <a:bodyPr/>
        <a:lstStyle/>
        <a:p>
          <a:endParaRPr lang="ru-RU"/>
        </a:p>
      </dgm:t>
    </dgm:pt>
    <dgm:pt modelId="{8AAA9D2F-504D-4E1A-9716-C3E63CBF196B}" type="sibTrans" cxnId="{783B62C4-74BC-4E5A-B649-8B29C7A62D1F}">
      <dgm:prSet/>
      <dgm:spPr/>
      <dgm:t>
        <a:bodyPr/>
        <a:lstStyle/>
        <a:p>
          <a:endParaRPr lang="ru-RU"/>
        </a:p>
      </dgm:t>
    </dgm:pt>
    <dgm:pt modelId="{A30687E7-E1FA-4001-98E6-FF191E957DC8}" type="pres">
      <dgm:prSet presAssocID="{EA399014-D1A9-4BB2-B22A-A68757AE466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7A8F91-D14B-4C11-8F89-3BF30C357D2F}" type="pres">
      <dgm:prSet presAssocID="{9DE56EA4-9A42-4A28-BC3E-2DEAE2FED972}" presName="circle1" presStyleLbl="node1" presStyleIdx="0" presStyleCnt="4" custLinFactNeighborX="-13" custLinFactNeighborY="-912"/>
      <dgm:spPr/>
    </dgm:pt>
    <dgm:pt modelId="{25FD1620-3BFC-4C95-80A3-28B135E293BA}" type="pres">
      <dgm:prSet presAssocID="{9DE56EA4-9A42-4A28-BC3E-2DEAE2FED972}" presName="space" presStyleCnt="0"/>
      <dgm:spPr/>
    </dgm:pt>
    <dgm:pt modelId="{08641CE5-9B1A-48AF-863F-A7255A181823}" type="pres">
      <dgm:prSet presAssocID="{9DE56EA4-9A42-4A28-BC3E-2DEAE2FED972}" presName="rect1" presStyleLbl="alignAcc1" presStyleIdx="0" presStyleCnt="4" custLinFactNeighborX="441" custLinFactNeighborY="-2398"/>
      <dgm:spPr/>
      <dgm:t>
        <a:bodyPr/>
        <a:lstStyle/>
        <a:p>
          <a:endParaRPr lang="ru-RU"/>
        </a:p>
      </dgm:t>
    </dgm:pt>
    <dgm:pt modelId="{BE285C53-46D0-4A58-B0F2-17F178DFC65F}" type="pres">
      <dgm:prSet presAssocID="{303E0CD5-C5E7-40E1-B81D-CC3163D90E79}" presName="vertSpace2" presStyleLbl="node1" presStyleIdx="0" presStyleCnt="4"/>
      <dgm:spPr/>
    </dgm:pt>
    <dgm:pt modelId="{97234494-9CD4-459D-834D-D0D084DA48A3}" type="pres">
      <dgm:prSet presAssocID="{303E0CD5-C5E7-40E1-B81D-CC3163D90E79}" presName="circle2" presStyleLbl="node1" presStyleIdx="1" presStyleCnt="4"/>
      <dgm:spPr/>
    </dgm:pt>
    <dgm:pt modelId="{B15B8632-C740-44EE-87D8-2198BE015DD5}" type="pres">
      <dgm:prSet presAssocID="{303E0CD5-C5E7-40E1-B81D-CC3163D90E79}" presName="rect2" presStyleLbl="alignAcc1" presStyleIdx="1" presStyleCnt="4" custLinFactNeighborX="602" custLinFactNeighborY="177"/>
      <dgm:spPr/>
      <dgm:t>
        <a:bodyPr/>
        <a:lstStyle/>
        <a:p>
          <a:endParaRPr lang="ru-RU"/>
        </a:p>
      </dgm:t>
    </dgm:pt>
    <dgm:pt modelId="{98E8E713-145B-4AC4-924C-FF135442E305}" type="pres">
      <dgm:prSet presAssocID="{FD4498CB-0D09-4C52-978F-02A6B3A19161}" presName="vertSpace3" presStyleLbl="node1" presStyleIdx="1" presStyleCnt="4"/>
      <dgm:spPr/>
    </dgm:pt>
    <dgm:pt modelId="{CE9361C9-5B86-4640-BC1D-B842C07C955E}" type="pres">
      <dgm:prSet presAssocID="{FD4498CB-0D09-4C52-978F-02A6B3A19161}" presName="circle3" presStyleLbl="node1" presStyleIdx="2" presStyleCnt="4"/>
      <dgm:spPr/>
    </dgm:pt>
    <dgm:pt modelId="{DC2706C2-D8AB-4999-9A74-1CBB2996FDB3}" type="pres">
      <dgm:prSet presAssocID="{FD4498CB-0D09-4C52-978F-02A6B3A19161}" presName="rect3" presStyleLbl="alignAcc1" presStyleIdx="2" presStyleCnt="4" custScaleY="104751" custLinFactNeighborX="441" custLinFactNeighborY="4843"/>
      <dgm:spPr/>
      <dgm:t>
        <a:bodyPr/>
        <a:lstStyle/>
        <a:p>
          <a:endParaRPr lang="ru-RU"/>
        </a:p>
      </dgm:t>
    </dgm:pt>
    <dgm:pt modelId="{165806B9-717D-4838-99C1-AA65C4D75848}" type="pres">
      <dgm:prSet presAssocID="{478E9D84-5576-4908-80C5-48A49550DF40}" presName="vertSpace4" presStyleLbl="node1" presStyleIdx="2" presStyleCnt="4"/>
      <dgm:spPr/>
    </dgm:pt>
    <dgm:pt modelId="{8370F345-2F7C-4696-BDCE-AE7755135FDD}" type="pres">
      <dgm:prSet presAssocID="{478E9D84-5576-4908-80C5-48A49550DF40}" presName="circle4" presStyleLbl="node1" presStyleIdx="3" presStyleCnt="4"/>
      <dgm:spPr/>
    </dgm:pt>
    <dgm:pt modelId="{3B3E1BB7-BB79-4832-86E9-737A3228FC24}" type="pres">
      <dgm:prSet presAssocID="{478E9D84-5576-4908-80C5-48A49550DF40}" presName="rect4" presStyleLbl="alignAcc1" presStyleIdx="3" presStyleCnt="4" custScaleX="100000" custScaleY="104633" custLinFactNeighborX="441" custLinFactNeighborY="-1252"/>
      <dgm:spPr/>
      <dgm:t>
        <a:bodyPr/>
        <a:lstStyle/>
        <a:p>
          <a:endParaRPr lang="ru-RU"/>
        </a:p>
      </dgm:t>
    </dgm:pt>
    <dgm:pt modelId="{42D3EA4A-6F87-4F6B-B6EC-EDB52F76262B}" type="pres">
      <dgm:prSet presAssocID="{9DE56EA4-9A42-4A28-BC3E-2DEAE2FED972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970583-FC61-4685-AA85-832A30C868AC}" type="pres">
      <dgm:prSet presAssocID="{303E0CD5-C5E7-40E1-B81D-CC3163D90E79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55CAE3-A025-44A2-94EB-1CCB89B7174E}" type="pres">
      <dgm:prSet presAssocID="{FD4498CB-0D09-4C52-978F-02A6B3A19161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6EA875-64E7-435F-86FC-78EB875D0994}" type="pres">
      <dgm:prSet presAssocID="{478E9D84-5576-4908-80C5-48A49550DF40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B02EC4-51CB-467A-8155-6EBB8876B3FC}" type="presOf" srcId="{303E0CD5-C5E7-40E1-B81D-CC3163D90E79}" destId="{5F970583-FC61-4685-AA85-832A30C868AC}" srcOrd="1" destOrd="0" presId="urn:microsoft.com/office/officeart/2005/8/layout/target3"/>
    <dgm:cxn modelId="{031326D2-C919-4E57-A06F-85A868EBE5F7}" type="presOf" srcId="{FD4498CB-0D09-4C52-978F-02A6B3A19161}" destId="{DC2706C2-D8AB-4999-9A74-1CBB2996FDB3}" srcOrd="0" destOrd="0" presId="urn:microsoft.com/office/officeart/2005/8/layout/target3"/>
    <dgm:cxn modelId="{1C1D7C3E-131D-407B-884E-18F1DB0FAB6A}" type="presOf" srcId="{9DE56EA4-9A42-4A28-BC3E-2DEAE2FED972}" destId="{42D3EA4A-6F87-4F6B-B6EC-EDB52F76262B}" srcOrd="1" destOrd="0" presId="urn:microsoft.com/office/officeart/2005/8/layout/target3"/>
    <dgm:cxn modelId="{45E5F147-8BC4-4BDD-AEAE-089205F5B125}" srcId="{EA399014-D1A9-4BB2-B22A-A68757AE466C}" destId="{FD4498CB-0D09-4C52-978F-02A6B3A19161}" srcOrd="2" destOrd="0" parTransId="{E1378CBC-5FA2-4FF6-987A-01EDDDD7AD32}" sibTransId="{2C053339-8024-4C3C-8F41-4404B3C1504B}"/>
    <dgm:cxn modelId="{950C8CE1-32C9-4A37-BCAC-0C27DA2E41FD}" srcId="{EA399014-D1A9-4BB2-B22A-A68757AE466C}" destId="{303E0CD5-C5E7-40E1-B81D-CC3163D90E79}" srcOrd="1" destOrd="0" parTransId="{4606D1BD-94EC-4F6E-8473-96B05607705B}" sibTransId="{2EE947CC-8EDC-40E2-A64F-9AE8222A802C}"/>
    <dgm:cxn modelId="{A1BE323A-94D4-45B4-9D2D-E46A54B76359}" type="presOf" srcId="{303E0CD5-C5E7-40E1-B81D-CC3163D90E79}" destId="{B15B8632-C740-44EE-87D8-2198BE015DD5}" srcOrd="0" destOrd="0" presId="urn:microsoft.com/office/officeart/2005/8/layout/target3"/>
    <dgm:cxn modelId="{AE3F906A-F386-4DA1-B1AE-93305E882F71}" type="presOf" srcId="{EA399014-D1A9-4BB2-B22A-A68757AE466C}" destId="{A30687E7-E1FA-4001-98E6-FF191E957DC8}" srcOrd="0" destOrd="0" presId="urn:microsoft.com/office/officeart/2005/8/layout/target3"/>
    <dgm:cxn modelId="{783B62C4-74BC-4E5A-B649-8B29C7A62D1F}" srcId="{EA399014-D1A9-4BB2-B22A-A68757AE466C}" destId="{478E9D84-5576-4908-80C5-48A49550DF40}" srcOrd="3" destOrd="0" parTransId="{791FEF78-3F7D-436A-BFA4-775A0FC3B11E}" sibTransId="{8AAA9D2F-504D-4E1A-9716-C3E63CBF196B}"/>
    <dgm:cxn modelId="{B211D7BE-B7E5-4D78-AE55-14F6073FC317}" type="presOf" srcId="{478E9D84-5576-4908-80C5-48A49550DF40}" destId="{BC6EA875-64E7-435F-86FC-78EB875D0994}" srcOrd="1" destOrd="0" presId="urn:microsoft.com/office/officeart/2005/8/layout/target3"/>
    <dgm:cxn modelId="{5427B96F-9D7A-4D8F-89A8-C747D31B3A70}" type="presOf" srcId="{FD4498CB-0D09-4C52-978F-02A6B3A19161}" destId="{3655CAE3-A025-44A2-94EB-1CCB89B7174E}" srcOrd="1" destOrd="0" presId="urn:microsoft.com/office/officeart/2005/8/layout/target3"/>
    <dgm:cxn modelId="{E5DA77FE-F7AD-463C-9BF0-945CC1E3DA0E}" srcId="{EA399014-D1A9-4BB2-B22A-A68757AE466C}" destId="{9DE56EA4-9A42-4A28-BC3E-2DEAE2FED972}" srcOrd="0" destOrd="0" parTransId="{CC34CF1D-9F12-4096-89CD-D1764F1BC877}" sibTransId="{6537D535-361E-4BE3-AC78-D30E1595D2AB}"/>
    <dgm:cxn modelId="{11337098-DCB9-4007-B263-90D391FDDE14}" type="presOf" srcId="{478E9D84-5576-4908-80C5-48A49550DF40}" destId="{3B3E1BB7-BB79-4832-86E9-737A3228FC24}" srcOrd="0" destOrd="0" presId="urn:microsoft.com/office/officeart/2005/8/layout/target3"/>
    <dgm:cxn modelId="{010DC82B-15A9-4067-8767-B7914C3C4849}" type="presOf" srcId="{9DE56EA4-9A42-4A28-BC3E-2DEAE2FED972}" destId="{08641CE5-9B1A-48AF-863F-A7255A181823}" srcOrd="0" destOrd="0" presId="urn:microsoft.com/office/officeart/2005/8/layout/target3"/>
    <dgm:cxn modelId="{2DCDA551-855E-407D-9CDD-6C83A03EB4B8}" type="presParOf" srcId="{A30687E7-E1FA-4001-98E6-FF191E957DC8}" destId="{D97A8F91-D14B-4C11-8F89-3BF30C357D2F}" srcOrd="0" destOrd="0" presId="urn:microsoft.com/office/officeart/2005/8/layout/target3"/>
    <dgm:cxn modelId="{FE09B5A1-F680-46D9-A07A-2818EAB07944}" type="presParOf" srcId="{A30687E7-E1FA-4001-98E6-FF191E957DC8}" destId="{25FD1620-3BFC-4C95-80A3-28B135E293BA}" srcOrd="1" destOrd="0" presId="urn:microsoft.com/office/officeart/2005/8/layout/target3"/>
    <dgm:cxn modelId="{CACB2D32-6F17-4F81-B774-348D75F58F29}" type="presParOf" srcId="{A30687E7-E1FA-4001-98E6-FF191E957DC8}" destId="{08641CE5-9B1A-48AF-863F-A7255A181823}" srcOrd="2" destOrd="0" presId="urn:microsoft.com/office/officeart/2005/8/layout/target3"/>
    <dgm:cxn modelId="{E07EBAAB-5A15-4A92-85CB-2674A32EB278}" type="presParOf" srcId="{A30687E7-E1FA-4001-98E6-FF191E957DC8}" destId="{BE285C53-46D0-4A58-B0F2-17F178DFC65F}" srcOrd="3" destOrd="0" presId="urn:microsoft.com/office/officeart/2005/8/layout/target3"/>
    <dgm:cxn modelId="{2B19F88F-2264-42E4-93DD-6CBD95DA803B}" type="presParOf" srcId="{A30687E7-E1FA-4001-98E6-FF191E957DC8}" destId="{97234494-9CD4-459D-834D-D0D084DA48A3}" srcOrd="4" destOrd="0" presId="urn:microsoft.com/office/officeart/2005/8/layout/target3"/>
    <dgm:cxn modelId="{BE97363B-5AE7-47F4-9B63-04480F81CF61}" type="presParOf" srcId="{A30687E7-E1FA-4001-98E6-FF191E957DC8}" destId="{B15B8632-C740-44EE-87D8-2198BE015DD5}" srcOrd="5" destOrd="0" presId="urn:microsoft.com/office/officeart/2005/8/layout/target3"/>
    <dgm:cxn modelId="{154B94EB-726B-4CFB-B267-129FA3AA8292}" type="presParOf" srcId="{A30687E7-E1FA-4001-98E6-FF191E957DC8}" destId="{98E8E713-145B-4AC4-924C-FF135442E305}" srcOrd="6" destOrd="0" presId="urn:microsoft.com/office/officeart/2005/8/layout/target3"/>
    <dgm:cxn modelId="{E141E68B-6A94-4A4C-938B-2D431C5598E9}" type="presParOf" srcId="{A30687E7-E1FA-4001-98E6-FF191E957DC8}" destId="{CE9361C9-5B86-4640-BC1D-B842C07C955E}" srcOrd="7" destOrd="0" presId="urn:microsoft.com/office/officeart/2005/8/layout/target3"/>
    <dgm:cxn modelId="{D9B9CC9A-1A7F-45B0-B563-1B7C7FD7AF18}" type="presParOf" srcId="{A30687E7-E1FA-4001-98E6-FF191E957DC8}" destId="{DC2706C2-D8AB-4999-9A74-1CBB2996FDB3}" srcOrd="8" destOrd="0" presId="urn:microsoft.com/office/officeart/2005/8/layout/target3"/>
    <dgm:cxn modelId="{38F7A831-C38B-4022-89C6-C4937B38B3AF}" type="presParOf" srcId="{A30687E7-E1FA-4001-98E6-FF191E957DC8}" destId="{165806B9-717D-4838-99C1-AA65C4D75848}" srcOrd="9" destOrd="0" presId="urn:microsoft.com/office/officeart/2005/8/layout/target3"/>
    <dgm:cxn modelId="{28D290F8-AA58-4C62-AE75-E30F1533E79F}" type="presParOf" srcId="{A30687E7-E1FA-4001-98E6-FF191E957DC8}" destId="{8370F345-2F7C-4696-BDCE-AE7755135FDD}" srcOrd="10" destOrd="0" presId="urn:microsoft.com/office/officeart/2005/8/layout/target3"/>
    <dgm:cxn modelId="{C92E33B5-F5B6-41BE-BD07-3115DB229AEF}" type="presParOf" srcId="{A30687E7-E1FA-4001-98E6-FF191E957DC8}" destId="{3B3E1BB7-BB79-4832-86E9-737A3228FC24}" srcOrd="11" destOrd="0" presId="urn:microsoft.com/office/officeart/2005/8/layout/target3"/>
    <dgm:cxn modelId="{FDF95704-ACE5-494F-BB3F-FA55EB15391D}" type="presParOf" srcId="{A30687E7-E1FA-4001-98E6-FF191E957DC8}" destId="{42D3EA4A-6F87-4F6B-B6EC-EDB52F76262B}" srcOrd="12" destOrd="0" presId="urn:microsoft.com/office/officeart/2005/8/layout/target3"/>
    <dgm:cxn modelId="{EBE76EC5-5B0F-43DF-99E8-41A21122129E}" type="presParOf" srcId="{A30687E7-E1FA-4001-98E6-FF191E957DC8}" destId="{5F970583-FC61-4685-AA85-832A30C868AC}" srcOrd="13" destOrd="0" presId="urn:microsoft.com/office/officeart/2005/8/layout/target3"/>
    <dgm:cxn modelId="{EE1B4368-E03B-4DAB-9738-250EEB6196D5}" type="presParOf" srcId="{A30687E7-E1FA-4001-98E6-FF191E957DC8}" destId="{3655CAE3-A025-44A2-94EB-1CCB89B7174E}" srcOrd="14" destOrd="0" presId="urn:microsoft.com/office/officeart/2005/8/layout/target3"/>
    <dgm:cxn modelId="{EB29E275-1A67-4EA7-A6F0-376407A6D2A2}" type="presParOf" srcId="{A30687E7-E1FA-4001-98E6-FF191E957DC8}" destId="{BC6EA875-64E7-435F-86FC-78EB875D0994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7A8F91-D14B-4C11-8F89-3BF30C357D2F}">
      <dsp:nvSpPr>
        <dsp:cNvPr id="0" name=""/>
        <dsp:cNvSpPr/>
      </dsp:nvSpPr>
      <dsp:spPr>
        <a:xfrm>
          <a:off x="-629" y="72332"/>
          <a:ext cx="4845367" cy="484536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641CE5-9B1A-48AF-863F-A7255A181823}">
      <dsp:nvSpPr>
        <dsp:cNvPr id="0" name=""/>
        <dsp:cNvSpPr/>
      </dsp:nvSpPr>
      <dsp:spPr>
        <a:xfrm>
          <a:off x="2422683" y="330"/>
          <a:ext cx="5652928" cy="484536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</a:rPr>
            <a:t>Родиной баскетбола являются Соединенные Штаты Америки;</a:t>
          </a:r>
          <a:endParaRPr lang="ru-RU" sz="2400" kern="1200" dirty="0">
            <a:solidFill>
              <a:srgbClr val="002060"/>
            </a:solidFill>
          </a:endParaRPr>
        </a:p>
      </dsp:txBody>
      <dsp:txXfrm>
        <a:off x="2422683" y="330"/>
        <a:ext cx="5652928" cy="1029640"/>
      </dsp:txXfrm>
    </dsp:sp>
    <dsp:sp modelId="{97234494-9CD4-459D-834D-D0D084DA48A3}">
      <dsp:nvSpPr>
        <dsp:cNvPr id="0" name=""/>
        <dsp:cNvSpPr/>
      </dsp:nvSpPr>
      <dsp:spPr>
        <a:xfrm>
          <a:off x="635954" y="1146162"/>
          <a:ext cx="3573458" cy="357345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5B8632-C740-44EE-87D8-2198BE015DD5}">
      <dsp:nvSpPr>
        <dsp:cNvPr id="0" name=""/>
        <dsp:cNvSpPr/>
      </dsp:nvSpPr>
      <dsp:spPr>
        <a:xfrm>
          <a:off x="2422683" y="1152487"/>
          <a:ext cx="5652928" cy="35734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</a:rPr>
            <a:t>Игра, придуманная американским преподавателем Джеймсом Ней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ru-RU" sz="2400" kern="1200" dirty="0" smtClean="0">
              <a:solidFill>
                <a:srgbClr val="002060"/>
              </a:solidFill>
            </a:rPr>
            <a:t>Смитом в конце 19 века;</a:t>
          </a:r>
        </a:p>
      </dsp:txBody>
      <dsp:txXfrm>
        <a:off x="2422683" y="1152487"/>
        <a:ext cx="5652928" cy="1029640"/>
      </dsp:txXfrm>
    </dsp:sp>
    <dsp:sp modelId="{CE9361C9-5B86-4640-BC1D-B842C07C955E}">
      <dsp:nvSpPr>
        <dsp:cNvPr id="0" name=""/>
        <dsp:cNvSpPr/>
      </dsp:nvSpPr>
      <dsp:spPr>
        <a:xfrm>
          <a:off x="1271908" y="2175803"/>
          <a:ext cx="2301549" cy="230154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2706C2-D8AB-4999-9A74-1CBB2996FDB3}">
      <dsp:nvSpPr>
        <dsp:cNvPr id="0" name=""/>
        <dsp:cNvSpPr/>
      </dsp:nvSpPr>
      <dsp:spPr>
        <a:xfrm>
          <a:off x="2422683" y="2232594"/>
          <a:ext cx="5652928" cy="24108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 1894г. в США были изданы первые официальные правила. </a:t>
          </a:r>
          <a:endParaRPr lang="ru-RU" sz="2800" kern="1200" dirty="0"/>
        </a:p>
      </dsp:txBody>
      <dsp:txXfrm>
        <a:off x="2422683" y="2232594"/>
        <a:ext cx="5652928" cy="1078558"/>
      </dsp:txXfrm>
    </dsp:sp>
    <dsp:sp modelId="{8370F345-2F7C-4696-BDCE-AE7755135FDD}">
      <dsp:nvSpPr>
        <dsp:cNvPr id="0" name=""/>
        <dsp:cNvSpPr/>
      </dsp:nvSpPr>
      <dsp:spPr>
        <a:xfrm>
          <a:off x="1907863" y="3205443"/>
          <a:ext cx="1029640" cy="102964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3E1BB7-BB79-4832-86E9-737A3228FC24}">
      <dsp:nvSpPr>
        <dsp:cNvPr id="0" name=""/>
        <dsp:cNvSpPr/>
      </dsp:nvSpPr>
      <dsp:spPr>
        <a:xfrm>
          <a:off x="2422683" y="3168701"/>
          <a:ext cx="5652928" cy="107734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Датой зарождения баскетбола в России считается 1906г. Место рождения </a:t>
          </a:r>
          <a:r>
            <a:rPr lang="ru-RU" sz="2000" kern="1200" dirty="0" smtClean="0"/>
            <a:t>- Петербург, спортивное общество "Маяк". </a:t>
          </a:r>
          <a:endParaRPr lang="ru-RU" sz="2000" kern="1200" dirty="0"/>
        </a:p>
      </dsp:txBody>
      <dsp:txXfrm>
        <a:off x="2422683" y="3168701"/>
        <a:ext cx="5652928" cy="10773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3BADF74-2DFE-4F50-A0B7-7E9540459134}" type="datetimeFigureOut">
              <a:rPr lang="ru-RU"/>
              <a:pPr>
                <a:defRPr/>
              </a:pPr>
              <a:t>20.11.2010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D16FE05-4AD8-4757-AF16-5AAC9E0268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0475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25C0D-31D9-4577-9848-3333D3DE0C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876060"/>
      </p:ext>
    </p:extLst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CF2AA-DB1A-4EA8-9930-8C2C4A0281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8403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B7A86-9265-4F21-9A66-7B30E8998B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361585"/>
      </p:ext>
    </p:extLst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27FD7-03BC-4767-805F-B3353F5B77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741742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CA956-37D2-4DF8-A946-84ACC15045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922180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DC3A8-9613-4FF5-98C6-226167EF09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849853"/>
      </p:ext>
    </p:extLst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2E60E-5379-426B-B5AA-560B84C6BE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734471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629A7-93BD-4162-BA76-800E79C069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360423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1D26E-E3A2-4C75-969E-9E9FD1B6E5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842215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F9BF5-D6DD-43FD-AC4F-90CDA4B336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200966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27DE1-79DB-45F0-A8BA-DA3640A7B1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8563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3EA56-1FF9-458C-B2E3-124EE7E9B8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425318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4ED030A-E48D-4E9A-9F6B-F32D9C2A3F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  <p:sldLayoutId id="2147484133" r:id="rId2"/>
    <p:sldLayoutId id="2147484140" r:id="rId3"/>
    <p:sldLayoutId id="2147484134" r:id="rId4"/>
    <p:sldLayoutId id="2147484135" r:id="rId5"/>
    <p:sldLayoutId id="2147484136" r:id="rId6"/>
    <p:sldLayoutId id="2147484141" r:id="rId7"/>
    <p:sldLayoutId id="2147484142" r:id="rId8"/>
    <p:sldLayoutId id="2147484143" r:id="rId9"/>
    <p:sldLayoutId id="2147484137" r:id="rId10"/>
    <p:sldLayoutId id="2147484144" r:id="rId11"/>
    <p:sldLayoutId id="2147484138" r:id="rId12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2" accel="100000" fill="hold">
                                          <p:stCondLst>
                                            <p:cond delay="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2" accel="100000" fill="hold">
                                          <p:stCondLst>
                                            <p:cond delay="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2" accel="100000" fill="hold">
                                          <p:stCondLst>
                                            <p:cond delay="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jpeg"/><Relationship Id="rId5" Type="http://schemas.openxmlformats.org/officeDocument/2006/relationships/image" Target="../media/image21.png"/><Relationship Id="rId4" Type="http://schemas.openxmlformats.org/officeDocument/2006/relationships/oleObject" Target="../embeddings/__________Microsoft_Excel3.xls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oleObject" Target="../embeddings/__________Microsoft_Excel1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chart" Target="../charts/chart1.xml"/><Relationship Id="rId5" Type="http://schemas.openxmlformats.org/officeDocument/2006/relationships/image" Target="../media/image6.png"/><Relationship Id="rId4" Type="http://schemas.openxmlformats.org/officeDocument/2006/relationships/oleObject" Target="../embeddings/__________Microsoft_Excel2.xls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611188" y="692150"/>
            <a:ext cx="8229600" cy="5761038"/>
          </a:xfrm>
        </p:spPr>
        <p:txBody>
          <a:bodyPr/>
          <a:lstStyle/>
          <a:p>
            <a:pPr eaLnBrk="1" hangingPunct="1"/>
            <a:r>
              <a:rPr lang="ru-RU" sz="6600" smtClean="0">
                <a:solidFill>
                  <a:srgbClr val="002060"/>
                </a:solidFill>
              </a:rPr>
              <a:t>Аттестационная работа</a:t>
            </a:r>
            <a:br>
              <a:rPr lang="ru-RU" sz="6600" smtClean="0">
                <a:solidFill>
                  <a:srgbClr val="002060"/>
                </a:solidFill>
              </a:rPr>
            </a:br>
            <a:r>
              <a:rPr lang="ru-RU" sz="3600" smtClean="0">
                <a:solidFill>
                  <a:srgbClr val="002060"/>
                </a:solidFill>
              </a:rPr>
              <a:t>на 1 квалификационную категорию</a:t>
            </a:r>
            <a:br>
              <a:rPr lang="ru-RU" sz="3600" smtClean="0">
                <a:solidFill>
                  <a:srgbClr val="002060"/>
                </a:solidFill>
              </a:rPr>
            </a:br>
            <a:r>
              <a:rPr lang="ru-RU" sz="3600" smtClean="0">
                <a:solidFill>
                  <a:srgbClr val="002060"/>
                </a:solidFill>
              </a:rPr>
              <a:t>учителя физической культуры</a:t>
            </a:r>
            <a:br>
              <a:rPr lang="ru-RU" sz="3600" smtClean="0">
                <a:solidFill>
                  <a:srgbClr val="002060"/>
                </a:solidFill>
              </a:rPr>
            </a:br>
            <a:r>
              <a:rPr lang="ru-RU" sz="3600" smtClean="0">
                <a:solidFill>
                  <a:srgbClr val="002060"/>
                </a:solidFill>
              </a:rPr>
              <a:t>Шошина Александра Владимировича</a:t>
            </a:r>
            <a:r>
              <a:rPr lang="en-US" sz="3600" smtClean="0">
                <a:solidFill>
                  <a:srgbClr val="002060"/>
                </a:solidFill>
              </a:rPr>
              <a:t/>
            </a:r>
            <a:br>
              <a:rPr lang="en-US" sz="3600" smtClean="0">
                <a:solidFill>
                  <a:srgbClr val="002060"/>
                </a:solidFill>
              </a:rPr>
            </a:br>
            <a:r>
              <a:rPr lang="en-US" sz="3600" smtClean="0">
                <a:solidFill>
                  <a:srgbClr val="002060"/>
                </a:solidFill>
              </a:rPr>
              <a:t/>
            </a:r>
            <a:br>
              <a:rPr lang="en-US" sz="3600" smtClean="0">
                <a:solidFill>
                  <a:srgbClr val="002060"/>
                </a:solidFill>
              </a:rPr>
            </a:br>
            <a:r>
              <a:rPr lang="en-US" sz="3600" smtClean="0">
                <a:solidFill>
                  <a:srgbClr val="002060"/>
                </a:solidFill>
              </a:rPr>
              <a:t/>
            </a:r>
            <a:br>
              <a:rPr lang="en-US" sz="3600" smtClean="0">
                <a:solidFill>
                  <a:srgbClr val="002060"/>
                </a:solidFill>
              </a:rPr>
            </a:br>
            <a:r>
              <a:rPr lang="en-US" sz="2800" smtClean="0"/>
              <a:t> </a:t>
            </a:r>
            <a:r>
              <a:rPr lang="ru-RU" sz="2800" smtClean="0">
                <a:solidFill>
                  <a:srgbClr val="002060"/>
                </a:solidFill>
              </a:rPr>
              <a:t>МОУ СОШ с. Подлесово 2010 год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0850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Передачи мяча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268413"/>
            <a:ext cx="4895850" cy="5184775"/>
          </a:xfrm>
        </p:spPr>
        <p:txBody>
          <a:bodyPr rtlCol="0">
            <a:normAutofit lnSpcReduction="10000"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Передача от груди -самая надёжная и точная передача в баскетболе, но её можно сделать только тогда , когда между вами и вашими партнёрами нет никаких действий.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Верховая передача -  используется когда вы не можете передать мяч, потому что  между вами и вашим партнёром находится соперник. Вы можете перебросить мяч через него.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Передача с отскоком -  используется при плотной опеке вас противником</a:t>
            </a:r>
            <a:r>
              <a:rPr lang="ru-RU" sz="1800" dirty="0" smtClean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341438"/>
            <a:ext cx="3744912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39725" y="1844675"/>
            <a:ext cx="8569325" cy="4751388"/>
          </a:xfrm>
        </p:spPr>
        <p:txBody>
          <a:bodyPr/>
          <a:lstStyle/>
          <a:p>
            <a:pPr marL="0" indent="0" eaLnBrk="1" hangingPunct="1">
              <a:buFont typeface="Symbol" pitchFamily="18" charset="2"/>
              <a:buNone/>
              <a:defRPr/>
            </a:pPr>
            <a:r>
              <a:rPr lang="ru-RU" sz="2800" dirty="0" smtClean="0">
                <a:solidFill>
                  <a:srgbClr val="FF0000"/>
                </a:solidFill>
                <a:latin typeface="Verdana" pitchFamily="34" charset="0"/>
              </a:rPr>
              <a:t>1</a:t>
            </a:r>
            <a:r>
              <a:rPr lang="ru-RU" sz="4000" dirty="0" smtClean="0">
                <a:solidFill>
                  <a:srgbClr val="C00000"/>
                </a:solidFill>
                <a:latin typeface="Verdana" pitchFamily="34" charset="0"/>
              </a:rPr>
              <a:t>.</a:t>
            </a:r>
            <a:r>
              <a:rPr lang="ru-RU" dirty="0" smtClean="0">
                <a:solidFill>
                  <a:srgbClr val="002060"/>
                </a:solidFill>
                <a:latin typeface="Verdana" pitchFamily="34" charset="0"/>
              </a:rPr>
              <a:t>При выполнении ведения мяча  хотя бы </a:t>
            </a:r>
            <a:endParaRPr lang="en-US" dirty="0" smtClean="0">
              <a:solidFill>
                <a:srgbClr val="002060"/>
              </a:solidFill>
              <a:latin typeface="Verdana" pitchFamily="34" charset="0"/>
            </a:endParaRPr>
          </a:p>
          <a:p>
            <a:pPr marL="0" indent="0" eaLnBrk="1" hangingPunct="1">
              <a:buFont typeface="Symbol" pitchFamily="18" charset="2"/>
              <a:buNone/>
              <a:defRPr/>
            </a:pPr>
            <a:r>
              <a:rPr lang="ru-RU" dirty="0" smtClean="0">
                <a:solidFill>
                  <a:srgbClr val="002060"/>
                </a:solidFill>
                <a:latin typeface="Verdana" pitchFamily="34" charset="0"/>
              </a:rPr>
              <a:t>одна нога</a:t>
            </a:r>
            <a:r>
              <a:rPr lang="en-US" dirty="0" smtClean="0">
                <a:solidFill>
                  <a:srgbClr val="002060"/>
                </a:solidFill>
                <a:latin typeface="Verdana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Verdana" pitchFamily="34" charset="0"/>
              </a:rPr>
              <a:t>должна сохранять контакт с полом, и использовать игрок может только одну руку.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Symbol" pitchFamily="18" charset="2"/>
              <a:buNone/>
              <a:defRPr/>
            </a:pPr>
            <a:r>
              <a:rPr lang="ru-RU" sz="2800" dirty="0" smtClean="0">
                <a:solidFill>
                  <a:srgbClr val="FF0000"/>
                </a:solidFill>
                <a:latin typeface="Verdana" pitchFamily="34" charset="0"/>
              </a:rPr>
              <a:t>2</a:t>
            </a:r>
            <a:r>
              <a:rPr lang="ru-RU" sz="3200" dirty="0" smtClean="0">
                <a:solidFill>
                  <a:srgbClr val="C00000"/>
                </a:solidFill>
                <a:latin typeface="Verdana" pitchFamily="34" charset="0"/>
              </a:rPr>
              <a:t>.</a:t>
            </a:r>
            <a:r>
              <a:rPr lang="ru-RU" dirty="0" smtClean="0">
                <a:solidFill>
                  <a:srgbClr val="002060"/>
                </a:solidFill>
                <a:latin typeface="Verdana" pitchFamily="34" charset="0"/>
              </a:rPr>
              <a:t>Ваши </a:t>
            </a:r>
            <a:r>
              <a:rPr lang="ru-RU" dirty="0">
                <a:solidFill>
                  <a:srgbClr val="002060"/>
                </a:solidFill>
                <a:latin typeface="Verdana" pitchFamily="34" charset="0"/>
              </a:rPr>
              <a:t>пальцы и кисть должны мягко двигаться вверх и вниз с мячом.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Symbol" pitchFamily="18" charset="2"/>
              <a:buNone/>
              <a:defRPr/>
            </a:pPr>
            <a:r>
              <a:rPr lang="ru-RU" sz="2800" dirty="0">
                <a:solidFill>
                  <a:srgbClr val="FF0000"/>
                </a:solidFill>
                <a:latin typeface="Verdana" pitchFamily="34" charset="0"/>
              </a:rPr>
              <a:t>3</a:t>
            </a:r>
            <a:r>
              <a:rPr lang="ru-RU" sz="4000" dirty="0">
                <a:solidFill>
                  <a:srgbClr val="C00000"/>
                </a:solidFill>
                <a:latin typeface="Verdana" pitchFamily="34" charset="0"/>
              </a:rPr>
              <a:t>.</a:t>
            </a:r>
            <a:r>
              <a:rPr lang="ru-RU" dirty="0">
                <a:solidFill>
                  <a:srgbClr val="002060"/>
                </a:solidFill>
                <a:latin typeface="Verdana" pitchFamily="34" charset="0"/>
              </a:rPr>
              <a:t>Пальцами и кистью толкните мяч в низ , чуть впереди себя, чистым мягким движением.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Symbol" pitchFamily="18" charset="2"/>
              <a:buNone/>
              <a:defRPr/>
            </a:pPr>
            <a:r>
              <a:rPr lang="ru-RU" sz="3200" dirty="0">
                <a:solidFill>
                  <a:srgbClr val="FF0000"/>
                </a:solidFill>
                <a:latin typeface="Verdana" pitchFamily="34" charset="0"/>
              </a:rPr>
              <a:t>4</a:t>
            </a:r>
            <a:r>
              <a:rPr lang="ru-RU" dirty="0">
                <a:solidFill>
                  <a:srgbClr val="C00000"/>
                </a:solidFill>
                <a:latin typeface="Verdana" pitchFamily="34" charset="0"/>
              </a:rPr>
              <a:t>.</a:t>
            </a:r>
            <a:r>
              <a:rPr lang="ru-RU" dirty="0">
                <a:solidFill>
                  <a:srgbClr val="002060"/>
                </a:solidFill>
                <a:latin typeface="Verdana" pitchFamily="34" charset="0"/>
              </a:rPr>
              <a:t>Не позволяйте  мячу касаться вашей ладони, чувствуйте его пальцами и направляйте кистью.</a:t>
            </a:r>
          </a:p>
          <a:p>
            <a:pPr marL="0" indent="0" eaLnBrk="1" hangingPunct="1">
              <a:buFont typeface="Symbol" pitchFamily="18" charset="2"/>
              <a:buNone/>
              <a:defRPr/>
            </a:pPr>
            <a:endParaRPr lang="ru-RU" dirty="0" smtClean="0">
              <a:solidFill>
                <a:srgbClr val="002060"/>
              </a:solidFill>
              <a:latin typeface="Verdana" pitchFamily="34" charset="0"/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18435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Ведение мяча(дриблинг)</a:t>
            </a:r>
          </a:p>
        </p:txBody>
      </p:sp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60350"/>
            <a:ext cx="1317625" cy="199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2212975"/>
            <a:ext cx="3384550" cy="424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0" name="Rectangle 10"/>
          <p:cNvSpPr>
            <a:spLocks noChangeArrowheads="1"/>
          </p:cNvSpPr>
          <p:nvPr/>
        </p:nvSpPr>
        <p:spPr bwMode="auto">
          <a:xfrm>
            <a:off x="2268538" y="260350"/>
            <a:ext cx="4319587" cy="144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400">
                <a:solidFill>
                  <a:schemeClr val="bg1"/>
                </a:solidFill>
              </a:rPr>
              <a:t>Бросок мяча в корзину</a:t>
            </a:r>
          </a:p>
        </p:txBody>
      </p:sp>
      <p:sp>
        <p:nvSpPr>
          <p:cNvPr id="24581" name="Rectangle 11"/>
          <p:cNvSpPr>
            <a:spLocks noChangeArrowheads="1"/>
          </p:cNvSpPr>
          <p:nvPr/>
        </p:nvSpPr>
        <p:spPr bwMode="auto">
          <a:xfrm>
            <a:off x="273050" y="1628775"/>
            <a:ext cx="838993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chemeClr val="tx2"/>
                </a:solidFill>
              </a:rPr>
              <a:t>бросок одной рукой с места</a:t>
            </a:r>
          </a:p>
        </p:txBody>
      </p:sp>
      <p:pic>
        <p:nvPicPr>
          <p:cNvPr id="19461" name="Picture 7" descr="Scan10009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2212975"/>
            <a:ext cx="3455988" cy="424021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build="allAtOnce"/>
      <p:bldP spid="2458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755650" y="322263"/>
            <a:ext cx="7561263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400">
                <a:solidFill>
                  <a:schemeClr val="bg1"/>
                </a:solidFill>
              </a:rPr>
              <a:t>Командные действия с мячом</a:t>
            </a:r>
          </a:p>
          <a:p>
            <a:pPr algn="ctr"/>
            <a:r>
              <a:rPr lang="ru-RU" sz="3200"/>
              <a:t>Расстановка в зонной защите 2-1-2</a:t>
            </a:r>
          </a:p>
        </p:txBody>
      </p:sp>
      <p:pic>
        <p:nvPicPr>
          <p:cNvPr id="25604" name="Picture 5" descr="Scan10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349500"/>
            <a:ext cx="7489825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2366963"/>
            <a:ext cx="10287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059113" y="1844675"/>
            <a:ext cx="5834062" cy="4718050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ru-RU" dirty="0"/>
          </a:p>
          <a:p>
            <a:pPr marL="274320" indent="-27432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dirty="0">
                <a:solidFill>
                  <a:srgbClr val="FF9900"/>
                </a:solidFill>
              </a:rPr>
              <a:t>Высокое</a:t>
            </a:r>
            <a:r>
              <a:rPr lang="ru-RU" sz="1800" dirty="0">
                <a:solidFill>
                  <a:srgbClr val="FF9900"/>
                </a:solidFill>
              </a:rPr>
              <a:t> </a:t>
            </a:r>
            <a:r>
              <a:rPr lang="ru-RU" dirty="0">
                <a:solidFill>
                  <a:srgbClr val="FF9900"/>
                </a:solidFill>
              </a:rPr>
              <a:t>  </a:t>
            </a:r>
            <a:r>
              <a:rPr lang="ru-RU" dirty="0" smtClean="0">
                <a:solidFill>
                  <a:srgbClr val="FF9900"/>
                </a:solidFill>
              </a:rPr>
              <a:t>           </a:t>
            </a:r>
            <a:r>
              <a:rPr lang="ru-RU" sz="2800" dirty="0" smtClean="0">
                <a:solidFill>
                  <a:srgbClr val="FF9900"/>
                </a:solidFill>
              </a:rPr>
              <a:t>Среднее</a:t>
            </a:r>
            <a:r>
              <a:rPr lang="ru-RU" sz="3600" dirty="0" smtClean="0">
                <a:solidFill>
                  <a:srgbClr val="FF9900"/>
                </a:solidFill>
              </a:rPr>
              <a:t>         </a:t>
            </a:r>
            <a:r>
              <a:rPr lang="ru-RU" sz="2800" dirty="0">
                <a:solidFill>
                  <a:srgbClr val="FF9900"/>
                </a:solidFill>
              </a:rPr>
              <a:t>Низкое</a:t>
            </a:r>
            <a:r>
              <a:rPr lang="ru-RU" sz="3600" dirty="0">
                <a:solidFill>
                  <a:srgbClr val="FFCC00"/>
                </a:solidFill>
              </a:rPr>
              <a:t>  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103822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Ведение мяча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2916238" y="3429000"/>
            <a:ext cx="1727200" cy="304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высокий отскок мяча от пола, угол сгибания ног в коленях - 135-160 ).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5148263" y="3429000"/>
            <a:ext cx="1727200" cy="304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средний отскок мяча от пола, угол сгибания ног в коленях - 140-115").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7165975" y="3429000"/>
            <a:ext cx="1654175" cy="304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низкий отскок мяча от пола, угол сгибания ног в коленях - 90-120").</a:t>
            </a:r>
          </a:p>
        </p:txBody>
      </p:sp>
      <p:pic>
        <p:nvPicPr>
          <p:cNvPr id="47107" name="Picture 3" descr="C:\Documents and Settings\Lexa\My Documents\Саша\pic\Basketball_vector_pack\Shutterstock_9181372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1" t="14047" r="64417" b="16882"/>
          <a:stretch>
            <a:fillRect/>
          </a:stretch>
        </p:blipFill>
        <p:spPr bwMode="auto">
          <a:xfrm>
            <a:off x="490538" y="2046288"/>
            <a:ext cx="2425700" cy="46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7" grpId="0"/>
      <p:bldP spid="27658" grpId="0"/>
      <p:bldP spid="2765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0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268413"/>
            <a:ext cx="8229600" cy="52562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b="1" smtClean="0"/>
              <a:t>Тренируйте</a:t>
            </a:r>
            <a:r>
              <a:rPr lang="ru-RU" sz="2800" smtClean="0"/>
              <a:t> ведение мяча с помощью простых упражнений, предназначенных для улучшения контроля мяча: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smtClean="0"/>
              <a:t>Реакция </a:t>
            </a:r>
            <a:r>
              <a:rPr lang="ru-RU" sz="2800" smtClean="0"/>
              <a:t>в ведении мяча(2-6) игроков –это упражнение прекрасно учит главному в ведении мяча :смотри вперёд, а не на мяч.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smtClean="0"/>
              <a:t>Ведение </a:t>
            </a:r>
            <a:r>
              <a:rPr lang="ru-RU" sz="2800" smtClean="0"/>
              <a:t>мяча между стойками ( 1-10) игроков – так, как в баскетбольном матче вам придётся вести мяч по прямой.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smtClean="0"/>
              <a:t>Выбивание </a:t>
            </a:r>
            <a:r>
              <a:rPr lang="ru-RU" sz="2800" smtClean="0"/>
              <a:t>мяча (2-10) игроков – это упражнение учит вас защищать мяч при его ведении.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smtClean="0"/>
              <a:t>Ведение </a:t>
            </a:r>
            <a:r>
              <a:rPr lang="ru-RU" sz="2800" smtClean="0"/>
              <a:t>мяча в гуще игроков (3-15 ) игроков – это упражнение полезно для развития всех приёмов ведения мяча.</a:t>
            </a:r>
            <a:endParaRPr lang="ru-RU" sz="4000" smtClean="0"/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865188"/>
          </a:xfrm>
        </p:spPr>
        <p:txBody>
          <a:bodyPr/>
          <a:lstStyle/>
          <a:p>
            <a:pPr eaLnBrk="1" hangingPunct="1"/>
            <a:r>
              <a:rPr lang="ru-RU" smtClean="0"/>
              <a:t>На площадке :ведение мяча</a:t>
            </a:r>
          </a:p>
        </p:txBody>
      </p:sp>
      <p:pic>
        <p:nvPicPr>
          <p:cNvPr id="26628" name="Picture 4" descr="C:\Documents and Settings\Lexa\My Documents\Юля\для слайдов\2738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050" y="5489575"/>
            <a:ext cx="15843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871538" y="2708275"/>
          <a:ext cx="7408862" cy="3529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1772"/>
                <a:gridCol w="1481772"/>
                <a:gridCol w="1481772"/>
                <a:gridCol w="1481772"/>
                <a:gridCol w="1481772"/>
              </a:tblGrid>
              <a:tr h="905613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Безопасный уровень</a:t>
                      </a:r>
                      <a:endParaRPr lang="ru-RU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средний</a:t>
                      </a:r>
                      <a:endParaRPr lang="ru-RU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Ниже среднего</a:t>
                      </a:r>
                      <a:endParaRPr lang="ru-RU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низкий</a:t>
                      </a:r>
                      <a:endParaRPr lang="ru-RU" sz="1800" dirty="0"/>
                    </a:p>
                  </a:txBody>
                  <a:tcPr marT="45728" marB="45728"/>
                </a:tc>
              </a:tr>
              <a:tr h="52468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C00000"/>
                          </a:solidFill>
                        </a:rPr>
                        <a:t>2005-2006гг.</a:t>
                      </a:r>
                      <a:endParaRPr lang="ru-RU" sz="1800" dirty="0">
                        <a:solidFill>
                          <a:srgbClr val="C00000"/>
                        </a:solidFill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55,3%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28,5%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10,6%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5,6%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28" marB="45728"/>
                </a:tc>
              </a:tr>
              <a:tr h="52468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C00000"/>
                          </a:solidFill>
                        </a:rPr>
                        <a:t>2006-2007гг.</a:t>
                      </a:r>
                      <a:endParaRPr lang="ru-RU" sz="1800" dirty="0">
                        <a:solidFill>
                          <a:srgbClr val="C00000"/>
                        </a:solidFill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53,1%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21,6%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13,4%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2,9%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28" marB="45728"/>
                </a:tc>
              </a:tr>
              <a:tr h="52468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C00000"/>
                          </a:solidFill>
                        </a:rPr>
                        <a:t>2007-2008гг.</a:t>
                      </a:r>
                      <a:endParaRPr lang="ru-RU" sz="1800" dirty="0">
                        <a:solidFill>
                          <a:srgbClr val="C00000"/>
                        </a:solidFill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47,4%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27,7%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22,2%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2,7%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28" marB="45728"/>
                </a:tc>
              </a:tr>
              <a:tr h="52468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C00000"/>
                          </a:solidFill>
                        </a:rPr>
                        <a:t>2008-2009гг.</a:t>
                      </a:r>
                      <a:endParaRPr lang="ru-RU" sz="1800" dirty="0">
                        <a:solidFill>
                          <a:srgbClr val="C00000"/>
                        </a:solidFill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41,9%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34,2%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19,8%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4,1%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28" marB="45728"/>
                </a:tc>
              </a:tr>
              <a:tr h="52468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C00000"/>
                          </a:solidFill>
                        </a:rPr>
                        <a:t>2009-2010гг.</a:t>
                      </a:r>
                      <a:endParaRPr lang="ru-RU" sz="1800" dirty="0">
                        <a:solidFill>
                          <a:srgbClr val="C00000"/>
                        </a:solidFill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40,9%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33,3%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21,4%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4,4%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28" marB="45728"/>
                </a:tc>
              </a:tr>
            </a:tbl>
          </a:graphicData>
        </a:graphic>
      </p:graphicFrame>
      <p:sp>
        <p:nvSpPr>
          <p:cNvPr id="23598" name="Заголовок 2"/>
          <p:cNvSpPr>
            <a:spLocks noGrp="1"/>
          </p:cNvSpPr>
          <p:nvPr>
            <p:ph type="title"/>
          </p:nvPr>
        </p:nvSpPr>
        <p:spPr>
          <a:xfrm>
            <a:off x="395288" y="476250"/>
            <a:ext cx="8353425" cy="1252538"/>
          </a:xfrm>
        </p:spPr>
        <p:txBody>
          <a:bodyPr/>
          <a:lstStyle/>
          <a:p>
            <a:pPr eaLnBrk="1" hangingPunct="1"/>
            <a:r>
              <a:rPr lang="ru-RU" smtClean="0"/>
              <a:t>Диагностика уровня здоровья учащихся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68313" y="2205038"/>
          <a:ext cx="8135937" cy="4360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992"/>
                <a:gridCol w="1016992"/>
                <a:gridCol w="1016992"/>
                <a:gridCol w="1016992"/>
                <a:gridCol w="1016992"/>
                <a:gridCol w="1016992"/>
                <a:gridCol w="1016992"/>
                <a:gridCol w="1016992"/>
              </a:tblGrid>
              <a:tr h="520465">
                <a:tc rowSpan="2">
                  <a:txBody>
                    <a:bodyPr/>
                    <a:lstStyle/>
                    <a:p>
                      <a:r>
                        <a:rPr lang="ru-RU" sz="1800" dirty="0" smtClean="0"/>
                        <a:t>Учеб-</a:t>
                      </a:r>
                    </a:p>
                    <a:p>
                      <a:r>
                        <a:rPr lang="ru-RU" sz="1800" dirty="0" smtClean="0"/>
                        <a:t>ный год</a:t>
                      </a:r>
                      <a:endParaRPr lang="ru-RU" sz="1800" dirty="0"/>
                    </a:p>
                  </a:txBody>
                  <a:tcPr marL="91429" marR="91429" marT="45714" marB="45714"/>
                </a:tc>
                <a:tc gridSpan="5">
                  <a:txBody>
                    <a:bodyPr/>
                    <a:lstStyle/>
                    <a:p>
                      <a:r>
                        <a:rPr lang="ru-RU" sz="1800" dirty="0" smtClean="0"/>
                        <a:t>                                         Баллы</a:t>
                      </a:r>
                      <a:endParaRPr lang="ru-RU" sz="1800" dirty="0"/>
                    </a:p>
                  </a:txBody>
                  <a:tcPr marL="91429" marR="91429" marT="45714" marB="45714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800" dirty="0" smtClean="0"/>
                        <a:t>Сумма баллов</a:t>
                      </a:r>
                      <a:endParaRPr lang="ru-RU" sz="1800" dirty="0"/>
                    </a:p>
                  </a:txBody>
                  <a:tcPr marL="91429" marR="91429" marT="45714" marB="45714"/>
                </a:tc>
                <a:tc rowSpan="2">
                  <a:txBody>
                    <a:bodyPr/>
                    <a:lstStyle/>
                    <a:p>
                      <a:r>
                        <a:rPr lang="ru-RU" sz="1800" dirty="0" smtClean="0"/>
                        <a:t>Оценка</a:t>
                      </a:r>
                      <a:endParaRPr lang="ru-RU" sz="1800" dirty="0"/>
                    </a:p>
                  </a:txBody>
                  <a:tcPr marL="91429" marR="91429" marT="45714" marB="45714"/>
                </a:tc>
              </a:tr>
              <a:tr h="6400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C00000"/>
                          </a:solidFill>
                        </a:rPr>
                        <a:t>Челноч-ный бег.</a:t>
                      </a:r>
                      <a:endParaRPr lang="ru-RU" sz="1800" dirty="0">
                        <a:solidFill>
                          <a:srgbClr val="C00000"/>
                        </a:solidFill>
                      </a:endParaRPr>
                    </a:p>
                  </a:txBody>
                  <a:tcPr marL="91429" marR="91429"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C00000"/>
                          </a:solidFill>
                        </a:rPr>
                        <a:t>Бег</a:t>
                      </a:r>
                      <a:r>
                        <a:rPr lang="ru-RU" sz="1800" baseline="0" dirty="0" smtClean="0">
                          <a:solidFill>
                            <a:srgbClr val="C00000"/>
                          </a:solidFill>
                        </a:rPr>
                        <a:t> 6</a:t>
                      </a:r>
                    </a:p>
                    <a:p>
                      <a:r>
                        <a:rPr lang="ru-RU" sz="1800" baseline="0" dirty="0" smtClean="0">
                          <a:solidFill>
                            <a:srgbClr val="C00000"/>
                          </a:solidFill>
                        </a:rPr>
                        <a:t>минут.</a:t>
                      </a:r>
                      <a:endParaRPr lang="ru-RU" sz="1800" dirty="0">
                        <a:solidFill>
                          <a:srgbClr val="C00000"/>
                        </a:solidFill>
                      </a:endParaRPr>
                    </a:p>
                  </a:txBody>
                  <a:tcPr marL="91429" marR="91429"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C00000"/>
                          </a:solidFill>
                        </a:rPr>
                        <a:t>Прыжок в длину.</a:t>
                      </a:r>
                      <a:endParaRPr lang="ru-RU" sz="1800" dirty="0">
                        <a:solidFill>
                          <a:srgbClr val="C00000"/>
                        </a:solidFill>
                      </a:endParaRPr>
                    </a:p>
                  </a:txBody>
                  <a:tcPr marL="91429" marR="91429"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C00000"/>
                          </a:solidFill>
                        </a:rPr>
                        <a:t>Подтяги-вание.</a:t>
                      </a:r>
                      <a:endParaRPr lang="ru-RU" sz="1800" dirty="0">
                        <a:solidFill>
                          <a:srgbClr val="C00000"/>
                        </a:solidFill>
                      </a:endParaRPr>
                    </a:p>
                  </a:txBody>
                  <a:tcPr marL="91429" marR="91429"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C00000"/>
                          </a:solidFill>
                        </a:rPr>
                        <a:t>Гиб-</a:t>
                      </a:r>
                    </a:p>
                    <a:p>
                      <a:r>
                        <a:rPr lang="ru-RU" sz="1800" dirty="0" smtClean="0">
                          <a:solidFill>
                            <a:srgbClr val="C00000"/>
                          </a:solidFill>
                        </a:rPr>
                        <a:t>Кость.</a:t>
                      </a:r>
                      <a:endParaRPr lang="ru-RU" sz="1800" dirty="0">
                        <a:solidFill>
                          <a:srgbClr val="C00000"/>
                        </a:solidFill>
                      </a:endParaRPr>
                    </a:p>
                  </a:txBody>
                  <a:tcPr marL="91429" marR="91429" marT="45714" marB="45714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006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C00000"/>
                          </a:solidFill>
                        </a:rPr>
                        <a:t>2005-2006гг.</a:t>
                      </a:r>
                      <a:endParaRPr lang="ru-RU" sz="1800" dirty="0">
                        <a:solidFill>
                          <a:srgbClr val="C00000"/>
                        </a:solidFill>
                      </a:endParaRPr>
                    </a:p>
                  </a:txBody>
                  <a:tcPr marL="91429" marR="91429"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  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13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29" marR="91429"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   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16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29" marR="91429"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   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10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29" marR="91429"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      13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29" marR="91429"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  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 17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29" marR="91429"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 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  69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29" marR="91429"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  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«4»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29" marR="91429" marT="45714" marB="45714"/>
                </a:tc>
              </a:tr>
              <a:tr h="64006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C00000"/>
                          </a:solidFill>
                        </a:rPr>
                        <a:t>2006-2007гг.</a:t>
                      </a:r>
                      <a:endParaRPr lang="ru-RU" sz="1800" dirty="0">
                        <a:solidFill>
                          <a:srgbClr val="C00000"/>
                        </a:solidFill>
                      </a:endParaRPr>
                    </a:p>
                  </a:txBody>
                  <a:tcPr marL="91429" marR="91429"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  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14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29" marR="91429"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   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16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29" marR="91429"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   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10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29" marR="91429"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   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15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29" marR="91429"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   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15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29" marR="91429"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   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70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29" marR="91429"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  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«4»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29" marR="91429" marT="45714" marB="45714"/>
                </a:tc>
              </a:tr>
              <a:tr h="64006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C00000"/>
                          </a:solidFill>
                        </a:rPr>
                        <a:t>2007-2008гг.</a:t>
                      </a:r>
                      <a:endParaRPr lang="ru-RU" sz="1800" dirty="0">
                        <a:solidFill>
                          <a:srgbClr val="C00000"/>
                        </a:solidFill>
                      </a:endParaRPr>
                    </a:p>
                  </a:txBody>
                  <a:tcPr marL="91429" marR="91429"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  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14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29" marR="91429"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      17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29" marR="91429"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   11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29" marR="91429"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  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 14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29" marR="91429"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   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15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29" marR="91429"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   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71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29" marR="91429"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  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«4»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29" marR="91429" marT="45714" marB="45714"/>
                </a:tc>
              </a:tr>
              <a:tr h="64006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C00000"/>
                          </a:solidFill>
                        </a:rPr>
                        <a:t>2008-2009гг.</a:t>
                      </a:r>
                      <a:endParaRPr lang="ru-RU" sz="1800" dirty="0">
                        <a:solidFill>
                          <a:srgbClr val="C00000"/>
                        </a:solidFill>
                      </a:endParaRPr>
                    </a:p>
                  </a:txBody>
                  <a:tcPr marL="91429" marR="91429"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  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15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29" marR="91429"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   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18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29" marR="91429"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   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14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29" marR="91429"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   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14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29" marR="91429"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      20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29" marR="91429"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  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 81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29" marR="91429"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  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«5»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29" marR="91429" marT="45714" marB="45714"/>
                </a:tc>
              </a:tr>
              <a:tr h="64006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C00000"/>
                          </a:solidFill>
                        </a:rPr>
                        <a:t>2009-2010гг.</a:t>
                      </a:r>
                      <a:endParaRPr lang="ru-RU" sz="1800" dirty="0">
                        <a:solidFill>
                          <a:srgbClr val="C00000"/>
                        </a:solidFill>
                      </a:endParaRPr>
                    </a:p>
                  </a:txBody>
                  <a:tcPr marL="91429" marR="91429"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     15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29" marR="91429"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      17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29" marR="91429"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  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 15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29" marR="91429"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   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16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29" marR="91429"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   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18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29" marR="91429"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      81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29" marR="91429"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 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«5»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29" marR="91429" marT="45714" marB="45714"/>
                </a:tc>
              </a:tr>
            </a:tbl>
          </a:graphicData>
        </a:graphic>
      </p:graphicFrame>
      <p:sp>
        <p:nvSpPr>
          <p:cNvPr id="24651" name="Заголовок 2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252538"/>
          </a:xfrm>
        </p:spPr>
        <p:txBody>
          <a:bodyPr/>
          <a:lstStyle/>
          <a:p>
            <a:pPr eaLnBrk="1" hangingPunct="1"/>
            <a:r>
              <a:rPr lang="ru-RU" smtClean="0"/>
              <a:t>Мониторинг физической </a:t>
            </a:r>
            <a:r>
              <a:rPr lang="en-US" smtClean="0"/>
              <a:t> </a:t>
            </a:r>
            <a:r>
              <a:rPr lang="ru-RU" smtClean="0"/>
              <a:t>подготовленности учащихся</a:t>
            </a:r>
            <a:r>
              <a:rPr lang="en-US" smtClean="0"/>
              <a:t>      </a:t>
            </a:r>
            <a:r>
              <a:rPr lang="ru-RU" smtClean="0"/>
              <a:t> </a:t>
            </a:r>
            <a:r>
              <a:rPr lang="ru-RU" smtClean="0">
                <a:solidFill>
                  <a:srgbClr val="002060"/>
                </a:solidFill>
              </a:rPr>
              <a:t>4 класса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ъект 1"/>
          <p:cNvSpPr>
            <a:spLocks noGrp="1"/>
          </p:cNvSpPr>
          <p:nvPr>
            <p:ph idx="1"/>
          </p:nvPr>
        </p:nvSpPr>
        <p:spPr>
          <a:xfrm>
            <a:off x="900113" y="1484313"/>
            <a:ext cx="7408862" cy="4897437"/>
          </a:xfrm>
        </p:spPr>
        <p:txBody>
          <a:bodyPr/>
          <a:lstStyle/>
          <a:p>
            <a:pPr eaLnBrk="1" hangingPunct="1"/>
            <a:r>
              <a:rPr lang="ru-RU" smtClean="0"/>
              <a:t>Приобретение основ теоретических знаний.</a:t>
            </a:r>
          </a:p>
          <a:p>
            <a:pPr eaLnBrk="1" hangingPunct="1"/>
            <a:r>
              <a:rPr lang="ru-RU" smtClean="0"/>
              <a:t>Освоение основных средств ОФП.</a:t>
            </a:r>
          </a:p>
          <a:p>
            <a:pPr eaLnBrk="1" hangingPunct="1"/>
            <a:r>
              <a:rPr lang="ru-RU" smtClean="0"/>
              <a:t>Освоение основных приёмов игры в баскетбол.</a:t>
            </a:r>
          </a:p>
          <a:p>
            <a:pPr eaLnBrk="1" hangingPunct="1"/>
            <a:r>
              <a:rPr lang="ru-RU" smtClean="0"/>
              <a:t>Умеют ориентироваться в действиях с партнёрами.</a:t>
            </a:r>
          </a:p>
          <a:p>
            <a:pPr eaLnBrk="1" hangingPunct="1"/>
            <a:r>
              <a:rPr lang="ru-RU" smtClean="0"/>
              <a:t>Применяют в игровой ситуации изученные способы ведения, передач, бросков мяча.</a:t>
            </a:r>
          </a:p>
          <a:p>
            <a:pPr eaLnBrk="1" hangingPunct="1"/>
            <a:r>
              <a:rPr lang="ru-RU" smtClean="0"/>
              <a:t>Осваивают основы коллективной игры.</a:t>
            </a:r>
          </a:p>
          <a:p>
            <a:pPr eaLnBrk="1" hangingPunct="1"/>
            <a:r>
              <a:rPr lang="ru-RU" smtClean="0"/>
              <a:t>Ориентируются при розыгрыше стандартной ситуации.</a:t>
            </a:r>
          </a:p>
          <a:p>
            <a:pPr eaLnBrk="1" hangingPunct="1"/>
            <a:r>
              <a:rPr lang="ru-RU" smtClean="0"/>
              <a:t>Осваивают основы судейской практики.</a:t>
            </a:r>
          </a:p>
          <a:p>
            <a:pPr eaLnBrk="1" hangingPunct="1"/>
            <a:r>
              <a:rPr lang="ru-RU" smtClean="0"/>
              <a:t>Участвуют в соревнованиях внутри класса и школы.</a:t>
            </a:r>
            <a:endParaRPr lang="en-US" smtClean="0"/>
          </a:p>
        </p:txBody>
      </p:sp>
      <p:sp>
        <p:nvSpPr>
          <p:cNvPr id="25603" name="Заголовок 2"/>
          <p:cNvSpPr>
            <a:spLocks noGrp="1"/>
          </p:cNvSpPr>
          <p:nvPr>
            <p:ph type="title"/>
          </p:nvPr>
        </p:nvSpPr>
        <p:spPr>
          <a:xfrm>
            <a:off x="1403350" y="338138"/>
            <a:ext cx="6192838" cy="714375"/>
          </a:xfrm>
        </p:spPr>
        <p:txBody>
          <a:bodyPr/>
          <a:lstStyle/>
          <a:p>
            <a:pPr eaLnBrk="1" hangingPunct="1"/>
            <a:r>
              <a:rPr lang="ru-RU" smtClean="0"/>
              <a:t>Ожидаемые результаты</a:t>
            </a:r>
          </a:p>
        </p:txBody>
      </p:sp>
      <p:pic>
        <p:nvPicPr>
          <p:cNvPr id="29700" name="Picture 4" descr="C:\Documents and Settings\Lexa\My Documents\Юля\для слайдов\izmenenie_razmera_nakleyka_100x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3860800"/>
            <a:ext cx="1684338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ъект 1"/>
          <p:cNvSpPr>
            <a:spLocks noGrp="1"/>
          </p:cNvSpPr>
          <p:nvPr>
            <p:ph idx="1"/>
          </p:nvPr>
        </p:nvSpPr>
        <p:spPr>
          <a:xfrm>
            <a:off x="250825" y="1052513"/>
            <a:ext cx="8642350" cy="5400675"/>
          </a:xfrm>
        </p:spPr>
        <p:txBody>
          <a:bodyPr/>
          <a:lstStyle/>
          <a:p>
            <a:pPr eaLnBrk="1" hangingPunct="1"/>
            <a:r>
              <a:rPr lang="ru-RU" sz="3200" b="1" smtClean="0"/>
              <a:t>Фронтальный метод </a:t>
            </a:r>
            <a:r>
              <a:rPr lang="ru-RU" sz="3200" smtClean="0"/>
              <a:t>– применяется при проведении ходьбы, бега, ОРУ.</a:t>
            </a:r>
          </a:p>
          <a:p>
            <a:pPr eaLnBrk="1" hangingPunct="1"/>
            <a:r>
              <a:rPr lang="ru-RU" sz="3200" b="1" smtClean="0"/>
              <a:t>Поточный способ </a:t>
            </a:r>
            <a:r>
              <a:rPr lang="ru-RU" sz="3200" smtClean="0"/>
              <a:t>– упражнение выполняется «потоком», через определённый интервал.</a:t>
            </a:r>
          </a:p>
          <a:p>
            <a:pPr eaLnBrk="1" hangingPunct="1"/>
            <a:r>
              <a:rPr lang="ru-RU" sz="3200" b="1" smtClean="0"/>
              <a:t>Посменный способ</a:t>
            </a:r>
            <a:r>
              <a:rPr lang="ru-RU" sz="3200" smtClean="0"/>
              <a:t>-упражнение выполняется сменами, несколько человек одновременно. </a:t>
            </a:r>
          </a:p>
          <a:p>
            <a:pPr eaLnBrk="1" hangingPunct="1"/>
            <a:r>
              <a:rPr lang="ru-RU" sz="3200" b="1" smtClean="0"/>
              <a:t>Групповой метод</a:t>
            </a:r>
            <a:r>
              <a:rPr lang="ru-RU" sz="3200" smtClean="0"/>
              <a:t>-ученики распределяются на несколько групп.</a:t>
            </a:r>
          </a:p>
          <a:p>
            <a:pPr eaLnBrk="1" hangingPunct="1"/>
            <a:r>
              <a:rPr lang="ru-RU" sz="3200" b="1" smtClean="0"/>
              <a:t>Индивидуальный метод</a:t>
            </a:r>
            <a:r>
              <a:rPr lang="ru-RU" sz="3200" smtClean="0"/>
              <a:t>- каждый ученик под контролем учителя выполняет задание.</a:t>
            </a:r>
          </a:p>
          <a:p>
            <a:pPr eaLnBrk="1" hangingPunct="1"/>
            <a:endParaRPr lang="ru-RU" sz="3200" smtClean="0"/>
          </a:p>
        </p:txBody>
      </p:sp>
      <p:sp>
        <p:nvSpPr>
          <p:cNvPr id="26627" name="Заголовок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787400"/>
          </a:xfrm>
        </p:spPr>
        <p:txBody>
          <a:bodyPr/>
          <a:lstStyle/>
          <a:p>
            <a:pPr eaLnBrk="1" hangingPunct="1"/>
            <a:r>
              <a:rPr lang="ru-RU" smtClean="0"/>
              <a:t>Методы организации учащихся</a:t>
            </a:r>
          </a:p>
        </p:txBody>
      </p:sp>
      <p:pic>
        <p:nvPicPr>
          <p:cNvPr id="30724" name="Picture 4" descr="C:\Documents and Settings\Lexa\My Documents\Юля\для слайдов\dunksho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1158875"/>
            <a:ext cx="115252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3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6192838"/>
          </a:xfrm>
        </p:spPr>
        <p:txBody>
          <a:bodyPr/>
          <a:lstStyle/>
          <a:p>
            <a:pPr eaLnBrk="1" hangingPunct="1"/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9219" name="Прямоугольник 6"/>
          <p:cNvSpPr>
            <a:spLocks noChangeArrowheads="1"/>
          </p:cNvSpPr>
          <p:nvPr/>
        </p:nvSpPr>
        <p:spPr bwMode="auto">
          <a:xfrm>
            <a:off x="468313" y="404813"/>
            <a:ext cx="8135937" cy="637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 algn="ctr">
              <a:buFont typeface="Symbol" pitchFamily="18" charset="2"/>
              <a:buNone/>
            </a:pPr>
            <a:r>
              <a:rPr lang="ru-RU" sz="4400">
                <a:solidFill>
                  <a:srgbClr val="002060"/>
                </a:solidFill>
              </a:rPr>
              <a:t>Методическая разработка раздела</a:t>
            </a:r>
          </a:p>
          <a:p>
            <a:pPr lvl="1" algn="ctr">
              <a:buFont typeface="Symbol" pitchFamily="18" charset="2"/>
              <a:buNone/>
            </a:pPr>
            <a:r>
              <a:rPr lang="ru-RU" sz="4400">
                <a:solidFill>
                  <a:srgbClr val="002060"/>
                </a:solidFill>
              </a:rPr>
              <a:t>  Образовательной программы по физической культуре.</a:t>
            </a:r>
          </a:p>
          <a:p>
            <a:pPr lvl="1" algn="ctr">
              <a:buFont typeface="Symbol" pitchFamily="18" charset="2"/>
              <a:buNone/>
            </a:pPr>
            <a:endParaRPr lang="en-US" sz="4400">
              <a:solidFill>
                <a:srgbClr val="002060"/>
              </a:solidFill>
            </a:endParaRPr>
          </a:p>
          <a:p>
            <a:pPr lvl="1" algn="ctr">
              <a:buFont typeface="Symbol" pitchFamily="18" charset="2"/>
              <a:buNone/>
            </a:pPr>
            <a:r>
              <a:rPr lang="ru-RU" sz="4400">
                <a:solidFill>
                  <a:srgbClr val="002060"/>
                </a:solidFill>
              </a:rPr>
              <a:t>Тема: </a:t>
            </a:r>
          </a:p>
          <a:p>
            <a:pPr lvl="1" algn="ctr">
              <a:buFont typeface="Symbol" pitchFamily="18" charset="2"/>
              <a:buNone/>
            </a:pPr>
            <a:r>
              <a:rPr lang="ru-RU" sz="4400">
                <a:solidFill>
                  <a:srgbClr val="C00000"/>
                </a:solidFill>
              </a:rPr>
              <a:t>Обучение игре в баскетбол </a:t>
            </a:r>
            <a:r>
              <a:rPr lang="ru-RU" sz="3200">
                <a:solidFill>
                  <a:srgbClr val="002060"/>
                </a:solidFill>
              </a:rPr>
              <a:t>младший и средний школьный возраст</a:t>
            </a:r>
          </a:p>
          <a:p>
            <a:pPr lvl="1" algn="ctr">
              <a:buFont typeface="Symbol" pitchFamily="18" charset="2"/>
              <a:buNone/>
            </a:pPr>
            <a:endParaRPr lang="ru-RU" sz="2400">
              <a:solidFill>
                <a:srgbClr val="002060"/>
              </a:solidFill>
            </a:endParaRPr>
          </a:p>
        </p:txBody>
      </p:sp>
      <p:pic>
        <p:nvPicPr>
          <p:cNvPr id="9220" name="Picture 4" descr="C:\Documents and Settings\Lexa\My Documents\Юля\для слайдов\dunksho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213100"/>
            <a:ext cx="237490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Объект 3"/>
          <p:cNvGraphicFramePr>
            <a:graphicFrameLocks noGrp="1"/>
          </p:cNvGraphicFramePr>
          <p:nvPr>
            <p:ph idx="1"/>
          </p:nvPr>
        </p:nvGraphicFramePr>
        <p:xfrm>
          <a:off x="755650" y="2636838"/>
          <a:ext cx="7591425" cy="376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3" r:id="rId4" imgW="7596274" imgH="3767655" progId="Excel.Chart.8">
                  <p:embed/>
                </p:oleObj>
              </mc:Choice>
              <mc:Fallback>
                <p:oleObj r:id="rId4" imgW="7596274" imgH="3767655" progId="Excel.Chart.8">
                  <p:embed/>
                  <p:pic>
                    <p:nvPicPr>
                      <p:cNvPr id="0" name="Объект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636838"/>
                        <a:ext cx="7591425" cy="376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1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Дозирование нагрузки на уроках по баскетболу</a:t>
            </a:r>
          </a:p>
        </p:txBody>
      </p:sp>
      <p:pic>
        <p:nvPicPr>
          <p:cNvPr id="31748" name="Picture 4" descr="C:\Documents and Settings\Lexa\My Documents\Юля\для слайдов\image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3284538"/>
            <a:ext cx="1655762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 descr="C:\Documents and Settings\Lexa\My Documents\Саша\pic\Basketball Icon 06_256x256-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5085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Объект 1"/>
          <p:cNvSpPr>
            <a:spLocks noGrp="1"/>
          </p:cNvSpPr>
          <p:nvPr>
            <p:ph idx="1"/>
          </p:nvPr>
        </p:nvSpPr>
        <p:spPr>
          <a:xfrm>
            <a:off x="323850" y="981075"/>
            <a:ext cx="8496300" cy="5543550"/>
          </a:xfrm>
        </p:spPr>
        <p:txBody>
          <a:bodyPr rtlCol="0"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Власов А.В. Методика преподавания учебных знаний на уроках физической культуры. Москва, 2001 г.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 smtClean="0"/>
              <a:t>Гомельский А.Я. Энциклопедия баскетболиста. Греид ФАИР 2002 г.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Данилов В.А. Повышение эффективности игровых действий в баскетболе. Москва «Просвещение» 1996 г.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 smtClean="0"/>
              <a:t>Железняк Ю.Д., Портнов Ю.М. Спортивные игры. Москва «Академия» 2008 г.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 smtClean="0"/>
              <a:t>Лях В.И. Физическая культура. 1-4 классы. Учебное пособие. Москва 2002 г.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 smtClean="0"/>
              <a:t>Нестеровский Д.И. Баскетбол. Теория и</a:t>
            </a:r>
            <a:r>
              <a:rPr lang="en-US" dirty="0" smtClean="0"/>
              <a:t> </a:t>
            </a:r>
            <a:r>
              <a:rPr lang="ru-RU" dirty="0" smtClean="0"/>
              <a:t>методика обучения. Москва «Академия» 2008 г.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 smtClean="0"/>
              <a:t>Яхонтов Е.Р. Физическая подготовка</a:t>
            </a:r>
            <a:endParaRPr lang="en-US" dirty="0" smtClean="0"/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dirty="0" smtClean="0"/>
              <a:t>    </a:t>
            </a:r>
            <a:r>
              <a:rPr lang="ru-RU" dirty="0" smtClean="0"/>
              <a:t>баскетболистов. «Олимп» 2007 г.</a:t>
            </a:r>
          </a:p>
        </p:txBody>
      </p:sp>
      <p:sp>
        <p:nvSpPr>
          <p:cNvPr id="28676" name="Заголовок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498475"/>
          </a:xfrm>
        </p:spPr>
        <p:txBody>
          <a:bodyPr/>
          <a:lstStyle/>
          <a:p>
            <a:pPr eaLnBrk="1" hangingPunct="1"/>
            <a:r>
              <a:rPr lang="ru-RU" smtClean="0"/>
              <a:t>Список литературы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188" y="1341438"/>
            <a:ext cx="8229600" cy="5256212"/>
          </a:xfrm>
        </p:spPr>
        <p:txBody>
          <a:bodyPr rtlCol="0"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Обеспечение разностороннего физического развития.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Укрепление здоровья учащихся.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Воспитание гармоничной, социально активной личности по средствам обучения игре в баскетбол.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Задачи: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solidFill>
                  <a:srgbClr val="002060"/>
                </a:solidFill>
              </a:rPr>
              <a:t>Формирование устойчивой привычки к систематическим занятиям;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solidFill>
                  <a:srgbClr val="002060"/>
                </a:solidFill>
              </a:rPr>
              <a:t>Приобретение высокого уровня развития необходимых двигательных навыков;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solidFill>
                  <a:srgbClr val="002060"/>
                </a:solidFill>
              </a:rPr>
              <a:t>Обеспечение развития физических качеств;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solidFill>
                  <a:srgbClr val="002060"/>
                </a:solidFill>
              </a:rPr>
              <a:t>Овладение основами игры в баскетбол;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solidFill>
                  <a:srgbClr val="002060"/>
                </a:solidFill>
              </a:rPr>
              <a:t>Овладение знаниями, умениями и навыками, необходимыми для участия в соревнованиях.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>
          <a:xfrm>
            <a:off x="971550" y="260350"/>
            <a:ext cx="7345363" cy="1081088"/>
          </a:xfrm>
        </p:spPr>
        <p:txBody>
          <a:bodyPr/>
          <a:lstStyle/>
          <a:p>
            <a:pPr eaLnBrk="1" hangingPunct="1"/>
            <a:r>
              <a:rPr lang="ru-RU" smtClean="0"/>
              <a:t>Главная цель методической разработки</a:t>
            </a:r>
          </a:p>
        </p:txBody>
      </p: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581525"/>
            <a:ext cx="1800225" cy="165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</p:nvPr>
        </p:nvGraphicFramePr>
        <p:xfrm>
          <a:off x="684213" y="1268413"/>
          <a:ext cx="8075612" cy="5078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865188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История баскетбола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Объект 4"/>
          <p:cNvGraphicFramePr>
            <a:graphicFrameLocks noGrp="1"/>
          </p:cNvGraphicFramePr>
          <p:nvPr>
            <p:ph idx="1"/>
          </p:nvPr>
        </p:nvGraphicFramePr>
        <p:xfrm>
          <a:off x="200025" y="1865313"/>
          <a:ext cx="8742363" cy="463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Диаграмма" r:id="rId4" imgW="8743950" imgH="4638675" progId="Excel.Chart.8">
                  <p:embed/>
                </p:oleObj>
              </mc:Choice>
              <mc:Fallback>
                <p:oleObj name="Диаграмма" r:id="rId4" imgW="8743950" imgH="4638675" progId="Excel.Chart.8">
                  <p:embed/>
                  <p:pic>
                    <p:nvPicPr>
                      <p:cNvPr id="0" name="Объект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" y="1865313"/>
                        <a:ext cx="8742363" cy="4637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Показатели уровня здоровья школьников</a:t>
            </a:r>
          </a:p>
        </p:txBody>
      </p:sp>
      <p:pic>
        <p:nvPicPr>
          <p:cNvPr id="12292" name="Picture 5" descr="C:\Documents and Settings\Lexa\My Documents\Юля\для слайдов\izmenenie_razmera_nakleyka_100x1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125538"/>
            <a:ext cx="221297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229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Объект 3"/>
          <p:cNvGraphicFramePr>
            <a:graphicFrameLocks noGrp="1"/>
          </p:cNvGraphicFramePr>
          <p:nvPr>
            <p:ph idx="1"/>
          </p:nvPr>
        </p:nvGraphicFramePr>
        <p:xfrm>
          <a:off x="777875" y="1722438"/>
          <a:ext cx="7507288" cy="463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r:id="rId4" imgW="7510923" imgH="4639458" progId="Excel.Chart.8">
                  <p:embed/>
                </p:oleObj>
              </mc:Choice>
              <mc:Fallback>
                <p:oleObj r:id="rId4" imgW="7510923" imgH="4639458" progId="Excel.Chart.8">
                  <p:embed/>
                  <p:pic>
                    <p:nvPicPr>
                      <p:cNvPr id="0" name="Объект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75" y="1722438"/>
                        <a:ext cx="7507288" cy="4637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5" name="Заголовок 2"/>
          <p:cNvSpPr>
            <a:spLocks noGrp="1"/>
          </p:cNvSpPr>
          <p:nvPr>
            <p:ph type="title"/>
          </p:nvPr>
        </p:nvSpPr>
        <p:spPr>
          <a:xfrm>
            <a:off x="250825" y="333375"/>
            <a:ext cx="8640763" cy="1290638"/>
          </a:xfrm>
        </p:spPr>
        <p:txBody>
          <a:bodyPr/>
          <a:lstStyle/>
          <a:p>
            <a:pPr eaLnBrk="1" hangingPunct="1"/>
            <a:r>
              <a:rPr lang="ru-RU" smtClean="0"/>
              <a:t>Отрицательная динамика состояния здоровья учащихся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755576" y="1988840"/>
          <a:ext cx="7344816" cy="4323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ъект 1"/>
          <p:cNvSpPr>
            <a:spLocks noGrp="1"/>
          </p:cNvSpPr>
          <p:nvPr>
            <p:ph idx="1"/>
          </p:nvPr>
        </p:nvSpPr>
        <p:spPr>
          <a:xfrm>
            <a:off x="1116013" y="908050"/>
            <a:ext cx="6913562" cy="5184775"/>
          </a:xfrm>
        </p:spPr>
        <p:txBody>
          <a:bodyPr/>
          <a:lstStyle/>
          <a:p>
            <a:pPr eaLnBrk="1" hangingPunct="1"/>
            <a:r>
              <a:rPr lang="ru-RU" smtClean="0"/>
              <a:t>-</a:t>
            </a:r>
            <a:r>
              <a:rPr lang="ru-RU" smtClean="0">
                <a:solidFill>
                  <a:srgbClr val="002060"/>
                </a:solidFill>
              </a:rPr>
              <a:t>техника передвижения в защитной стойке</a:t>
            </a:r>
          </a:p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-техника остановки в два шага</a:t>
            </a:r>
          </a:p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-техника поворотов</a:t>
            </a:r>
          </a:p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-техника передач мяча</a:t>
            </a:r>
          </a:p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-бросок мяча с места</a:t>
            </a:r>
          </a:p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-бросок мяча после ведения</a:t>
            </a:r>
          </a:p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-вырывание и выбивание мяча</a:t>
            </a:r>
          </a:p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-индивидуальные защитные действия</a:t>
            </a:r>
          </a:p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-нападение быстрым прорывом</a:t>
            </a:r>
          </a:p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-перехват мяча</a:t>
            </a:r>
          </a:p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-передачи мяча в движении</a:t>
            </a:r>
          </a:p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-зонная защита</a:t>
            </a:r>
          </a:p>
        </p:txBody>
      </p:sp>
      <p:sp>
        <p:nvSpPr>
          <p:cNvPr id="14339" name="Заголовок 2"/>
          <p:cNvSpPr>
            <a:spLocks noGrp="1"/>
          </p:cNvSpPr>
          <p:nvPr>
            <p:ph type="title"/>
          </p:nvPr>
        </p:nvSpPr>
        <p:spPr>
          <a:xfrm>
            <a:off x="323850" y="260350"/>
            <a:ext cx="8569325" cy="792163"/>
          </a:xfrm>
        </p:spPr>
        <p:txBody>
          <a:bodyPr/>
          <a:lstStyle/>
          <a:p>
            <a:pPr eaLnBrk="1" hangingPunct="1"/>
            <a:r>
              <a:rPr lang="ru-RU" smtClean="0"/>
              <a:t>Последовательность обучения</a:t>
            </a:r>
          </a:p>
        </p:txBody>
      </p:sp>
      <p:pic>
        <p:nvPicPr>
          <p:cNvPr id="14340" name="Picture 4" descr="C:\Documents and Settings\Lexa\My Documents\Юля\для слайдов\imag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284538"/>
            <a:ext cx="1944687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ъект 1"/>
          <p:cNvSpPr>
            <a:spLocks noGrp="1"/>
          </p:cNvSpPr>
          <p:nvPr>
            <p:ph idx="1"/>
          </p:nvPr>
        </p:nvSpPr>
        <p:spPr>
          <a:xfrm>
            <a:off x="250825" y="2276475"/>
            <a:ext cx="8642350" cy="424815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ru-RU" smtClean="0">
                <a:solidFill>
                  <a:srgbClr val="002060"/>
                </a:solidFill>
              </a:rPr>
              <a:t>Методическая разработка есть внутренний образовательный стандарт, определяющий эффективность образовательной деятельности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mtClean="0">
                <a:solidFill>
                  <a:srgbClr val="002060"/>
                </a:solidFill>
              </a:rPr>
              <a:t>Содержание  разработки не может сводится только к знаниям умениям и навыкам, должно иметь развивающую направленность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mtClean="0">
                <a:solidFill>
                  <a:srgbClr val="002060"/>
                </a:solidFill>
              </a:rPr>
              <a:t>Содержание разработки разрабатывается на основе стандартов, особенностей развития учащихся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mtClean="0">
                <a:solidFill>
                  <a:srgbClr val="002060"/>
                </a:solidFill>
              </a:rPr>
              <a:t>Методическая разработка есть также инструмент управления качеством образования</a:t>
            </a:r>
          </a:p>
        </p:txBody>
      </p:sp>
      <p:pic>
        <p:nvPicPr>
          <p:cNvPr id="15365" name="Picture 5" descr="C:\Documents and Settings\Lexa\My Documents\Саша\pic\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581525"/>
            <a:ext cx="2555875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Заголовок 2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1506537"/>
          </a:xfrm>
        </p:spPr>
        <p:txBody>
          <a:bodyPr/>
          <a:lstStyle/>
          <a:p>
            <a:pPr eaLnBrk="1" hangingPunct="1"/>
            <a:r>
              <a:rPr lang="ru-RU" sz="3600" smtClean="0"/>
              <a:t>Специфика восприятия и освоения учебного материала в соответствии с возрастными особенностями учащихся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60350"/>
            <a:ext cx="2520950" cy="194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4" name="Rectangle 10"/>
          <p:cNvSpPr>
            <a:spLocks noChangeArrowheads="1"/>
          </p:cNvSpPr>
          <p:nvPr/>
        </p:nvSpPr>
        <p:spPr bwMode="auto">
          <a:xfrm>
            <a:off x="3924300" y="2708275"/>
            <a:ext cx="4895850" cy="397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chemeClr val="tx2"/>
                </a:solidFill>
              </a:rPr>
              <a:t>Чтобы поймать мяч вытяни к нему руки с расставленными пальцами и как только мяч коснется пальцев, согни руки, притягивая мяч к груди</a:t>
            </a:r>
            <a:r>
              <a:rPr lang="ru-RU" sz="3200">
                <a:solidFill>
                  <a:srgbClr val="002060"/>
                </a:solidFill>
              </a:rPr>
              <a:t/>
            </a:r>
            <a:br>
              <a:rPr lang="ru-RU" sz="3200">
                <a:solidFill>
                  <a:srgbClr val="002060"/>
                </a:solidFill>
              </a:rPr>
            </a:br>
            <a:endParaRPr lang="ru-RU">
              <a:solidFill>
                <a:srgbClr val="002060"/>
              </a:solidFill>
            </a:endParaRPr>
          </a:p>
        </p:txBody>
      </p:sp>
      <p:pic>
        <p:nvPicPr>
          <p:cNvPr id="18435" name="Picture 4" descr="Scan1000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2641600"/>
            <a:ext cx="3671887" cy="41036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6" name="Прямоугольник 1"/>
          <p:cNvSpPr>
            <a:spLocks noChangeArrowheads="1"/>
          </p:cNvSpPr>
          <p:nvPr/>
        </p:nvSpPr>
        <p:spPr bwMode="auto">
          <a:xfrm>
            <a:off x="1692275" y="728663"/>
            <a:ext cx="56165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/>
              <a:t>              </a:t>
            </a:r>
            <a:r>
              <a:rPr lang="ru-RU" sz="4400">
                <a:solidFill>
                  <a:schemeClr val="bg1"/>
                </a:solidFill>
              </a:rPr>
              <a:t>Ловля мяча</a:t>
            </a:r>
          </a:p>
        </p:txBody>
      </p:sp>
      <p:pic>
        <p:nvPicPr>
          <p:cNvPr id="16389" name="Picture 7" descr="C:\Documents and Settings\Lexa\My Documents\Юля\для слайдов\27387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438" y="4221163"/>
            <a:ext cx="666750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Волна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Волна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2435</TotalTime>
  <Words>1018</Words>
  <Application>Microsoft Office PowerPoint</Application>
  <PresentationFormat>Экран (4:3)</PresentationFormat>
  <Paragraphs>185</Paragraphs>
  <Slides>21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Candara</vt:lpstr>
      <vt:lpstr>Symbol</vt:lpstr>
      <vt:lpstr>Calibri</vt:lpstr>
      <vt:lpstr>Wingdings</vt:lpstr>
      <vt:lpstr>Verdana</vt:lpstr>
      <vt:lpstr>Волна</vt:lpstr>
      <vt:lpstr>Диаграмма Microsoft Excel</vt:lpstr>
      <vt:lpstr>Аттестационная работа на 1 квалификационную категорию учителя физической культуры Шошина Александра Владимировича    МОУ СОШ с. Подлесово 2010 год</vt:lpstr>
      <vt:lpstr>    </vt:lpstr>
      <vt:lpstr>Главная цель методической разработки</vt:lpstr>
      <vt:lpstr>История баскетбола</vt:lpstr>
      <vt:lpstr>Показатели уровня здоровья школьников</vt:lpstr>
      <vt:lpstr>Отрицательная динамика состояния здоровья учащихся</vt:lpstr>
      <vt:lpstr>Последовательность обучения</vt:lpstr>
      <vt:lpstr>Специфика восприятия и освоения учебного материала в соответствии с возрастными особенностями учащихся</vt:lpstr>
      <vt:lpstr>Презентация PowerPoint</vt:lpstr>
      <vt:lpstr>Передачи мяча</vt:lpstr>
      <vt:lpstr>Ведение мяча(дриблинг)</vt:lpstr>
      <vt:lpstr>Презентация PowerPoint</vt:lpstr>
      <vt:lpstr>Презентация PowerPoint</vt:lpstr>
      <vt:lpstr>Ведение мяча</vt:lpstr>
      <vt:lpstr>На площадке :ведение мяча</vt:lpstr>
      <vt:lpstr>Диагностика уровня здоровья учащихся </vt:lpstr>
      <vt:lpstr>Мониторинг физической  подготовленности учащихся       4 класса</vt:lpstr>
      <vt:lpstr>Ожидаемые результаты</vt:lpstr>
      <vt:lpstr>Методы организации учащихся</vt:lpstr>
      <vt:lpstr> Дозирование нагрузки на уроках по баскетболу</vt:lpstr>
      <vt:lpstr>Список литературы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Admin</cp:lastModifiedBy>
  <dcterms:created xsi:type="dcterms:W3CDTF">2007-11-22T19:43:07Z</dcterms:created>
  <dcterms:modified xsi:type="dcterms:W3CDTF">2010-11-20T15:38:07Z</dcterms:modified>
</cp:coreProperties>
</file>