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07" r:id="rId3"/>
    <p:sldId id="319" r:id="rId4"/>
    <p:sldId id="323" r:id="rId5"/>
    <p:sldId id="336" r:id="rId6"/>
    <p:sldId id="326" r:id="rId7"/>
    <p:sldId id="334" r:id="rId8"/>
    <p:sldId id="320" r:id="rId9"/>
    <p:sldId id="322" r:id="rId10"/>
    <p:sldId id="328" r:id="rId11"/>
    <p:sldId id="329" r:id="rId12"/>
    <p:sldId id="330" r:id="rId13"/>
    <p:sldId id="333" r:id="rId14"/>
    <p:sldId id="298" r:id="rId15"/>
    <p:sldId id="311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1BD6-FF5D-425E-9A72-0141D539F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6598-7CF4-448F-B097-E1F56CBCD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02C17-53C4-4E2B-AA3D-2CF0ED3936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59260D-2F6B-4874-BD18-D8C0C1417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7EB4-A48E-4162-B3D8-1B32A7AB6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D1E9-12F3-44D4-9B20-7414C97A0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CD34-9849-4C5C-8009-1D8E7834F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83C92-8166-4748-8999-2AC9D5F94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6B795-A894-4CA0-93A6-EFBA3C667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7256F-8B71-4F76-9A29-64CBC754F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B371-DC59-4F1E-A480-C71DAE993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9B51-CD07-4F6C-8BA2-17533E4AF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FFFCC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A23AC-14DE-4782-89B1-8AB45DC91E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271462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АППЕРЦЕПЦИЯ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57225"/>
            <a:ext cx="8243888" cy="1419225"/>
          </a:xfrm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495800"/>
          </a:xfrm>
        </p:spPr>
        <p:txBody>
          <a:bodyPr/>
          <a:lstStyle/>
          <a:p>
            <a:r>
              <a:rPr lang="ru-RU"/>
              <a:t>В этом разделе вы узнаете, как создать модель атома любого химического элемента из протонов, нейтронов и электронов.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1534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Конструктор атомов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00600"/>
            <a:ext cx="2305050" cy="1724025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76800"/>
            <a:ext cx="2543175" cy="1724025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257800"/>
            <a:ext cx="1485900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Атом лития: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943600" y="609600"/>
            <a:ext cx="32004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FF3300"/>
                </a:solidFill>
              </a:rPr>
              <a:t>ЗАПОМНИТЕ:</a:t>
            </a:r>
          </a:p>
          <a:p>
            <a:pPr>
              <a:lnSpc>
                <a:spcPct val="80000"/>
              </a:lnSpc>
            </a:pPr>
            <a:r>
              <a:rPr lang="ru-RU" sz="2400"/>
              <a:t>Число </a:t>
            </a:r>
            <a:r>
              <a:rPr lang="ru-RU" sz="2400">
                <a:solidFill>
                  <a:srgbClr val="FF3300"/>
                </a:solidFill>
              </a:rPr>
              <a:t>протонов</a:t>
            </a:r>
            <a:r>
              <a:rPr lang="ru-RU" sz="2400"/>
              <a:t> равно </a:t>
            </a:r>
            <a:r>
              <a:rPr lang="ru-RU" sz="2400">
                <a:solidFill>
                  <a:srgbClr val="FF3300"/>
                </a:solidFill>
              </a:rPr>
              <a:t>заряду</a:t>
            </a:r>
            <a:r>
              <a:rPr lang="ru-RU" sz="2400"/>
              <a:t> ядра</a:t>
            </a:r>
          </a:p>
          <a:p>
            <a:pPr>
              <a:lnSpc>
                <a:spcPct val="80000"/>
              </a:lnSpc>
            </a:pPr>
            <a:r>
              <a:rPr lang="ru-RU" sz="2400"/>
              <a:t>Число </a:t>
            </a:r>
            <a:r>
              <a:rPr lang="ru-RU" sz="2400">
                <a:solidFill>
                  <a:srgbClr val="FF3300"/>
                </a:solidFill>
              </a:rPr>
              <a:t>электронов </a:t>
            </a:r>
            <a:r>
              <a:rPr lang="ru-RU" sz="2400"/>
              <a:t>равно числу </a:t>
            </a:r>
            <a:r>
              <a:rPr lang="ru-RU" sz="2400">
                <a:solidFill>
                  <a:srgbClr val="FF3300"/>
                </a:solidFill>
              </a:rPr>
              <a:t>протонов</a:t>
            </a:r>
          </a:p>
          <a:p>
            <a:pPr>
              <a:lnSpc>
                <a:spcPct val="80000"/>
              </a:lnSpc>
            </a:pPr>
            <a:r>
              <a:rPr lang="ru-RU" sz="2400"/>
              <a:t>Массовое число равно </a:t>
            </a:r>
            <a:r>
              <a:rPr lang="ru-RU" sz="2400">
                <a:solidFill>
                  <a:srgbClr val="FF3300"/>
                </a:solidFill>
              </a:rPr>
              <a:t>количеству частиц в ядре</a:t>
            </a:r>
          </a:p>
          <a:p>
            <a:pPr>
              <a:lnSpc>
                <a:spcPct val="80000"/>
              </a:lnSpc>
            </a:pPr>
            <a:r>
              <a:rPr lang="ru-RU" sz="2800"/>
              <a:t>Постройте модель атома лития </a:t>
            </a:r>
            <a:r>
              <a:rPr lang="ru-RU" sz="2400"/>
              <a:t>самостоятельно</a:t>
            </a:r>
            <a:endParaRPr lang="ru-RU" sz="24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FF3300"/>
              </a:solidFill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1219200" cy="814388"/>
          </a:xfrm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1219200" cy="862013"/>
          </a:xfrm>
          <a:prstGeom prst="rect">
            <a:avLst/>
          </a:prstGeom>
          <a:noFill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00200"/>
            <a:ext cx="1143000" cy="690563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524000"/>
            <a:ext cx="1219200" cy="801688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24000"/>
            <a:ext cx="1219200" cy="754063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410200"/>
            <a:ext cx="1752600" cy="1187450"/>
          </a:xfrm>
          <a:prstGeom prst="rect">
            <a:avLst/>
          </a:prstGeom>
          <a:noFill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334000"/>
            <a:ext cx="1695450" cy="1268413"/>
          </a:xfrm>
          <a:prstGeom prst="rect">
            <a:avLst/>
          </a:prstGeom>
          <a:noFill/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562600"/>
            <a:ext cx="1219200" cy="882650"/>
          </a:xfrm>
          <a:prstGeom prst="rect">
            <a:avLst/>
          </a:prstGeom>
          <a:noFill/>
        </p:spPr>
      </p:pic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533400" y="5943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1066800" y="62484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371600" y="57150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3048000" y="5486400"/>
            <a:ext cx="228600" cy="228600"/>
          </a:xfrm>
          <a:prstGeom prst="ellipse">
            <a:avLst/>
          </a:prstGeom>
          <a:solidFill>
            <a:srgbClr val="1B93E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2667000" y="5943600"/>
            <a:ext cx="228600" cy="228600"/>
          </a:xfrm>
          <a:prstGeom prst="ellipse">
            <a:avLst/>
          </a:prstGeom>
          <a:solidFill>
            <a:srgbClr val="1B93E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Oval 18"/>
          <p:cNvSpPr>
            <a:spLocks noChangeArrowheads="1"/>
          </p:cNvSpPr>
          <p:nvPr/>
        </p:nvSpPr>
        <p:spPr bwMode="auto">
          <a:xfrm>
            <a:off x="3276600" y="6019800"/>
            <a:ext cx="228600" cy="228600"/>
          </a:xfrm>
          <a:prstGeom prst="ellipse">
            <a:avLst/>
          </a:prstGeom>
          <a:solidFill>
            <a:srgbClr val="1B93E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>
            <a:off x="5410200" y="6019800"/>
            <a:ext cx="152400" cy="152400"/>
          </a:xfrm>
          <a:prstGeom prst="ellipse">
            <a:avLst/>
          </a:prstGeom>
          <a:solidFill>
            <a:srgbClr val="3DE34D"/>
          </a:solidFill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4800600" y="6172200"/>
            <a:ext cx="152400" cy="152400"/>
          </a:xfrm>
          <a:prstGeom prst="ellipse">
            <a:avLst/>
          </a:prstGeom>
          <a:solidFill>
            <a:srgbClr val="3DE34D"/>
          </a:solidFill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9" name="Oval 21"/>
          <p:cNvSpPr>
            <a:spLocks noChangeArrowheads="1"/>
          </p:cNvSpPr>
          <p:nvPr/>
        </p:nvSpPr>
        <p:spPr bwMode="auto">
          <a:xfrm>
            <a:off x="4953000" y="5638800"/>
            <a:ext cx="152400" cy="152400"/>
          </a:xfrm>
          <a:prstGeom prst="ellipse">
            <a:avLst/>
          </a:prstGeom>
          <a:solidFill>
            <a:srgbClr val="3DE34D"/>
          </a:solidFill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2" name="Oval 24"/>
          <p:cNvSpPr>
            <a:spLocks noChangeArrowheads="1"/>
          </p:cNvSpPr>
          <p:nvPr/>
        </p:nvSpPr>
        <p:spPr bwMode="auto">
          <a:xfrm>
            <a:off x="2209800" y="6096000"/>
            <a:ext cx="228600" cy="228600"/>
          </a:xfrm>
          <a:prstGeom prst="ellipse">
            <a:avLst/>
          </a:prstGeom>
          <a:solidFill>
            <a:srgbClr val="1B93E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762000" y="2438400"/>
            <a:ext cx="3352800" cy="297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5" name="Oval 27"/>
          <p:cNvSpPr>
            <a:spLocks noChangeArrowheads="1"/>
          </p:cNvSpPr>
          <p:nvPr/>
        </p:nvSpPr>
        <p:spPr bwMode="auto">
          <a:xfrm>
            <a:off x="1295400" y="2971800"/>
            <a:ext cx="22860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4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5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8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434 C -0.05799 -0.06081 -0.11285 -0.10705 -0.13368 -0.16093 C -0.15451 -0.2148 -0.1625 -0.29942 -0.12865 -0.33711 C -0.09479 -0.3748 0.03281 -0.39399 0.06979 -0.38682 C 0.10677 -0.37966 0.08941 -0.30775 0.0934 -0.2941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9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8728E-6 C -0.02361 -0.24046 -0.04705 -0.48069 -0.01684 -0.57318 C 0.01337 -0.66566 0.15521 -0.59769 0.18143 -0.55514 C 0.20764 -0.5126 0.14809 -0.35977 0.1408 -0.31815 C 0.13351 -0.27653 0.13542 -0.29063 0.13733 -0.30474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4208 C 0.13334 -0.03445 0.21268 -0.02659 0.27622 -0.07144 C 0.33976 -0.1163 0.44306 -0.25549 0.43542 -0.31075 C 0.42778 -0.36601 0.26754 -0.40139 0.23039 -0.40323 C 0.19306 -0.40508 0.21459 -0.33711 0.21181 -0.32208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326 C -0.06545 -0.02289 -0.12414 -0.07815 -0.15608 -0.15029 C -0.18802 -0.22243 -0.20417 -0.34844 -0.19844 -0.40069 C -0.19271 -0.45295 -0.14236 -0.48277 -0.12205 -0.46404 C -0.10174 -0.44532 -0.08455 -0.31722 -0.07639 -0.2878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2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116 C 0.08021 -0.00486 0.12118 -0.00832 0.14948 -0.04185 C 0.17778 -0.07538 0.20695 -0.14751 0.20886 -0.20208 C 0.21077 -0.25665 0.19063 -0.33341 0.16129 -0.36925 C 0.13195 -0.40509 0.07136 -0.42728 0.03264 -0.41665 C -0.00607 -0.40601 -0.05399 -0.32578 -0.07083 -0.3059 " pathEditMode="relative" rAng="0" ptsTypes="aaaaaA">
                                      <p:cBhvr>
                                        <p:cTn id="60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1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0139 C -0.01007 0.02774 -0.03872 0.0541 -0.05938 0.0511 C -0.08004 0.04809 -0.09792 0.01087 -0.10521 -0.01665 C -0.1125 -0.04416 -0.1066 -0.07769 -0.10348 -0.11376 C -0.10035 -0.14983 -0.10261 -0.20509 -0.08646 -0.2333 C -0.07032 -0.2615 -0.03854 -0.27237 -0.00677 -0.28301 " pathEditMode="relative" rAng="0" ptsTypes="aaaaaA">
                                      <p:cBhvr>
                                        <p:cTn id="62" dur="2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1 0.04278 C 0.06493 -0.00185 0.07726 -0.04647 0.05938 -0.08601 C 0.0415 -0.12555 -0.03524 -0.17572 -0.05416 -0.19422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C 0.02431 -0.14404 0.04879 -0.28809 0.03212 -0.36786 C 0.01545 -0.44763 -0.05364 -0.45803 -0.1 -0.47838 C -0.14635 -0.49872 -0.19757 -0.50543 -0.24583 -0.48971 C -0.29409 -0.47398 -0.36527 -0.40994 -0.38993 -0.38358 C -0.41458 -0.35722 -0.40399 -0.3445 -0.39323 -0.33179 " pathEditMode="relative" rAng="0" ptsTypes="aaaaaA">
                                      <p:cBhvr>
                                        <p:cTn id="72" dur="2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0.02451 C -0.08906 0.06983 -0.13785 0.11514 -0.18437 0.1237 C -0.2309 0.13225 -0.29826 0.11538 -0.31997 0.0763 C -0.34167 0.03723 -0.3283 -0.03699 -0.31476 -0.11098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6069E-6 C 0.03959 -0.01387 0.07934 -0.02751 0.08472 -0.06312 C 0.09011 -0.09873 0.07257 -0.17826 0.03212 -0.21433 C -0.00833 -0.2504 -0.08298 -0.2652 -0.15764 -0.28 " pathEditMode="relative" ptsTypes="aaaA">
                                      <p:cBhvr>
                                        <p:cTn id="81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40" grpId="0" animBg="1"/>
      <p:bldP spid="48141" grpId="0" animBg="1"/>
      <p:bldP spid="48142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2" grpId="0" animBg="1"/>
      <p:bldP spid="48154" grpId="0" animBg="1"/>
      <p:bldP spid="48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Проектные работы;</a:t>
            </a:r>
          </a:p>
          <a:p>
            <a:r>
              <a:rPr lang="ru-RU"/>
              <a:t>Рефераты, сообщения, доклады;</a:t>
            </a:r>
          </a:p>
          <a:p>
            <a:r>
              <a:rPr lang="ru-RU"/>
              <a:t>Создание презентации (буклета, сайта)</a:t>
            </a:r>
          </a:p>
          <a:p>
            <a:r>
              <a:rPr lang="ru-RU"/>
              <a:t>Типовые задания + индивидуальные карточки (борьба с ГДЗ)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0069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«Скажи мне – и я забуду, подскажи мне – и я запомню, дай мне действовать самому –и я научусь» .</a:t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002060"/>
                </a:solidFill>
              </a:rPr>
              <a:t>Китайская мудрость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31913" y="1700213"/>
            <a:ext cx="5973762" cy="2800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09999"/>
          </a:xfrm>
          <a:noFill/>
          <a:ln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39" y="0"/>
            <a:ext cx="9186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5" name="Текст 4"/>
          <p:cNvSpPr>
            <a:spLocks noGrp="1"/>
          </p:cNvSpPr>
          <p:nvPr>
            <p:ph type="body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8577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0"/>
            <a:ext cx="4286248" cy="68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1"/>
            <a:ext cx="48577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dirty="0" smtClean="0"/>
              <a:t>Лаборатории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98" cy="683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Лаборатории</vt:lpstr>
      <vt:lpstr>Слайд 8</vt:lpstr>
      <vt:lpstr>Слайд 9</vt:lpstr>
      <vt:lpstr>Слайд 10</vt:lpstr>
      <vt:lpstr>Моделирование</vt:lpstr>
      <vt:lpstr>Слайд 12</vt:lpstr>
      <vt:lpstr>Атом лития:</vt:lpstr>
      <vt:lpstr>Домашнее задание:</vt:lpstr>
      <vt:lpstr>«Скажи мне – и я забуду, подскажи мне – и я запомню, дай мне действовать самому –и я научусь» .                  Китайская мудрость.</vt:lpstr>
      <vt:lpstr>Слайд 16</vt:lpstr>
    </vt:vector>
  </TitlesOfParts>
  <Company>Пользователь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преподавании физики</dc:title>
  <cp:lastModifiedBy>Starik</cp:lastModifiedBy>
  <cp:revision>19</cp:revision>
  <dcterms:created xsi:type="dcterms:W3CDTF">2007-04-12T21:11:34Z</dcterms:created>
  <dcterms:modified xsi:type="dcterms:W3CDTF">2015-06-24T13:27:33Z</dcterms:modified>
</cp:coreProperties>
</file>