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303" r:id="rId3"/>
    <p:sldId id="308" r:id="rId4"/>
    <p:sldId id="310" r:id="rId5"/>
    <p:sldId id="304" r:id="rId6"/>
    <p:sldId id="314" r:id="rId7"/>
    <p:sldId id="305" r:id="rId8"/>
    <p:sldId id="306" r:id="rId9"/>
    <p:sldId id="315" r:id="rId10"/>
    <p:sldId id="316" r:id="rId11"/>
    <p:sldId id="327" r:id="rId12"/>
    <p:sldId id="32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51BD6-FF5D-425E-9A72-0141D539F5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46598-7CF4-448F-B097-E1F56CBCD8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02C17-53C4-4E2B-AA3D-2CF0ED3936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E58CC-7D77-4706-865C-E3E5DB7C4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C7EB4-A48E-4162-B3D8-1B32A7AB6F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3D1E9-12F3-44D4-9B20-7414C97A02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6CD34-9849-4C5C-8009-1D8E7834F6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83C92-8166-4748-8999-2AC9D5F94C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6B795-A894-4CA0-93A6-EFBA3C6677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7256F-8B71-4F76-9A29-64CBC754FD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DB371-DC59-4F1E-A480-C71DAE993E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C9B51-CD07-4F6C-8BA2-17533E4AFC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rgbClr val="FFFFCC"/>
            </a:gs>
            <a:gs pos="100000">
              <a:schemeClr val="folHlink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6A23AC-14DE-4782-89B1-8AB45DC91EE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Уроки – практикумы (лабораторные и исследовательские работы)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714620"/>
            <a:ext cx="7498080" cy="353378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Виртуальные лаборатории;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Учебные фильмы.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0"/>
            <a:ext cx="3333747" cy="250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295650"/>
            <a:ext cx="33337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62500" y="1714488"/>
            <a:ext cx="43815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46462" y="0"/>
            <a:ext cx="2797538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857488" y="142852"/>
            <a:ext cx="3500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По какому признаку объединены эти объекты?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86348" y="4350526"/>
            <a:ext cx="3857652" cy="250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14480" y="1571612"/>
            <a:ext cx="3214710" cy="20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Постановка проблемы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29589" t="10417" r="35802" b="4349"/>
          <a:stretch>
            <a:fillRect/>
          </a:stretch>
        </p:blipFill>
        <p:spPr bwMode="auto">
          <a:xfrm>
            <a:off x="2071670" y="1357298"/>
            <a:ext cx="485778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kupisport.ru/images/goods/gamak_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000372"/>
            <a:ext cx="3171825" cy="3000376"/>
          </a:xfrm>
          <a:prstGeom prst="rect">
            <a:avLst/>
          </a:prstGeom>
          <a:noFill/>
        </p:spPr>
      </p:pic>
      <p:pic>
        <p:nvPicPr>
          <p:cNvPr id="7172" name="Picture 4" descr="http://www.im2000.ru/files/things/770_1389_super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000396" cy="2571768"/>
          </a:xfrm>
          <a:prstGeom prst="rect">
            <a:avLst/>
          </a:prstGeom>
          <a:noFill/>
        </p:spPr>
      </p:pic>
      <p:pic>
        <p:nvPicPr>
          <p:cNvPr id="7174" name="Picture 6" descr="http://www.ekomebel.com/i/eko/cgoods_11_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0826" y="1"/>
            <a:ext cx="2643174" cy="3382044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71736" y="285728"/>
            <a:ext cx="442915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Почему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на простом табурете сидеть жёстко, в то время как на стуле, тоже деревянном, нисколько не жёстко?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929058" y="3929066"/>
            <a:ext cx="464347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Почему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мягко лежать в верёвочном гамаке, который сплетён из довольно твёрдых шнурков?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0" y="549275"/>
            <a:ext cx="4645025" cy="2016125"/>
          </a:xfrm>
        </p:spPr>
        <p:txBody>
          <a:bodyPr/>
          <a:lstStyle/>
          <a:p>
            <a:pPr marL="457200" indent="-96838" eaLnBrk="1" hangingPunct="1">
              <a:buFont typeface="Wingdings" pitchFamily="2" charset="2"/>
              <a:buChar char="Ш"/>
            </a:pPr>
            <a:r>
              <a:rPr lang="ru-RU" sz="2400" smtClean="0"/>
              <a:t> </a:t>
            </a:r>
            <a:r>
              <a:rPr lang="ru-RU" sz="2800" smtClean="0"/>
              <a:t>Почему чайник «поет», перед тем как закипеть, а также тогда, когда начинает остывать?</a:t>
            </a:r>
          </a:p>
          <a:p>
            <a:pPr marL="457200" indent="-96838" eaLnBrk="1" hangingPunct="1"/>
            <a:endParaRPr lang="ru-RU" sz="2800" smtClean="0"/>
          </a:p>
        </p:txBody>
      </p:sp>
      <p:sp>
        <p:nvSpPr>
          <p:cNvPr id="16387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3779838" y="3068638"/>
            <a:ext cx="5113337" cy="2187575"/>
          </a:xfrm>
        </p:spPr>
        <p:txBody>
          <a:bodyPr/>
          <a:lstStyle/>
          <a:p>
            <a:pPr indent="-77788" eaLnBrk="1" hangingPunct="1">
              <a:buFont typeface="Wingdings" pitchFamily="2" charset="2"/>
              <a:buChar char="Ш"/>
            </a:pPr>
            <a:r>
              <a:rPr lang="ru-RU" sz="2800" smtClean="0"/>
              <a:t> Почему чайник расплавляется, когда его начинают разогревать, забыв предварительно налить в него воды?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-842963"/>
            <a:ext cx="8229600" cy="1684338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ru-RU" smtClean="0"/>
          </a:p>
          <a:p>
            <a:pPr marL="609600" indent="-609600" eaLnBrk="1" hangingPunct="1">
              <a:buFontTx/>
              <a:buNone/>
            </a:pPr>
            <a:endParaRPr lang="ru-RU" smtClean="0"/>
          </a:p>
        </p:txBody>
      </p:sp>
      <p:pic>
        <p:nvPicPr>
          <p:cNvPr id="16389" name="Picture 8" descr="MCj0209086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476250"/>
            <a:ext cx="2424113" cy="2232025"/>
          </a:xfrm>
        </p:spPr>
      </p:pic>
      <p:pic>
        <p:nvPicPr>
          <p:cNvPr id="16390" name="Picture 14" descr="MCj0214939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284538"/>
            <a:ext cx="2663825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AutoShape 1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3492500" y="6021388"/>
            <a:ext cx="576263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2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500563" y="6021388"/>
            <a:ext cx="649287" cy="5048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588125" y="5661025"/>
            <a:ext cx="2195513" cy="1008063"/>
            <a:chOff x="4150" y="3566"/>
            <a:chExt cx="1383" cy="635"/>
          </a:xfrm>
        </p:grpSpPr>
        <p:sp>
          <p:nvSpPr>
            <p:cNvPr id="16394" name="AutoShape 19"/>
            <p:cNvSpPr>
              <a:spLocks noChangeArrowheads="1"/>
            </p:cNvSpPr>
            <p:nvPr/>
          </p:nvSpPr>
          <p:spPr bwMode="auto">
            <a:xfrm>
              <a:off x="4150" y="3566"/>
              <a:ext cx="1383" cy="635"/>
            </a:xfrm>
            <a:prstGeom prst="irregularSeal2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5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4468" y="3793"/>
              <a:ext cx="654" cy="220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9999FF"/>
                      </a:gs>
                      <a:gs pos="100000">
                        <a:srgbClr val="009999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ответ</a:t>
              </a:r>
            </a:p>
          </p:txBody>
        </p:sp>
      </p:grpSp>
    </p:spTree>
  </p:cSld>
  <p:clrMapOvr>
    <a:masterClrMapping/>
  </p:clrMapOvr>
  <p:transition spd="med" advClick="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Формирование новых понятий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21537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454" y="142852"/>
            <a:ext cx="1977433" cy="116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000232" y="214290"/>
            <a:ext cx="5572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Действие силы на поверхность тела характеризуется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давлением.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500042"/>
            <a:ext cx="142875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857356" y="1428736"/>
            <a:ext cx="4143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Давление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- 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величина, равная отношению силы, действующей </a:t>
            </a:r>
            <a:r>
              <a:rPr kumimoji="0" lang="ru-RU" sz="240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перпендикулярно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 поверхности, к площади этой поверхности.</a:t>
            </a:r>
          </a:p>
        </p:txBody>
      </p:sp>
      <p:pic>
        <p:nvPicPr>
          <p:cNvPr id="8" name="Рисунок 7" descr="dav1.bm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00760" y="1428736"/>
            <a:ext cx="2971800" cy="226695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9" name="Рисунок 8" descr="imgC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1472" y="3857628"/>
            <a:ext cx="3819525" cy="13906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3554" name="Picture 2" descr="http://www.aphor.su/portraits/pascal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388" y="3857628"/>
            <a:ext cx="2500314" cy="271909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85720" y="5572140"/>
            <a:ext cx="5929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За один паскаль принимается такое давление, которое  производит сила в 1 Н, действующая на поверхность площадью 1 м</a:t>
            </a:r>
            <a:r>
              <a:rPr lang="ru-RU" b="1" i="1" baseline="30000" dirty="0" smtClean="0"/>
              <a:t>2</a:t>
            </a:r>
            <a:r>
              <a:rPr lang="ru-RU" b="1" i="1" dirty="0" smtClean="0"/>
              <a:t>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572264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54607" y="2214530"/>
            <a:ext cx="818939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 знаний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980" y="1142984"/>
            <a:ext cx="8616862" cy="550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7141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Экспресс-закрепление: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571612"/>
            <a:ext cx="3571900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Сила </a:t>
            </a: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увеличилась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в 2 раза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8" y="1571612"/>
            <a:ext cx="4000528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Давление </a:t>
            </a: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увеличилось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в 2 раза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2357430"/>
            <a:ext cx="3929090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Площадь </a:t>
            </a: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увеличилась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в 4 раза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2357430"/>
            <a:ext cx="4071966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Давление </a:t>
            </a: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уменьшилось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в 4 раза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000496" y="2285992"/>
            <a:ext cx="1000132" cy="57150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2844" y="3286124"/>
            <a:ext cx="4071966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Давление </a:t>
            </a: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увеличилось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в 5 раз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4214818"/>
            <a:ext cx="4286248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Давление </a:t>
            </a: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уменьшилось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в 2,7 раза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628" y="3286124"/>
            <a:ext cx="4000528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Площадь </a:t>
            </a: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уменьшилась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в 5 раз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4942" y="4214818"/>
            <a:ext cx="3786214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Сила </a:t>
            </a: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уменьшилась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в 2,7 раза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714744" y="1500174"/>
            <a:ext cx="1357322" cy="57150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4071934" y="3214686"/>
            <a:ext cx="1000132" cy="57150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357686" y="4143380"/>
            <a:ext cx="1000132" cy="57150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4786322"/>
            <a:ext cx="30670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Рисунок 15" descr="молоток 2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72330" y="4929198"/>
            <a:ext cx="1556908" cy="1476378"/>
          </a:xfrm>
          <a:prstGeom prst="rect">
            <a:avLst/>
          </a:prstGeom>
        </p:spPr>
      </p:pic>
      <p:pic>
        <p:nvPicPr>
          <p:cNvPr id="17" name="Рисунок 16" descr="молоток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5000636"/>
            <a:ext cx="1643074" cy="1521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5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177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Уроки – практикумы (лабораторные и исследовательские работы)</vt:lpstr>
      <vt:lpstr>Постановка проблемы</vt:lpstr>
      <vt:lpstr>Слайд 3</vt:lpstr>
      <vt:lpstr>Слайд 4</vt:lpstr>
      <vt:lpstr>Формирование новых понятий</vt:lpstr>
      <vt:lpstr>Слайд 6</vt:lpstr>
      <vt:lpstr>Слайд 7</vt:lpstr>
      <vt:lpstr>Применение знаний</vt:lpstr>
      <vt:lpstr>Слайд 9</vt:lpstr>
      <vt:lpstr>Слайд 10</vt:lpstr>
      <vt:lpstr>Слайд 11</vt:lpstr>
      <vt:lpstr>Слайд 12</vt:lpstr>
    </vt:vector>
  </TitlesOfParts>
  <Company>Пользователь ПК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ИКТ в преподавании физики</dc:title>
  <cp:lastModifiedBy>Starik</cp:lastModifiedBy>
  <cp:revision>23</cp:revision>
  <dcterms:created xsi:type="dcterms:W3CDTF">2007-04-12T21:11:34Z</dcterms:created>
  <dcterms:modified xsi:type="dcterms:W3CDTF">2015-06-24T13:30:51Z</dcterms:modified>
</cp:coreProperties>
</file>