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287" r:id="rId4"/>
    <p:sldId id="288" r:id="rId5"/>
    <p:sldId id="293" r:id="rId6"/>
    <p:sldId id="270" r:id="rId7"/>
    <p:sldId id="300" r:id="rId8"/>
    <p:sldId id="274" r:id="rId9"/>
    <p:sldId id="275" r:id="rId10"/>
    <p:sldId id="257" r:id="rId11"/>
    <p:sldId id="258" r:id="rId12"/>
    <p:sldId id="259" r:id="rId13"/>
    <p:sldId id="271" r:id="rId14"/>
    <p:sldId id="272" r:id="rId15"/>
    <p:sldId id="273" r:id="rId16"/>
    <p:sldId id="276" r:id="rId17"/>
    <p:sldId id="283" r:id="rId18"/>
    <p:sldId id="277" r:id="rId19"/>
    <p:sldId id="278" r:id="rId20"/>
    <p:sldId id="279" r:id="rId21"/>
    <p:sldId id="280" r:id="rId22"/>
    <p:sldId id="285" r:id="rId23"/>
    <p:sldId id="281" r:id="rId24"/>
    <p:sldId id="286" r:id="rId25"/>
    <p:sldId id="294" r:id="rId26"/>
    <p:sldId id="295" r:id="rId27"/>
    <p:sldId id="296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35" autoAdjust="0"/>
    <p:restoredTop sz="94660"/>
  </p:normalViewPr>
  <p:slideViewPr>
    <p:cSldViewPr>
      <p:cViewPr varScale="1">
        <p:scale>
          <a:sx n="99" d="100"/>
          <a:sy n="99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51BD6-FF5D-425E-9A72-0141D539F5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C46598-7CF4-448F-B097-E1F56CBCD8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02C17-53C4-4E2B-AA3D-2CF0ED3936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DC7EB4-A48E-4162-B3D8-1B32A7AB6F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3D1E9-12F3-44D4-9B20-7414C97A02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6CD34-9849-4C5C-8009-1D8E7834F6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83C92-8166-4748-8999-2AC9D5F94C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6B795-A894-4CA0-93A6-EFBA3C6677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7256F-8B71-4F76-9A29-64CBC754FD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DB371-DC59-4F1E-A480-C71DAE993E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C9B51-CD07-4F6C-8BA2-17533E4AFC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rgbClr val="FFFFCC"/>
            </a:gs>
            <a:gs pos="100000">
              <a:schemeClr val="folHlink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6A23AC-14DE-4782-89B1-8AB45DC91EE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847013" cy="2235200"/>
          </a:xfrm>
        </p:spPr>
        <p:txBody>
          <a:bodyPr/>
          <a:lstStyle/>
          <a:p>
            <a:r>
              <a:rPr lang="ru-RU" sz="7200" dirty="0" smtClean="0"/>
              <a:t>Использование информационных технологий на уроках физики</a:t>
            </a:r>
            <a:endParaRPr lang="ru-RU" sz="7200" b="1" dirty="0">
              <a:latin typeface="Monotype Corsiva" pitchFamily="66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Какую технологию применять?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 dirty="0" smtClean="0"/>
              <a:t>      Сущность </a:t>
            </a:r>
            <a:r>
              <a:rPr lang="ru-RU" b="1" dirty="0"/>
              <a:t>технологии контекстного обучения: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 позиции ТКО основная цель любого образования — формирование компетентного в своей области человека</a:t>
            </a:r>
            <a:r>
              <a:rPr lang="ru-RU" dirty="0" smtClean="0"/>
              <a:t>.</a:t>
            </a:r>
          </a:p>
          <a:p>
            <a:pPr>
              <a:buFontTx/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ru-RU" dirty="0"/>
              <a:t>В основе ТКО лежит теория А.Н. Леонтьева о </a:t>
            </a:r>
            <a:r>
              <a:rPr lang="ru-RU" dirty="0" err="1"/>
              <a:t>деятельностном</a:t>
            </a:r>
            <a:r>
              <a:rPr lang="ru-RU" dirty="0"/>
              <a:t> усвоении умений и навыков.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4103688" cy="5616575"/>
            <a:chOff x="672" y="1344"/>
            <a:chExt cx="2130" cy="1968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gray">
            <a:xfrm>
              <a:off x="672" y="1872"/>
              <a:ext cx="2112" cy="1440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CCECFF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50800">
              <a:solidFill>
                <a:srgbClr val="7099E2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100" name="Group 4"/>
            <p:cNvGrpSpPr>
              <a:grpSpLocks/>
            </p:cNvGrpSpPr>
            <p:nvPr/>
          </p:nvGrpSpPr>
          <p:grpSpPr bwMode="auto">
            <a:xfrm>
              <a:off x="2304" y="1344"/>
              <a:ext cx="498" cy="1245"/>
              <a:chOff x="2304" y="1344"/>
              <a:chExt cx="498" cy="1245"/>
            </a:xfrm>
          </p:grpSpPr>
          <p:sp>
            <p:nvSpPr>
              <p:cNvPr id="4101" name="Freeform 5"/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61" y="3"/>
                  </a:cxn>
                  <a:cxn ang="0">
                    <a:pos x="186" y="12"/>
                  </a:cxn>
                  <a:cxn ang="0">
                    <a:pos x="209" y="25"/>
                  </a:cxn>
                  <a:cxn ang="0">
                    <a:pos x="228" y="42"/>
                  </a:cxn>
                  <a:cxn ang="0">
                    <a:pos x="245" y="64"/>
                  </a:cxn>
                  <a:cxn ang="0">
                    <a:pos x="257" y="88"/>
                  </a:cxn>
                  <a:cxn ang="0">
                    <a:pos x="265" y="116"/>
                  </a:cxn>
                  <a:cxn ang="0">
                    <a:pos x="267" y="146"/>
                  </a:cxn>
                  <a:cxn ang="0">
                    <a:pos x="265" y="175"/>
                  </a:cxn>
                  <a:cxn ang="0">
                    <a:pos x="257" y="203"/>
                  </a:cxn>
                  <a:cxn ang="0">
                    <a:pos x="245" y="227"/>
                  </a:cxn>
                  <a:cxn ang="0">
                    <a:pos x="228" y="249"/>
                  </a:cxn>
                  <a:cxn ang="0">
                    <a:pos x="209" y="267"/>
                  </a:cxn>
                  <a:cxn ang="0">
                    <a:pos x="186" y="281"/>
                  </a:cxn>
                  <a:cxn ang="0">
                    <a:pos x="161" y="289"/>
                  </a:cxn>
                  <a:cxn ang="0">
                    <a:pos x="133" y="292"/>
                  </a:cxn>
                  <a:cxn ang="0">
                    <a:pos x="103" y="288"/>
                  </a:cxn>
                  <a:cxn ang="0">
                    <a:pos x="75" y="277"/>
                  </a:cxn>
                  <a:cxn ang="0">
                    <a:pos x="51" y="260"/>
                  </a:cxn>
                  <a:cxn ang="0">
                    <a:pos x="29" y="237"/>
                  </a:cxn>
                  <a:cxn ang="0">
                    <a:pos x="13" y="210"/>
                  </a:cxn>
                  <a:cxn ang="0">
                    <a:pos x="4" y="178"/>
                  </a:cxn>
                  <a:cxn ang="0">
                    <a:pos x="0" y="146"/>
                  </a:cxn>
                  <a:cxn ang="0">
                    <a:pos x="4" y="113"/>
                  </a:cxn>
                  <a:cxn ang="0">
                    <a:pos x="13" y="81"/>
                  </a:cxn>
                  <a:cxn ang="0">
                    <a:pos x="29" y="54"/>
                  </a:cxn>
                  <a:cxn ang="0">
                    <a:pos x="51" y="32"/>
                  </a:cxn>
                  <a:cxn ang="0">
                    <a:pos x="75" y="14"/>
                  </a:cxn>
                  <a:cxn ang="0">
                    <a:pos x="103" y="3"/>
                  </a:cxn>
                  <a:cxn ang="0">
                    <a:pos x="133" y="0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7099E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/>
                <a:ahLst/>
                <a:cxnLst>
                  <a:cxn ang="0">
                    <a:pos x="72" y="5"/>
                  </a:cxn>
                  <a:cxn ang="0">
                    <a:pos x="30" y="32"/>
                  </a:cxn>
                  <a:cxn ang="0">
                    <a:pos x="4" y="75"/>
                  </a:cxn>
                  <a:cxn ang="0">
                    <a:pos x="0" y="509"/>
                  </a:cxn>
                  <a:cxn ang="0">
                    <a:pos x="1" y="516"/>
                  </a:cxn>
                  <a:cxn ang="0">
                    <a:pos x="9" y="533"/>
                  </a:cxn>
                  <a:cxn ang="0">
                    <a:pos x="26" y="550"/>
                  </a:cxn>
                  <a:cxn ang="0">
                    <a:pos x="56" y="557"/>
                  </a:cxn>
                  <a:cxn ang="0">
                    <a:pos x="84" y="551"/>
                  </a:cxn>
                  <a:cxn ang="0">
                    <a:pos x="100" y="534"/>
                  </a:cxn>
                  <a:cxn ang="0">
                    <a:pos x="106" y="516"/>
                  </a:cxn>
                  <a:cxn ang="0">
                    <a:pos x="108" y="503"/>
                  </a:cxn>
                  <a:cxn ang="0">
                    <a:pos x="108" y="166"/>
                  </a:cxn>
                  <a:cxn ang="0">
                    <a:pos x="135" y="1066"/>
                  </a:cxn>
                  <a:cxn ang="0">
                    <a:pos x="138" y="1073"/>
                  </a:cxn>
                  <a:cxn ang="0">
                    <a:pos x="151" y="1089"/>
                  </a:cxn>
                  <a:cxn ang="0">
                    <a:pos x="174" y="1105"/>
                  </a:cxn>
                  <a:cxn ang="0">
                    <a:pos x="199" y="1111"/>
                  </a:cxn>
                  <a:cxn ang="0">
                    <a:pos x="227" y="1110"/>
                  </a:cxn>
                  <a:cxn ang="0">
                    <a:pos x="255" y="1097"/>
                  </a:cxn>
                  <a:cxn ang="0">
                    <a:pos x="272" y="1080"/>
                  </a:cxn>
                  <a:cxn ang="0">
                    <a:pos x="278" y="1068"/>
                  </a:cxn>
                  <a:cxn ang="0">
                    <a:pos x="279" y="499"/>
                  </a:cxn>
                  <a:cxn ang="0">
                    <a:pos x="302" y="503"/>
                  </a:cxn>
                  <a:cxn ang="0">
                    <a:pos x="302" y="534"/>
                  </a:cxn>
                  <a:cxn ang="0">
                    <a:pos x="304" y="590"/>
                  </a:cxn>
                  <a:cxn ang="0">
                    <a:pos x="304" y="664"/>
                  </a:cxn>
                  <a:cxn ang="0">
                    <a:pos x="304" y="750"/>
                  </a:cxn>
                  <a:cxn ang="0">
                    <a:pos x="304" y="838"/>
                  </a:cxn>
                  <a:cxn ang="0">
                    <a:pos x="305" y="926"/>
                  </a:cxn>
                  <a:cxn ang="0">
                    <a:pos x="305" y="1004"/>
                  </a:cxn>
                  <a:cxn ang="0">
                    <a:pos x="305" y="1066"/>
                  </a:cxn>
                  <a:cxn ang="0">
                    <a:pos x="306" y="1073"/>
                  </a:cxn>
                  <a:cxn ang="0">
                    <a:pos x="315" y="1088"/>
                  </a:cxn>
                  <a:cxn ang="0">
                    <a:pos x="335" y="1103"/>
                  </a:cxn>
                  <a:cxn ang="0">
                    <a:pos x="372" y="1111"/>
                  </a:cxn>
                  <a:cxn ang="0">
                    <a:pos x="408" y="1103"/>
                  </a:cxn>
                  <a:cxn ang="0">
                    <a:pos x="429" y="1089"/>
                  </a:cxn>
                  <a:cxn ang="0">
                    <a:pos x="437" y="1073"/>
                  </a:cxn>
                  <a:cxn ang="0">
                    <a:pos x="438" y="1067"/>
                  </a:cxn>
                  <a:cxn ang="0">
                    <a:pos x="466" y="166"/>
                  </a:cxn>
                  <a:cxn ang="0">
                    <a:pos x="468" y="503"/>
                  </a:cxn>
                  <a:cxn ang="0">
                    <a:pos x="472" y="517"/>
                  </a:cxn>
                  <a:cxn ang="0">
                    <a:pos x="483" y="537"/>
                  </a:cxn>
                  <a:cxn ang="0">
                    <a:pos x="505" y="551"/>
                  </a:cxn>
                  <a:cxn ang="0">
                    <a:pos x="536" y="551"/>
                  </a:cxn>
                  <a:cxn ang="0">
                    <a:pos x="557" y="537"/>
                  </a:cxn>
                  <a:cxn ang="0">
                    <a:pos x="570" y="517"/>
                  </a:cxn>
                  <a:cxn ang="0">
                    <a:pos x="573" y="508"/>
                  </a:cxn>
                  <a:cxn ang="0">
                    <a:pos x="572" y="68"/>
                  </a:cxn>
                  <a:cxn ang="0">
                    <a:pos x="546" y="28"/>
                  </a:cxn>
                  <a:cxn ang="0">
                    <a:pos x="506" y="4"/>
                  </a:cxn>
                  <a:cxn ang="0">
                    <a:pos x="94" y="0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7099E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-468313" y="0"/>
            <a:ext cx="4105276" cy="935038"/>
          </a:xfrm>
          <a:noFill/>
          <a:ln/>
        </p:spPr>
        <p:txBody>
          <a:bodyPr anchorCtr="1"/>
          <a:lstStyle/>
          <a:p>
            <a:r>
              <a:rPr lang="ru-RU" sz="4800" b="1">
                <a:solidFill>
                  <a:srgbClr val="000000"/>
                </a:solidFill>
              </a:rPr>
              <a:t>Схема 1</a:t>
            </a:r>
            <a:endParaRPr lang="en-US" sz="4800" b="1">
              <a:solidFill>
                <a:srgbClr val="000000"/>
              </a:solidFill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gray">
          <a:xfrm>
            <a:off x="250825" y="1773238"/>
            <a:ext cx="3421063" cy="30813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0" hangingPunct="0"/>
            <a:r>
              <a:rPr lang="ru-RU" sz="2800" b="1" i="1">
                <a:solidFill>
                  <a:srgbClr val="CC6600"/>
                </a:solidFill>
              </a:rPr>
              <a:t>Функции преподавтеля:</a:t>
            </a:r>
          </a:p>
          <a:p>
            <a:pPr marL="342900" indent="-342900" eaLnBrk="0" hangingPunct="0">
              <a:buFontTx/>
              <a:buAutoNum type="arabicPeriod"/>
            </a:pPr>
            <a:r>
              <a:rPr lang="ru-RU" sz="2800" b="1">
                <a:solidFill>
                  <a:schemeClr val="bg2"/>
                </a:solidFill>
              </a:rPr>
              <a:t>Предъявление информации;</a:t>
            </a:r>
          </a:p>
          <a:p>
            <a:pPr marL="342900" indent="-342900" eaLnBrk="0" hangingPunct="0">
              <a:buFontTx/>
              <a:buAutoNum type="arabicPeriod"/>
            </a:pPr>
            <a:r>
              <a:rPr lang="ru-RU" sz="2800" b="1">
                <a:solidFill>
                  <a:schemeClr val="bg2"/>
                </a:solidFill>
              </a:rPr>
              <a:t>Закрепление информации;</a:t>
            </a:r>
          </a:p>
          <a:p>
            <a:pPr marL="342900" indent="-342900" eaLnBrk="0" hangingPunct="0">
              <a:buFontTx/>
              <a:buAutoNum type="arabicPeriod"/>
            </a:pPr>
            <a:r>
              <a:rPr lang="ru-RU" sz="2800" b="1">
                <a:solidFill>
                  <a:schemeClr val="bg2"/>
                </a:solidFill>
              </a:rPr>
              <a:t>Контроль</a:t>
            </a:r>
            <a:endParaRPr lang="en-US" sz="2800" b="1">
              <a:solidFill>
                <a:schemeClr val="bg2"/>
              </a:solidFill>
            </a:endParaRP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gray">
          <a:xfrm>
            <a:off x="4570413" y="2057400"/>
            <a:ext cx="4573587" cy="4540250"/>
          </a:xfrm>
          <a:prstGeom prst="roundRect">
            <a:avLst>
              <a:gd name="adj" fmla="val 10347"/>
            </a:avLst>
          </a:prstGeom>
          <a:gradFill rotWithShape="1">
            <a:gsLst>
              <a:gs pos="0">
                <a:srgbClr val="D8F4BE">
                  <a:gamma/>
                  <a:tint val="0"/>
                  <a:invGamma/>
                </a:srgbClr>
              </a:gs>
              <a:gs pos="100000">
                <a:srgbClr val="D8F4BE"/>
              </a:gs>
            </a:gsLst>
            <a:lin ang="2700000" scaled="1"/>
          </a:gradFill>
          <a:ln w="50800">
            <a:solidFill>
              <a:srgbClr val="44988C"/>
            </a:solidFill>
            <a:round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gray">
          <a:xfrm>
            <a:off x="4786314" y="3929066"/>
            <a:ext cx="4143372" cy="23698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 eaLnBrk="0" hangingPunct="0"/>
            <a:r>
              <a:rPr lang="ru-RU" sz="2800" b="1" i="1" dirty="0">
                <a:solidFill>
                  <a:srgbClr val="CC6600"/>
                </a:solidFill>
              </a:rPr>
              <a:t>Функции учащегося:</a:t>
            </a:r>
          </a:p>
          <a:p>
            <a:pPr marL="342900" indent="-342900" eaLnBrk="0" hangingPunct="0"/>
            <a:r>
              <a:rPr lang="ru-RU" sz="2400" dirty="0" smtClean="0"/>
              <a:t>1. Восприятие информации</a:t>
            </a:r>
          </a:p>
          <a:p>
            <a:pPr marL="342900" indent="-342900" algn="ctr" eaLnBrk="0" hangingPunct="0"/>
            <a:r>
              <a:rPr lang="ru-RU" sz="2400" dirty="0" smtClean="0"/>
              <a:t>(</a:t>
            </a:r>
            <a:r>
              <a:rPr lang="ru-RU" sz="1600" dirty="0" smtClean="0"/>
              <a:t>Внимание</a:t>
            </a:r>
            <a:r>
              <a:rPr lang="ru-RU" sz="1600" dirty="0"/>
              <a:t>, память,    восприятие</a:t>
            </a:r>
            <a:r>
              <a:rPr lang="ru-RU" sz="2400" dirty="0"/>
              <a:t>);</a:t>
            </a:r>
          </a:p>
          <a:p>
            <a:pPr marL="342900" indent="-342900" eaLnBrk="0" hangingPunct="0">
              <a:buFontTx/>
              <a:buAutoNum type="arabicPeriod"/>
            </a:pPr>
            <a:r>
              <a:rPr lang="ru-RU" sz="2400" dirty="0"/>
              <a:t>Повторение, обработка (</a:t>
            </a:r>
            <a:r>
              <a:rPr lang="ru-RU" sz="1600" dirty="0"/>
              <a:t>Внимание, память, движение</a:t>
            </a:r>
            <a:r>
              <a:rPr lang="ru-RU" sz="2400" dirty="0"/>
              <a:t>);</a:t>
            </a:r>
          </a:p>
          <a:p>
            <a:pPr marL="342900" indent="-342900" eaLnBrk="0" hangingPunct="0">
              <a:buFontTx/>
              <a:buAutoNum type="arabicPeriod"/>
            </a:pPr>
            <a:r>
              <a:rPr lang="ru-RU" sz="2400" dirty="0"/>
              <a:t> Актуализация усвоения</a:t>
            </a:r>
            <a:endParaRPr lang="en-US" sz="2400" dirty="0"/>
          </a:p>
        </p:txBody>
      </p:sp>
      <p:grpSp>
        <p:nvGrpSpPr>
          <p:cNvPr id="4107" name="Group 11"/>
          <p:cNvGrpSpPr>
            <a:grpSpLocks/>
          </p:cNvGrpSpPr>
          <p:nvPr/>
        </p:nvGrpSpPr>
        <p:grpSpPr bwMode="auto">
          <a:xfrm>
            <a:off x="4541838" y="725488"/>
            <a:ext cx="1003300" cy="3141662"/>
            <a:chOff x="2880" y="1344"/>
            <a:chExt cx="498" cy="1245"/>
          </a:xfrm>
        </p:grpSpPr>
        <p:sp>
          <p:nvSpPr>
            <p:cNvPr id="4108" name="Freeform 12"/>
            <p:cNvSpPr>
              <a:spLocks/>
            </p:cNvSpPr>
            <p:nvPr/>
          </p:nvSpPr>
          <p:spPr bwMode="gray">
            <a:xfrm>
              <a:off x="3001" y="1344"/>
              <a:ext cx="233" cy="254"/>
            </a:xfrm>
            <a:custGeom>
              <a:avLst/>
              <a:gdLst/>
              <a:ahLst/>
              <a:cxnLst>
                <a:cxn ang="0">
                  <a:pos x="133" y="0"/>
                </a:cxn>
                <a:cxn ang="0">
                  <a:pos x="161" y="3"/>
                </a:cxn>
                <a:cxn ang="0">
                  <a:pos x="186" y="12"/>
                </a:cxn>
                <a:cxn ang="0">
                  <a:pos x="209" y="25"/>
                </a:cxn>
                <a:cxn ang="0">
                  <a:pos x="228" y="42"/>
                </a:cxn>
                <a:cxn ang="0">
                  <a:pos x="245" y="64"/>
                </a:cxn>
                <a:cxn ang="0">
                  <a:pos x="257" y="88"/>
                </a:cxn>
                <a:cxn ang="0">
                  <a:pos x="265" y="116"/>
                </a:cxn>
                <a:cxn ang="0">
                  <a:pos x="267" y="146"/>
                </a:cxn>
                <a:cxn ang="0">
                  <a:pos x="265" y="175"/>
                </a:cxn>
                <a:cxn ang="0">
                  <a:pos x="257" y="203"/>
                </a:cxn>
                <a:cxn ang="0">
                  <a:pos x="245" y="227"/>
                </a:cxn>
                <a:cxn ang="0">
                  <a:pos x="228" y="249"/>
                </a:cxn>
                <a:cxn ang="0">
                  <a:pos x="209" y="267"/>
                </a:cxn>
                <a:cxn ang="0">
                  <a:pos x="186" y="281"/>
                </a:cxn>
                <a:cxn ang="0">
                  <a:pos x="161" y="289"/>
                </a:cxn>
                <a:cxn ang="0">
                  <a:pos x="133" y="292"/>
                </a:cxn>
                <a:cxn ang="0">
                  <a:pos x="103" y="288"/>
                </a:cxn>
                <a:cxn ang="0">
                  <a:pos x="75" y="277"/>
                </a:cxn>
                <a:cxn ang="0">
                  <a:pos x="51" y="260"/>
                </a:cxn>
                <a:cxn ang="0">
                  <a:pos x="29" y="237"/>
                </a:cxn>
                <a:cxn ang="0">
                  <a:pos x="13" y="210"/>
                </a:cxn>
                <a:cxn ang="0">
                  <a:pos x="4" y="178"/>
                </a:cxn>
                <a:cxn ang="0">
                  <a:pos x="0" y="146"/>
                </a:cxn>
                <a:cxn ang="0">
                  <a:pos x="4" y="113"/>
                </a:cxn>
                <a:cxn ang="0">
                  <a:pos x="13" y="81"/>
                </a:cxn>
                <a:cxn ang="0">
                  <a:pos x="29" y="54"/>
                </a:cxn>
                <a:cxn ang="0">
                  <a:pos x="51" y="32"/>
                </a:cxn>
                <a:cxn ang="0">
                  <a:pos x="75" y="14"/>
                </a:cxn>
                <a:cxn ang="0">
                  <a:pos x="103" y="3"/>
                </a:cxn>
                <a:cxn ang="0">
                  <a:pos x="133" y="0"/>
                </a:cxn>
              </a:cxnLst>
              <a:rect l="0" t="0" r="r" b="b"/>
              <a:pathLst>
                <a:path w="267" h="292">
                  <a:moveTo>
                    <a:pt x="133" y="0"/>
                  </a:moveTo>
                  <a:lnTo>
                    <a:pt x="161" y="3"/>
                  </a:lnTo>
                  <a:lnTo>
                    <a:pt x="186" y="12"/>
                  </a:lnTo>
                  <a:lnTo>
                    <a:pt x="209" y="25"/>
                  </a:lnTo>
                  <a:lnTo>
                    <a:pt x="228" y="42"/>
                  </a:lnTo>
                  <a:lnTo>
                    <a:pt x="245" y="64"/>
                  </a:lnTo>
                  <a:lnTo>
                    <a:pt x="257" y="88"/>
                  </a:lnTo>
                  <a:lnTo>
                    <a:pt x="265" y="116"/>
                  </a:lnTo>
                  <a:lnTo>
                    <a:pt x="267" y="146"/>
                  </a:lnTo>
                  <a:lnTo>
                    <a:pt x="265" y="175"/>
                  </a:lnTo>
                  <a:lnTo>
                    <a:pt x="257" y="203"/>
                  </a:lnTo>
                  <a:lnTo>
                    <a:pt x="245" y="227"/>
                  </a:lnTo>
                  <a:lnTo>
                    <a:pt x="228" y="249"/>
                  </a:lnTo>
                  <a:lnTo>
                    <a:pt x="209" y="267"/>
                  </a:lnTo>
                  <a:lnTo>
                    <a:pt x="186" y="281"/>
                  </a:lnTo>
                  <a:lnTo>
                    <a:pt x="161" y="289"/>
                  </a:lnTo>
                  <a:lnTo>
                    <a:pt x="133" y="292"/>
                  </a:lnTo>
                  <a:lnTo>
                    <a:pt x="103" y="288"/>
                  </a:lnTo>
                  <a:lnTo>
                    <a:pt x="75" y="277"/>
                  </a:lnTo>
                  <a:lnTo>
                    <a:pt x="51" y="260"/>
                  </a:lnTo>
                  <a:lnTo>
                    <a:pt x="29" y="237"/>
                  </a:lnTo>
                  <a:lnTo>
                    <a:pt x="13" y="210"/>
                  </a:lnTo>
                  <a:lnTo>
                    <a:pt x="4" y="178"/>
                  </a:lnTo>
                  <a:lnTo>
                    <a:pt x="0" y="146"/>
                  </a:lnTo>
                  <a:lnTo>
                    <a:pt x="4" y="113"/>
                  </a:lnTo>
                  <a:lnTo>
                    <a:pt x="13" y="81"/>
                  </a:lnTo>
                  <a:lnTo>
                    <a:pt x="29" y="54"/>
                  </a:lnTo>
                  <a:lnTo>
                    <a:pt x="51" y="32"/>
                  </a:lnTo>
                  <a:lnTo>
                    <a:pt x="75" y="14"/>
                  </a:lnTo>
                  <a:lnTo>
                    <a:pt x="103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44988C"/>
            </a:solidFill>
            <a:ln w="0">
              <a:noFill/>
              <a:prstDash val="solid"/>
              <a:round/>
              <a:headEnd/>
              <a:tailEnd/>
            </a:ln>
            <a:effectLst>
              <a:outerShdw dist="91581" dir="3378596" algn="ctr" rotWithShape="0">
                <a:srgbClr val="C0C0C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4109" name="Freeform 13"/>
            <p:cNvSpPr>
              <a:spLocks/>
            </p:cNvSpPr>
            <p:nvPr/>
          </p:nvSpPr>
          <p:spPr bwMode="gray">
            <a:xfrm>
              <a:off x="2880" y="1625"/>
              <a:ext cx="498" cy="964"/>
            </a:xfrm>
            <a:custGeom>
              <a:avLst/>
              <a:gdLst/>
              <a:ahLst/>
              <a:cxnLst>
                <a:cxn ang="0">
                  <a:pos x="72" y="5"/>
                </a:cxn>
                <a:cxn ang="0">
                  <a:pos x="30" y="32"/>
                </a:cxn>
                <a:cxn ang="0">
                  <a:pos x="4" y="75"/>
                </a:cxn>
                <a:cxn ang="0">
                  <a:pos x="0" y="509"/>
                </a:cxn>
                <a:cxn ang="0">
                  <a:pos x="1" y="516"/>
                </a:cxn>
                <a:cxn ang="0">
                  <a:pos x="9" y="533"/>
                </a:cxn>
                <a:cxn ang="0">
                  <a:pos x="26" y="550"/>
                </a:cxn>
                <a:cxn ang="0">
                  <a:pos x="56" y="557"/>
                </a:cxn>
                <a:cxn ang="0">
                  <a:pos x="84" y="551"/>
                </a:cxn>
                <a:cxn ang="0">
                  <a:pos x="100" y="534"/>
                </a:cxn>
                <a:cxn ang="0">
                  <a:pos x="106" y="516"/>
                </a:cxn>
                <a:cxn ang="0">
                  <a:pos x="108" y="503"/>
                </a:cxn>
                <a:cxn ang="0">
                  <a:pos x="108" y="166"/>
                </a:cxn>
                <a:cxn ang="0">
                  <a:pos x="135" y="1066"/>
                </a:cxn>
                <a:cxn ang="0">
                  <a:pos x="138" y="1073"/>
                </a:cxn>
                <a:cxn ang="0">
                  <a:pos x="151" y="1089"/>
                </a:cxn>
                <a:cxn ang="0">
                  <a:pos x="174" y="1105"/>
                </a:cxn>
                <a:cxn ang="0">
                  <a:pos x="199" y="1111"/>
                </a:cxn>
                <a:cxn ang="0">
                  <a:pos x="227" y="1110"/>
                </a:cxn>
                <a:cxn ang="0">
                  <a:pos x="255" y="1097"/>
                </a:cxn>
                <a:cxn ang="0">
                  <a:pos x="272" y="1080"/>
                </a:cxn>
                <a:cxn ang="0">
                  <a:pos x="278" y="1068"/>
                </a:cxn>
                <a:cxn ang="0">
                  <a:pos x="279" y="499"/>
                </a:cxn>
                <a:cxn ang="0">
                  <a:pos x="302" y="503"/>
                </a:cxn>
                <a:cxn ang="0">
                  <a:pos x="302" y="534"/>
                </a:cxn>
                <a:cxn ang="0">
                  <a:pos x="304" y="590"/>
                </a:cxn>
                <a:cxn ang="0">
                  <a:pos x="304" y="664"/>
                </a:cxn>
                <a:cxn ang="0">
                  <a:pos x="304" y="750"/>
                </a:cxn>
                <a:cxn ang="0">
                  <a:pos x="304" y="838"/>
                </a:cxn>
                <a:cxn ang="0">
                  <a:pos x="305" y="926"/>
                </a:cxn>
                <a:cxn ang="0">
                  <a:pos x="305" y="1004"/>
                </a:cxn>
                <a:cxn ang="0">
                  <a:pos x="305" y="1066"/>
                </a:cxn>
                <a:cxn ang="0">
                  <a:pos x="306" y="1073"/>
                </a:cxn>
                <a:cxn ang="0">
                  <a:pos x="315" y="1088"/>
                </a:cxn>
                <a:cxn ang="0">
                  <a:pos x="335" y="1103"/>
                </a:cxn>
                <a:cxn ang="0">
                  <a:pos x="372" y="1111"/>
                </a:cxn>
                <a:cxn ang="0">
                  <a:pos x="408" y="1103"/>
                </a:cxn>
                <a:cxn ang="0">
                  <a:pos x="429" y="1089"/>
                </a:cxn>
                <a:cxn ang="0">
                  <a:pos x="437" y="1073"/>
                </a:cxn>
                <a:cxn ang="0">
                  <a:pos x="438" y="1067"/>
                </a:cxn>
                <a:cxn ang="0">
                  <a:pos x="466" y="166"/>
                </a:cxn>
                <a:cxn ang="0">
                  <a:pos x="468" y="503"/>
                </a:cxn>
                <a:cxn ang="0">
                  <a:pos x="472" y="517"/>
                </a:cxn>
                <a:cxn ang="0">
                  <a:pos x="483" y="537"/>
                </a:cxn>
                <a:cxn ang="0">
                  <a:pos x="505" y="551"/>
                </a:cxn>
                <a:cxn ang="0">
                  <a:pos x="536" y="551"/>
                </a:cxn>
                <a:cxn ang="0">
                  <a:pos x="557" y="537"/>
                </a:cxn>
                <a:cxn ang="0">
                  <a:pos x="570" y="517"/>
                </a:cxn>
                <a:cxn ang="0">
                  <a:pos x="573" y="508"/>
                </a:cxn>
                <a:cxn ang="0">
                  <a:pos x="572" y="68"/>
                </a:cxn>
                <a:cxn ang="0">
                  <a:pos x="546" y="28"/>
                </a:cxn>
                <a:cxn ang="0">
                  <a:pos x="506" y="4"/>
                </a:cxn>
                <a:cxn ang="0">
                  <a:pos x="94" y="0"/>
                </a:cxn>
              </a:cxnLst>
              <a:rect l="0" t="0" r="r" b="b"/>
              <a:pathLst>
                <a:path w="573" h="1111">
                  <a:moveTo>
                    <a:pt x="94" y="0"/>
                  </a:moveTo>
                  <a:lnTo>
                    <a:pt x="72" y="5"/>
                  </a:lnTo>
                  <a:lnTo>
                    <a:pt x="50" y="16"/>
                  </a:lnTo>
                  <a:lnTo>
                    <a:pt x="30" y="32"/>
                  </a:lnTo>
                  <a:lnTo>
                    <a:pt x="15" y="53"/>
                  </a:lnTo>
                  <a:lnTo>
                    <a:pt x="4" y="75"/>
                  </a:lnTo>
                  <a:lnTo>
                    <a:pt x="0" y="99"/>
                  </a:lnTo>
                  <a:lnTo>
                    <a:pt x="0" y="509"/>
                  </a:lnTo>
                  <a:lnTo>
                    <a:pt x="0" y="511"/>
                  </a:lnTo>
                  <a:lnTo>
                    <a:pt x="1" y="516"/>
                  </a:lnTo>
                  <a:lnTo>
                    <a:pt x="4" y="525"/>
                  </a:lnTo>
                  <a:lnTo>
                    <a:pt x="9" y="533"/>
                  </a:lnTo>
                  <a:lnTo>
                    <a:pt x="16" y="543"/>
                  </a:lnTo>
                  <a:lnTo>
                    <a:pt x="26" y="550"/>
                  </a:lnTo>
                  <a:lnTo>
                    <a:pt x="39" y="556"/>
                  </a:lnTo>
                  <a:lnTo>
                    <a:pt x="56" y="557"/>
                  </a:lnTo>
                  <a:lnTo>
                    <a:pt x="72" y="556"/>
                  </a:lnTo>
                  <a:lnTo>
                    <a:pt x="84" y="551"/>
                  </a:lnTo>
                  <a:lnTo>
                    <a:pt x="92" y="543"/>
                  </a:lnTo>
                  <a:lnTo>
                    <a:pt x="100" y="534"/>
                  </a:lnTo>
                  <a:lnTo>
                    <a:pt x="103" y="525"/>
                  </a:lnTo>
                  <a:lnTo>
                    <a:pt x="106" y="516"/>
                  </a:lnTo>
                  <a:lnTo>
                    <a:pt x="107" y="508"/>
                  </a:lnTo>
                  <a:lnTo>
                    <a:pt x="108" y="503"/>
                  </a:lnTo>
                  <a:lnTo>
                    <a:pt x="108" y="500"/>
                  </a:lnTo>
                  <a:lnTo>
                    <a:pt x="108" y="166"/>
                  </a:lnTo>
                  <a:lnTo>
                    <a:pt x="134" y="167"/>
                  </a:lnTo>
                  <a:lnTo>
                    <a:pt x="135" y="1066"/>
                  </a:lnTo>
                  <a:lnTo>
                    <a:pt x="136" y="1068"/>
                  </a:lnTo>
                  <a:lnTo>
                    <a:pt x="138" y="1073"/>
                  </a:lnTo>
                  <a:lnTo>
                    <a:pt x="143" y="1080"/>
                  </a:lnTo>
                  <a:lnTo>
                    <a:pt x="151" y="1089"/>
                  </a:lnTo>
                  <a:lnTo>
                    <a:pt x="162" y="1097"/>
                  </a:lnTo>
                  <a:lnTo>
                    <a:pt x="174" y="1105"/>
                  </a:lnTo>
                  <a:lnTo>
                    <a:pt x="189" y="1110"/>
                  </a:lnTo>
                  <a:lnTo>
                    <a:pt x="199" y="1111"/>
                  </a:lnTo>
                  <a:lnTo>
                    <a:pt x="217" y="1111"/>
                  </a:lnTo>
                  <a:lnTo>
                    <a:pt x="227" y="1110"/>
                  </a:lnTo>
                  <a:lnTo>
                    <a:pt x="243" y="1105"/>
                  </a:lnTo>
                  <a:lnTo>
                    <a:pt x="255" y="1097"/>
                  </a:lnTo>
                  <a:lnTo>
                    <a:pt x="265" y="1089"/>
                  </a:lnTo>
                  <a:lnTo>
                    <a:pt x="272" y="1080"/>
                  </a:lnTo>
                  <a:lnTo>
                    <a:pt x="276" y="1073"/>
                  </a:lnTo>
                  <a:lnTo>
                    <a:pt x="278" y="1068"/>
                  </a:lnTo>
                  <a:lnTo>
                    <a:pt x="279" y="1066"/>
                  </a:lnTo>
                  <a:lnTo>
                    <a:pt x="279" y="499"/>
                  </a:lnTo>
                  <a:lnTo>
                    <a:pt x="302" y="499"/>
                  </a:lnTo>
                  <a:lnTo>
                    <a:pt x="302" y="503"/>
                  </a:lnTo>
                  <a:lnTo>
                    <a:pt x="302" y="515"/>
                  </a:lnTo>
                  <a:lnTo>
                    <a:pt x="302" y="534"/>
                  </a:lnTo>
                  <a:lnTo>
                    <a:pt x="302" y="560"/>
                  </a:lnTo>
                  <a:lnTo>
                    <a:pt x="304" y="590"/>
                  </a:lnTo>
                  <a:lnTo>
                    <a:pt x="304" y="626"/>
                  </a:lnTo>
                  <a:lnTo>
                    <a:pt x="304" y="664"/>
                  </a:lnTo>
                  <a:lnTo>
                    <a:pt x="304" y="706"/>
                  </a:lnTo>
                  <a:lnTo>
                    <a:pt x="304" y="750"/>
                  </a:lnTo>
                  <a:lnTo>
                    <a:pt x="304" y="793"/>
                  </a:lnTo>
                  <a:lnTo>
                    <a:pt x="304" y="838"/>
                  </a:lnTo>
                  <a:lnTo>
                    <a:pt x="305" y="882"/>
                  </a:lnTo>
                  <a:lnTo>
                    <a:pt x="305" y="926"/>
                  </a:lnTo>
                  <a:lnTo>
                    <a:pt x="305" y="966"/>
                  </a:lnTo>
                  <a:lnTo>
                    <a:pt x="305" y="1004"/>
                  </a:lnTo>
                  <a:lnTo>
                    <a:pt x="305" y="1037"/>
                  </a:lnTo>
                  <a:lnTo>
                    <a:pt x="305" y="1066"/>
                  </a:lnTo>
                  <a:lnTo>
                    <a:pt x="305" y="1067"/>
                  </a:lnTo>
                  <a:lnTo>
                    <a:pt x="306" y="1073"/>
                  </a:lnTo>
                  <a:lnTo>
                    <a:pt x="310" y="1079"/>
                  </a:lnTo>
                  <a:lnTo>
                    <a:pt x="315" y="1088"/>
                  </a:lnTo>
                  <a:lnTo>
                    <a:pt x="323" y="1096"/>
                  </a:lnTo>
                  <a:lnTo>
                    <a:pt x="335" y="1103"/>
                  </a:lnTo>
                  <a:lnTo>
                    <a:pt x="351" y="1108"/>
                  </a:lnTo>
                  <a:lnTo>
                    <a:pt x="372" y="1111"/>
                  </a:lnTo>
                  <a:lnTo>
                    <a:pt x="392" y="1108"/>
                  </a:lnTo>
                  <a:lnTo>
                    <a:pt x="408" y="1103"/>
                  </a:lnTo>
                  <a:lnTo>
                    <a:pt x="420" y="1096"/>
                  </a:lnTo>
                  <a:lnTo>
                    <a:pt x="429" y="1089"/>
                  </a:lnTo>
                  <a:lnTo>
                    <a:pt x="434" y="1080"/>
                  </a:lnTo>
                  <a:lnTo>
                    <a:pt x="437" y="1073"/>
                  </a:lnTo>
                  <a:lnTo>
                    <a:pt x="438" y="1068"/>
                  </a:lnTo>
                  <a:lnTo>
                    <a:pt x="438" y="1067"/>
                  </a:lnTo>
                  <a:lnTo>
                    <a:pt x="440" y="166"/>
                  </a:lnTo>
                  <a:lnTo>
                    <a:pt x="466" y="166"/>
                  </a:lnTo>
                  <a:lnTo>
                    <a:pt x="466" y="500"/>
                  </a:lnTo>
                  <a:lnTo>
                    <a:pt x="468" y="503"/>
                  </a:lnTo>
                  <a:lnTo>
                    <a:pt x="469" y="509"/>
                  </a:lnTo>
                  <a:lnTo>
                    <a:pt x="472" y="517"/>
                  </a:lnTo>
                  <a:lnTo>
                    <a:pt x="477" y="527"/>
                  </a:lnTo>
                  <a:lnTo>
                    <a:pt x="483" y="537"/>
                  </a:lnTo>
                  <a:lnTo>
                    <a:pt x="493" y="545"/>
                  </a:lnTo>
                  <a:lnTo>
                    <a:pt x="505" y="551"/>
                  </a:lnTo>
                  <a:lnTo>
                    <a:pt x="520" y="554"/>
                  </a:lnTo>
                  <a:lnTo>
                    <a:pt x="536" y="551"/>
                  </a:lnTo>
                  <a:lnTo>
                    <a:pt x="548" y="545"/>
                  </a:lnTo>
                  <a:lnTo>
                    <a:pt x="557" y="537"/>
                  </a:lnTo>
                  <a:lnTo>
                    <a:pt x="563" y="527"/>
                  </a:lnTo>
                  <a:lnTo>
                    <a:pt x="570" y="517"/>
                  </a:lnTo>
                  <a:lnTo>
                    <a:pt x="573" y="510"/>
                  </a:lnTo>
                  <a:lnTo>
                    <a:pt x="573" y="508"/>
                  </a:lnTo>
                  <a:lnTo>
                    <a:pt x="573" y="79"/>
                  </a:lnTo>
                  <a:lnTo>
                    <a:pt x="572" y="68"/>
                  </a:lnTo>
                  <a:lnTo>
                    <a:pt x="561" y="47"/>
                  </a:lnTo>
                  <a:lnTo>
                    <a:pt x="546" y="28"/>
                  </a:lnTo>
                  <a:lnTo>
                    <a:pt x="528" y="14"/>
                  </a:lnTo>
                  <a:lnTo>
                    <a:pt x="506" y="4"/>
                  </a:lnTo>
                  <a:lnTo>
                    <a:pt x="485" y="0"/>
                  </a:lnTo>
                  <a:lnTo>
                    <a:pt x="94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44988C"/>
            </a:solidFill>
            <a:ln w="0">
              <a:noFill/>
              <a:prstDash val="solid"/>
              <a:round/>
              <a:headEnd/>
              <a:tailEnd/>
            </a:ln>
            <a:effectLst>
              <a:outerShdw dist="91581" dir="3378596" algn="ctr" rotWithShape="0">
                <a:srgbClr val="C0C0C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906963" cy="1143000"/>
          </a:xfrm>
          <a:noFill/>
          <a:ln/>
        </p:spPr>
        <p:txBody>
          <a:bodyPr anchorCtr="1"/>
          <a:lstStyle/>
          <a:p>
            <a:r>
              <a:rPr lang="ru-RU" b="1">
                <a:solidFill>
                  <a:srgbClr val="000000"/>
                </a:solidFill>
              </a:rPr>
              <a:t>Схема 2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5123" name="Freeform 3"/>
          <p:cNvSpPr>
            <a:spLocks/>
          </p:cNvSpPr>
          <p:nvPr/>
        </p:nvSpPr>
        <p:spPr bwMode="gray">
          <a:xfrm>
            <a:off x="3132138" y="1268413"/>
            <a:ext cx="1466850" cy="1155700"/>
          </a:xfrm>
          <a:custGeom>
            <a:avLst/>
            <a:gdLst/>
            <a:ahLst/>
            <a:cxnLst>
              <a:cxn ang="0">
                <a:pos x="0" y="774"/>
              </a:cxn>
              <a:cxn ang="0">
                <a:pos x="2" y="770"/>
              </a:cxn>
              <a:cxn ang="0">
                <a:pos x="8" y="754"/>
              </a:cxn>
              <a:cxn ang="0">
                <a:pos x="16" y="730"/>
              </a:cxn>
              <a:cxn ang="0">
                <a:pos x="32" y="698"/>
              </a:cxn>
              <a:cxn ang="0">
                <a:pos x="50" y="660"/>
              </a:cxn>
              <a:cxn ang="0">
                <a:pos x="76" y="618"/>
              </a:cxn>
              <a:cxn ang="0">
                <a:pos x="106" y="574"/>
              </a:cxn>
              <a:cxn ang="0">
                <a:pos x="142" y="528"/>
              </a:cxn>
              <a:cxn ang="0">
                <a:pos x="186" y="482"/>
              </a:cxn>
              <a:cxn ang="0">
                <a:pos x="236" y="438"/>
              </a:cxn>
              <a:cxn ang="0">
                <a:pos x="294" y="398"/>
              </a:cxn>
              <a:cxn ang="0">
                <a:pos x="360" y="360"/>
              </a:cxn>
              <a:cxn ang="0">
                <a:pos x="426" y="332"/>
              </a:cxn>
              <a:cxn ang="0">
                <a:pos x="488" y="314"/>
              </a:cxn>
              <a:cxn ang="0">
                <a:pos x="544" y="304"/>
              </a:cxn>
              <a:cxn ang="0">
                <a:pos x="594" y="300"/>
              </a:cxn>
              <a:cxn ang="0">
                <a:pos x="638" y="300"/>
              </a:cxn>
              <a:cxn ang="0">
                <a:pos x="678" y="304"/>
              </a:cxn>
              <a:cxn ang="0">
                <a:pos x="710" y="312"/>
              </a:cxn>
              <a:cxn ang="0">
                <a:pos x="736" y="320"/>
              </a:cxn>
              <a:cxn ang="0">
                <a:pos x="754" y="326"/>
              </a:cxn>
              <a:cxn ang="0">
                <a:pos x="766" y="332"/>
              </a:cxn>
              <a:cxn ang="0">
                <a:pos x="770" y="334"/>
              </a:cxn>
              <a:cxn ang="0">
                <a:pos x="680" y="476"/>
              </a:cxn>
              <a:cxn ang="0">
                <a:pos x="982" y="370"/>
              </a:cxn>
              <a:cxn ang="0">
                <a:pos x="912" y="0"/>
              </a:cxn>
              <a:cxn ang="0">
                <a:pos x="854" y="150"/>
              </a:cxn>
              <a:cxn ang="0">
                <a:pos x="850" y="148"/>
              </a:cxn>
              <a:cxn ang="0">
                <a:pos x="838" y="142"/>
              </a:cxn>
              <a:cxn ang="0">
                <a:pos x="822" y="134"/>
              </a:cxn>
              <a:cxn ang="0">
                <a:pos x="798" y="126"/>
              </a:cxn>
              <a:cxn ang="0">
                <a:pos x="768" y="120"/>
              </a:cxn>
              <a:cxn ang="0">
                <a:pos x="732" y="114"/>
              </a:cxn>
              <a:cxn ang="0">
                <a:pos x="692" y="110"/>
              </a:cxn>
              <a:cxn ang="0">
                <a:pos x="646" y="110"/>
              </a:cxn>
              <a:cxn ang="0">
                <a:pos x="596" y="116"/>
              </a:cxn>
              <a:cxn ang="0">
                <a:pos x="540" y="126"/>
              </a:cxn>
              <a:cxn ang="0">
                <a:pos x="482" y="146"/>
              </a:cxn>
              <a:cxn ang="0">
                <a:pos x="422" y="172"/>
              </a:cxn>
              <a:cxn ang="0">
                <a:pos x="356" y="210"/>
              </a:cxn>
              <a:cxn ang="0">
                <a:pos x="290" y="258"/>
              </a:cxn>
              <a:cxn ang="0">
                <a:pos x="230" y="310"/>
              </a:cxn>
              <a:cxn ang="0">
                <a:pos x="178" y="364"/>
              </a:cxn>
              <a:cxn ang="0">
                <a:pos x="136" y="422"/>
              </a:cxn>
              <a:cxn ang="0">
                <a:pos x="100" y="480"/>
              </a:cxn>
              <a:cxn ang="0">
                <a:pos x="72" y="536"/>
              </a:cxn>
              <a:cxn ang="0">
                <a:pos x="48" y="590"/>
              </a:cxn>
              <a:cxn ang="0">
                <a:pos x="30" y="640"/>
              </a:cxn>
              <a:cxn ang="0">
                <a:pos x="18" y="684"/>
              </a:cxn>
              <a:cxn ang="0">
                <a:pos x="8" y="722"/>
              </a:cxn>
              <a:cxn ang="0">
                <a:pos x="4" y="750"/>
              </a:cxn>
              <a:cxn ang="0">
                <a:pos x="0" y="768"/>
              </a:cxn>
              <a:cxn ang="0">
                <a:pos x="0" y="774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009900">
                  <a:gamma/>
                  <a:tint val="90980"/>
                  <a:invGamma/>
                  <a:alpha val="32001"/>
                </a:srgbClr>
              </a:gs>
              <a:gs pos="100000">
                <a:srgbClr val="009900"/>
              </a:gs>
            </a:gsLst>
            <a:lin ang="0" scaled="1"/>
          </a:gra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4" name="Freeform 4"/>
          <p:cNvSpPr>
            <a:spLocks/>
          </p:cNvSpPr>
          <p:nvPr/>
        </p:nvSpPr>
        <p:spPr bwMode="gray">
          <a:xfrm>
            <a:off x="827088" y="2271713"/>
            <a:ext cx="1466850" cy="1157287"/>
          </a:xfrm>
          <a:custGeom>
            <a:avLst/>
            <a:gdLst/>
            <a:ahLst/>
            <a:cxnLst>
              <a:cxn ang="0">
                <a:pos x="0" y="774"/>
              </a:cxn>
              <a:cxn ang="0">
                <a:pos x="2" y="770"/>
              </a:cxn>
              <a:cxn ang="0">
                <a:pos x="8" y="754"/>
              </a:cxn>
              <a:cxn ang="0">
                <a:pos x="16" y="730"/>
              </a:cxn>
              <a:cxn ang="0">
                <a:pos x="32" y="698"/>
              </a:cxn>
              <a:cxn ang="0">
                <a:pos x="50" y="660"/>
              </a:cxn>
              <a:cxn ang="0">
                <a:pos x="76" y="618"/>
              </a:cxn>
              <a:cxn ang="0">
                <a:pos x="106" y="574"/>
              </a:cxn>
              <a:cxn ang="0">
                <a:pos x="142" y="528"/>
              </a:cxn>
              <a:cxn ang="0">
                <a:pos x="186" y="482"/>
              </a:cxn>
              <a:cxn ang="0">
                <a:pos x="236" y="438"/>
              </a:cxn>
              <a:cxn ang="0">
                <a:pos x="294" y="398"/>
              </a:cxn>
              <a:cxn ang="0">
                <a:pos x="360" y="360"/>
              </a:cxn>
              <a:cxn ang="0">
                <a:pos x="426" y="332"/>
              </a:cxn>
              <a:cxn ang="0">
                <a:pos x="488" y="314"/>
              </a:cxn>
              <a:cxn ang="0">
                <a:pos x="544" y="304"/>
              </a:cxn>
              <a:cxn ang="0">
                <a:pos x="594" y="300"/>
              </a:cxn>
              <a:cxn ang="0">
                <a:pos x="638" y="300"/>
              </a:cxn>
              <a:cxn ang="0">
                <a:pos x="678" y="304"/>
              </a:cxn>
              <a:cxn ang="0">
                <a:pos x="710" y="312"/>
              </a:cxn>
              <a:cxn ang="0">
                <a:pos x="736" y="320"/>
              </a:cxn>
              <a:cxn ang="0">
                <a:pos x="754" y="326"/>
              </a:cxn>
              <a:cxn ang="0">
                <a:pos x="766" y="332"/>
              </a:cxn>
              <a:cxn ang="0">
                <a:pos x="770" y="334"/>
              </a:cxn>
              <a:cxn ang="0">
                <a:pos x="680" y="476"/>
              </a:cxn>
              <a:cxn ang="0">
                <a:pos x="982" y="370"/>
              </a:cxn>
              <a:cxn ang="0">
                <a:pos x="912" y="0"/>
              </a:cxn>
              <a:cxn ang="0">
                <a:pos x="854" y="150"/>
              </a:cxn>
              <a:cxn ang="0">
                <a:pos x="850" y="148"/>
              </a:cxn>
              <a:cxn ang="0">
                <a:pos x="838" y="142"/>
              </a:cxn>
              <a:cxn ang="0">
                <a:pos x="822" y="134"/>
              </a:cxn>
              <a:cxn ang="0">
                <a:pos x="798" y="126"/>
              </a:cxn>
              <a:cxn ang="0">
                <a:pos x="768" y="120"/>
              </a:cxn>
              <a:cxn ang="0">
                <a:pos x="732" y="114"/>
              </a:cxn>
              <a:cxn ang="0">
                <a:pos x="692" y="110"/>
              </a:cxn>
              <a:cxn ang="0">
                <a:pos x="646" y="110"/>
              </a:cxn>
              <a:cxn ang="0">
                <a:pos x="596" y="116"/>
              </a:cxn>
              <a:cxn ang="0">
                <a:pos x="540" y="126"/>
              </a:cxn>
              <a:cxn ang="0">
                <a:pos x="482" y="146"/>
              </a:cxn>
              <a:cxn ang="0">
                <a:pos x="422" y="172"/>
              </a:cxn>
              <a:cxn ang="0">
                <a:pos x="356" y="210"/>
              </a:cxn>
              <a:cxn ang="0">
                <a:pos x="290" y="258"/>
              </a:cxn>
              <a:cxn ang="0">
                <a:pos x="230" y="310"/>
              </a:cxn>
              <a:cxn ang="0">
                <a:pos x="178" y="364"/>
              </a:cxn>
              <a:cxn ang="0">
                <a:pos x="136" y="422"/>
              </a:cxn>
              <a:cxn ang="0">
                <a:pos x="100" y="480"/>
              </a:cxn>
              <a:cxn ang="0">
                <a:pos x="72" y="536"/>
              </a:cxn>
              <a:cxn ang="0">
                <a:pos x="48" y="590"/>
              </a:cxn>
              <a:cxn ang="0">
                <a:pos x="30" y="640"/>
              </a:cxn>
              <a:cxn ang="0">
                <a:pos x="18" y="684"/>
              </a:cxn>
              <a:cxn ang="0">
                <a:pos x="8" y="722"/>
              </a:cxn>
              <a:cxn ang="0">
                <a:pos x="4" y="750"/>
              </a:cxn>
              <a:cxn ang="0">
                <a:pos x="0" y="768"/>
              </a:cxn>
              <a:cxn ang="0">
                <a:pos x="0" y="774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EC823A">
                  <a:gamma/>
                  <a:tint val="90980"/>
                  <a:invGamma/>
                  <a:alpha val="32001"/>
                </a:srgbClr>
              </a:gs>
              <a:gs pos="100000">
                <a:srgbClr val="EC823A"/>
              </a:gs>
            </a:gsLst>
            <a:lin ang="0" scaled="1"/>
          </a:gra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0" y="3702050"/>
            <a:ext cx="2295525" cy="3155950"/>
          </a:xfrm>
          <a:prstGeom prst="roundRect">
            <a:avLst>
              <a:gd name="adj" fmla="val 4690"/>
            </a:avLst>
          </a:prstGeom>
          <a:solidFill>
            <a:srgbClr val="66FFFF"/>
          </a:solidFill>
          <a:ln w="57150">
            <a:solidFill>
              <a:srgbClr val="EC823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gray">
          <a:xfrm>
            <a:off x="215900" y="3559175"/>
            <a:ext cx="1863725" cy="2873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6600"/>
              </a:gs>
              <a:gs pos="50000">
                <a:srgbClr val="FF6600">
                  <a:gamma/>
                  <a:tint val="57647"/>
                  <a:invGamma/>
                </a:srgbClr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 flipH="1">
            <a:off x="1900238" y="3630613"/>
            <a:ext cx="71437" cy="144462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 flipH="1">
            <a:off x="317500" y="3630613"/>
            <a:ext cx="73025" cy="144462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gray">
          <a:xfrm>
            <a:off x="979488" y="3457575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000" b="1">
                <a:solidFill>
                  <a:schemeClr val="bg1"/>
                </a:solidFill>
              </a:rPr>
              <a:t>1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6200" y="3962400"/>
            <a:ext cx="2133600" cy="1462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ru-RU" sz="2400" b="1" dirty="0">
                <a:solidFill>
                  <a:srgbClr val="0066CC"/>
                </a:solidFill>
              </a:rPr>
              <a:t>Анализ ситуации, обстановки</a:t>
            </a:r>
            <a:endParaRPr lang="en-US" sz="2400" b="1" dirty="0">
              <a:solidFill>
                <a:srgbClr val="0066CC"/>
              </a:solidFill>
            </a:endParaRPr>
          </a:p>
          <a:p>
            <a:pPr algn="ctr" eaLnBrk="0" hangingPunct="0"/>
            <a:endParaRPr lang="ru-RU" dirty="0">
              <a:solidFill>
                <a:srgbClr val="CC6600"/>
              </a:solidFill>
            </a:endParaRP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2339975" y="2487613"/>
            <a:ext cx="2295525" cy="3155950"/>
          </a:xfrm>
          <a:prstGeom prst="roundRect">
            <a:avLst>
              <a:gd name="adj" fmla="val 4690"/>
            </a:avLst>
          </a:prstGeom>
          <a:solidFill>
            <a:schemeClr val="accent1"/>
          </a:solidFill>
          <a:ln w="5715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gray">
          <a:xfrm>
            <a:off x="2573338" y="2349500"/>
            <a:ext cx="1863725" cy="2873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3" name="AutoShape 13"/>
          <p:cNvSpPr>
            <a:spLocks noChangeArrowheads="1"/>
          </p:cNvSpPr>
          <p:nvPr/>
        </p:nvSpPr>
        <p:spPr bwMode="auto">
          <a:xfrm flipH="1">
            <a:off x="4249738" y="2425700"/>
            <a:ext cx="73025" cy="144463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 flipH="1">
            <a:off x="2659063" y="2416175"/>
            <a:ext cx="71437" cy="144463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408238" y="2832100"/>
            <a:ext cx="213360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ru-RU" sz="2400" b="1">
                <a:solidFill>
                  <a:srgbClr val="CC6600"/>
                </a:solidFill>
              </a:rPr>
              <a:t>Постановка задачи</a:t>
            </a:r>
            <a:endParaRPr lang="en-US" sz="2400" b="1">
              <a:solidFill>
                <a:srgbClr val="CC6600"/>
              </a:solidFill>
            </a:endParaRPr>
          </a:p>
          <a:p>
            <a:pPr algn="ctr" eaLnBrk="0" hangingPunct="0"/>
            <a:endParaRPr lang="ru-RU" sz="2400" b="1">
              <a:solidFill>
                <a:srgbClr val="CC6600"/>
              </a:solidFill>
            </a:endParaRPr>
          </a:p>
        </p:txBody>
      </p:sp>
      <p:sp>
        <p:nvSpPr>
          <p:cNvPr id="5136" name="AutoShape 16"/>
          <p:cNvSpPr>
            <a:spLocks noChangeArrowheads="1"/>
          </p:cNvSpPr>
          <p:nvPr/>
        </p:nvSpPr>
        <p:spPr bwMode="auto">
          <a:xfrm>
            <a:off x="4643438" y="1789113"/>
            <a:ext cx="2295525" cy="3155950"/>
          </a:xfrm>
          <a:prstGeom prst="roundRect">
            <a:avLst>
              <a:gd name="adj" fmla="val 4690"/>
            </a:avLst>
          </a:prstGeom>
          <a:solidFill>
            <a:srgbClr val="CC99FF"/>
          </a:solidFill>
          <a:ln w="57150">
            <a:solidFill>
              <a:srgbClr val="4B71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7" name="AutoShape 17"/>
          <p:cNvSpPr>
            <a:spLocks noChangeArrowheads="1"/>
          </p:cNvSpPr>
          <p:nvPr/>
        </p:nvSpPr>
        <p:spPr bwMode="gray">
          <a:xfrm>
            <a:off x="4859338" y="1646238"/>
            <a:ext cx="1863725" cy="28733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6D8CE5"/>
              </a:gs>
              <a:gs pos="100000">
                <a:srgbClr val="6D8CE5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8" name="AutoShape 18"/>
          <p:cNvSpPr>
            <a:spLocks noChangeArrowheads="1"/>
          </p:cNvSpPr>
          <p:nvPr/>
        </p:nvSpPr>
        <p:spPr bwMode="auto">
          <a:xfrm flipH="1">
            <a:off x="6545263" y="1717675"/>
            <a:ext cx="71437" cy="142875"/>
          </a:xfrm>
          <a:prstGeom prst="octagon">
            <a:avLst>
              <a:gd name="adj" fmla="val 29287"/>
            </a:avLst>
          </a:prstGeom>
          <a:solidFill>
            <a:srgbClr val="6FC5E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9" name="AutoShape 19"/>
          <p:cNvSpPr>
            <a:spLocks noChangeArrowheads="1"/>
          </p:cNvSpPr>
          <p:nvPr/>
        </p:nvSpPr>
        <p:spPr bwMode="auto">
          <a:xfrm flipH="1">
            <a:off x="4962525" y="1717675"/>
            <a:ext cx="71438" cy="142875"/>
          </a:xfrm>
          <a:prstGeom prst="octagon">
            <a:avLst>
              <a:gd name="adj" fmla="val 29287"/>
            </a:avLst>
          </a:prstGeom>
          <a:solidFill>
            <a:srgbClr val="6FC5E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gray">
          <a:xfrm>
            <a:off x="5632450" y="1552575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000" b="1"/>
              <a:t>3</a:t>
            </a:r>
            <a:endParaRPr lang="en-US" sz="2000" b="1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4729163" y="1990725"/>
            <a:ext cx="2133600" cy="180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ru-RU" sz="2800" b="1"/>
              <a:t>Решение задачи</a:t>
            </a:r>
            <a:endParaRPr lang="en-US" sz="2800" b="1"/>
          </a:p>
          <a:p>
            <a:pPr algn="ctr" eaLnBrk="0" hangingPunct="0"/>
            <a:endParaRPr lang="en-US" sz="2800" b="1"/>
          </a:p>
          <a:p>
            <a:pPr algn="ctr" eaLnBrk="0" hangingPunct="0"/>
            <a:endParaRPr lang="en-US" sz="2800" b="1"/>
          </a:p>
        </p:txBody>
      </p:sp>
      <p:sp>
        <p:nvSpPr>
          <p:cNvPr id="5142" name="AutoShape 22"/>
          <p:cNvSpPr>
            <a:spLocks noChangeArrowheads="1"/>
          </p:cNvSpPr>
          <p:nvPr/>
        </p:nvSpPr>
        <p:spPr bwMode="auto">
          <a:xfrm>
            <a:off x="6884988" y="428625"/>
            <a:ext cx="2295525" cy="3155950"/>
          </a:xfrm>
          <a:prstGeom prst="roundRect">
            <a:avLst>
              <a:gd name="adj" fmla="val 4690"/>
            </a:avLst>
          </a:prstGeom>
          <a:solidFill>
            <a:srgbClr val="FF9900"/>
          </a:solidFill>
          <a:ln w="57150">
            <a:solidFill>
              <a:srgbClr val="9933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gray">
          <a:xfrm>
            <a:off x="7100888" y="285750"/>
            <a:ext cx="1863725" cy="287338"/>
          </a:xfrm>
          <a:prstGeom prst="roundRect">
            <a:avLst>
              <a:gd name="adj" fmla="val 50000"/>
            </a:avLst>
          </a:prstGeom>
          <a:solidFill>
            <a:srgbClr val="9933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auto">
          <a:xfrm flipH="1">
            <a:off x="8785225" y="357188"/>
            <a:ext cx="71438" cy="144462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5" name="AutoShape 25"/>
          <p:cNvSpPr>
            <a:spLocks noChangeArrowheads="1"/>
          </p:cNvSpPr>
          <p:nvPr/>
        </p:nvSpPr>
        <p:spPr bwMode="auto">
          <a:xfrm flipH="1">
            <a:off x="7202488" y="357188"/>
            <a:ext cx="73025" cy="144462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gray">
          <a:xfrm>
            <a:off x="7864475" y="184150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000" b="1"/>
              <a:t>4</a:t>
            </a:r>
            <a:endParaRPr lang="en-US" sz="2000" b="1"/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6858016" y="688975"/>
            <a:ext cx="2236772" cy="166199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800" b="1" dirty="0" smtClean="0"/>
              <a:t>Док - во </a:t>
            </a:r>
            <a:r>
              <a:rPr lang="ru-RU" sz="2800" b="1" dirty="0"/>
              <a:t>истинности решения</a:t>
            </a:r>
            <a:endParaRPr lang="en-US" sz="2800" b="1" dirty="0"/>
          </a:p>
          <a:p>
            <a:pPr algn="ctr" eaLnBrk="0" hangingPunct="0"/>
            <a:endParaRPr lang="ru-RU" dirty="0"/>
          </a:p>
        </p:txBody>
      </p:sp>
      <p:sp>
        <p:nvSpPr>
          <p:cNvPr id="5148" name="Freeform 28"/>
          <p:cNvSpPr>
            <a:spLocks/>
          </p:cNvSpPr>
          <p:nvPr/>
        </p:nvSpPr>
        <p:spPr bwMode="gray">
          <a:xfrm>
            <a:off x="5364163" y="333375"/>
            <a:ext cx="1466850" cy="1155700"/>
          </a:xfrm>
          <a:custGeom>
            <a:avLst/>
            <a:gdLst/>
            <a:ahLst/>
            <a:cxnLst>
              <a:cxn ang="0">
                <a:pos x="0" y="774"/>
              </a:cxn>
              <a:cxn ang="0">
                <a:pos x="2" y="770"/>
              </a:cxn>
              <a:cxn ang="0">
                <a:pos x="8" y="754"/>
              </a:cxn>
              <a:cxn ang="0">
                <a:pos x="16" y="730"/>
              </a:cxn>
              <a:cxn ang="0">
                <a:pos x="32" y="698"/>
              </a:cxn>
              <a:cxn ang="0">
                <a:pos x="50" y="660"/>
              </a:cxn>
              <a:cxn ang="0">
                <a:pos x="76" y="618"/>
              </a:cxn>
              <a:cxn ang="0">
                <a:pos x="106" y="574"/>
              </a:cxn>
              <a:cxn ang="0">
                <a:pos x="142" y="528"/>
              </a:cxn>
              <a:cxn ang="0">
                <a:pos x="186" y="482"/>
              </a:cxn>
              <a:cxn ang="0">
                <a:pos x="236" y="438"/>
              </a:cxn>
              <a:cxn ang="0">
                <a:pos x="294" y="398"/>
              </a:cxn>
              <a:cxn ang="0">
                <a:pos x="360" y="360"/>
              </a:cxn>
              <a:cxn ang="0">
                <a:pos x="426" y="332"/>
              </a:cxn>
              <a:cxn ang="0">
                <a:pos x="488" y="314"/>
              </a:cxn>
              <a:cxn ang="0">
                <a:pos x="544" y="304"/>
              </a:cxn>
              <a:cxn ang="0">
                <a:pos x="594" y="300"/>
              </a:cxn>
              <a:cxn ang="0">
                <a:pos x="638" y="300"/>
              </a:cxn>
              <a:cxn ang="0">
                <a:pos x="678" y="304"/>
              </a:cxn>
              <a:cxn ang="0">
                <a:pos x="710" y="312"/>
              </a:cxn>
              <a:cxn ang="0">
                <a:pos x="736" y="320"/>
              </a:cxn>
              <a:cxn ang="0">
                <a:pos x="754" y="326"/>
              </a:cxn>
              <a:cxn ang="0">
                <a:pos x="766" y="332"/>
              </a:cxn>
              <a:cxn ang="0">
                <a:pos x="770" y="334"/>
              </a:cxn>
              <a:cxn ang="0">
                <a:pos x="680" y="476"/>
              </a:cxn>
              <a:cxn ang="0">
                <a:pos x="982" y="370"/>
              </a:cxn>
              <a:cxn ang="0">
                <a:pos x="912" y="0"/>
              </a:cxn>
              <a:cxn ang="0">
                <a:pos x="854" y="150"/>
              </a:cxn>
              <a:cxn ang="0">
                <a:pos x="850" y="148"/>
              </a:cxn>
              <a:cxn ang="0">
                <a:pos x="838" y="142"/>
              </a:cxn>
              <a:cxn ang="0">
                <a:pos x="822" y="134"/>
              </a:cxn>
              <a:cxn ang="0">
                <a:pos x="798" y="126"/>
              </a:cxn>
              <a:cxn ang="0">
                <a:pos x="768" y="120"/>
              </a:cxn>
              <a:cxn ang="0">
                <a:pos x="732" y="114"/>
              </a:cxn>
              <a:cxn ang="0">
                <a:pos x="692" y="110"/>
              </a:cxn>
              <a:cxn ang="0">
                <a:pos x="646" y="110"/>
              </a:cxn>
              <a:cxn ang="0">
                <a:pos x="596" y="116"/>
              </a:cxn>
              <a:cxn ang="0">
                <a:pos x="540" y="126"/>
              </a:cxn>
              <a:cxn ang="0">
                <a:pos x="482" y="146"/>
              </a:cxn>
              <a:cxn ang="0">
                <a:pos x="422" y="172"/>
              </a:cxn>
              <a:cxn ang="0">
                <a:pos x="356" y="210"/>
              </a:cxn>
              <a:cxn ang="0">
                <a:pos x="290" y="258"/>
              </a:cxn>
              <a:cxn ang="0">
                <a:pos x="230" y="310"/>
              </a:cxn>
              <a:cxn ang="0">
                <a:pos x="178" y="364"/>
              </a:cxn>
              <a:cxn ang="0">
                <a:pos x="136" y="422"/>
              </a:cxn>
              <a:cxn ang="0">
                <a:pos x="100" y="480"/>
              </a:cxn>
              <a:cxn ang="0">
                <a:pos x="72" y="536"/>
              </a:cxn>
              <a:cxn ang="0">
                <a:pos x="48" y="590"/>
              </a:cxn>
              <a:cxn ang="0">
                <a:pos x="30" y="640"/>
              </a:cxn>
              <a:cxn ang="0">
                <a:pos x="18" y="684"/>
              </a:cxn>
              <a:cxn ang="0">
                <a:pos x="8" y="722"/>
              </a:cxn>
              <a:cxn ang="0">
                <a:pos x="4" y="750"/>
              </a:cxn>
              <a:cxn ang="0">
                <a:pos x="0" y="768"/>
              </a:cxn>
              <a:cxn ang="0">
                <a:pos x="0" y="774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solidFill>
            <a:srgbClr val="0000FF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gray">
          <a:xfrm>
            <a:off x="3328988" y="2273300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000" b="1">
                <a:solidFill>
                  <a:schemeClr val="bg1"/>
                </a:solidFill>
              </a:rPr>
              <a:t>2</a:t>
            </a:r>
            <a:endParaRPr lang="en-U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838200" y="1981200"/>
            <a:ext cx="7848600" cy="1524000"/>
          </a:xfrm>
          <a:prstGeom prst="rect">
            <a:avLst/>
          </a:prstGeom>
          <a:solidFill>
            <a:srgbClr val="FFFFCC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666750"/>
          </a:xfrm>
        </p:spPr>
        <p:txBody>
          <a:bodyPr/>
          <a:lstStyle/>
          <a:p>
            <a:r>
              <a:rPr lang="ru-RU" sz="3600" b="1">
                <a:solidFill>
                  <a:srgbClr val="000099"/>
                </a:solidFill>
              </a:rPr>
              <a:t>Дидактическая структура урока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2438400" y="1219200"/>
            <a:ext cx="5105400" cy="533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ru-RU">
                <a:latin typeface="Times New Roman" pitchFamily="18" charset="0"/>
              </a:rPr>
              <a:t>Опрос каждого обучаемого (например, по д/з)</a:t>
            </a: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762000" y="838200"/>
            <a:ext cx="12954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ru-RU">
                <a:latin typeface="Times New Roman" pitchFamily="18" charset="0"/>
              </a:rPr>
              <a:t>Вводная</a:t>
            </a:r>
          </a:p>
          <a:p>
            <a:pPr algn="ctr"/>
            <a:r>
              <a:rPr kumimoji="1" lang="ru-RU">
                <a:latin typeface="Times New Roman" pitchFamily="18" charset="0"/>
              </a:rPr>
              <a:t> беседа</a:t>
            </a:r>
          </a:p>
          <a:p>
            <a:pPr algn="ctr"/>
            <a:r>
              <a:rPr kumimoji="1" lang="ru-RU" sz="1400">
                <a:latin typeface="Times New Roman" pitchFamily="18" charset="0"/>
              </a:rPr>
              <a:t>(задание на дом)</a:t>
            </a: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1066800" y="2057400"/>
            <a:ext cx="1676400" cy="1371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ru-RU">
                <a:latin typeface="Times New Roman" pitchFamily="18" charset="0"/>
              </a:rPr>
              <a:t>Опрос</a:t>
            </a:r>
          </a:p>
          <a:p>
            <a:pPr algn="ctr"/>
            <a:r>
              <a:rPr kumimoji="1" lang="ru-RU">
                <a:latin typeface="Times New Roman" pitchFamily="18" charset="0"/>
              </a:rPr>
              <a:t>(тест)</a:t>
            </a: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3124200" y="2057400"/>
            <a:ext cx="1524000" cy="1371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ru-RU" sz="1600">
                <a:latin typeface="Times New Roman" pitchFamily="18" charset="0"/>
              </a:rPr>
              <a:t>Объяснение, </a:t>
            </a:r>
          </a:p>
          <a:p>
            <a:pPr algn="ctr"/>
            <a:r>
              <a:rPr kumimoji="1" lang="ru-RU" sz="1600">
                <a:latin typeface="Times New Roman" pitchFamily="18" charset="0"/>
              </a:rPr>
              <a:t>демонстрация</a:t>
            </a:r>
          </a:p>
          <a:p>
            <a:pPr algn="ctr"/>
            <a:r>
              <a:rPr kumimoji="1" lang="ru-RU" sz="1600">
                <a:latin typeface="Times New Roman" pitchFamily="18" charset="0"/>
              </a:rPr>
              <a:t> процесса,</a:t>
            </a:r>
          </a:p>
          <a:p>
            <a:pPr algn="ctr"/>
            <a:r>
              <a:rPr kumimoji="1" lang="ru-RU" sz="1600">
                <a:latin typeface="Times New Roman" pitchFamily="18" charset="0"/>
              </a:rPr>
              <a:t> опыта</a:t>
            </a: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4953000" y="2057400"/>
            <a:ext cx="1600200" cy="1371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ru-RU" sz="1400">
                <a:latin typeface="Times New Roman" pitchFamily="18" charset="0"/>
              </a:rPr>
              <a:t>Интерактивная</a:t>
            </a:r>
          </a:p>
          <a:p>
            <a:pPr algn="ctr"/>
            <a:r>
              <a:rPr kumimoji="1" lang="ru-RU" sz="1400">
                <a:latin typeface="Times New Roman" pitchFamily="18" charset="0"/>
              </a:rPr>
              <a:t> демонстрация</a:t>
            </a:r>
          </a:p>
          <a:p>
            <a:pPr algn="ctr"/>
            <a:r>
              <a:rPr kumimoji="1" lang="ru-RU" sz="1400">
                <a:latin typeface="Times New Roman" pitchFamily="18" charset="0"/>
              </a:rPr>
              <a:t>решения </a:t>
            </a:r>
          </a:p>
          <a:p>
            <a:pPr algn="ctr"/>
            <a:r>
              <a:rPr kumimoji="1" lang="ru-RU" sz="1400">
                <a:latin typeface="Times New Roman" pitchFamily="18" charset="0"/>
              </a:rPr>
              <a:t>задач </a:t>
            </a:r>
          </a:p>
          <a:p>
            <a:pPr algn="ctr"/>
            <a:r>
              <a:rPr kumimoji="1" lang="ru-RU" sz="1400">
                <a:latin typeface="Times New Roman" pitchFamily="18" charset="0"/>
              </a:rPr>
              <a:t>Возрастающего</a:t>
            </a:r>
          </a:p>
          <a:p>
            <a:pPr algn="ctr"/>
            <a:r>
              <a:rPr kumimoji="1" lang="ru-RU" sz="1400">
                <a:latin typeface="Times New Roman" pitchFamily="18" charset="0"/>
              </a:rPr>
              <a:t> уровня сложности</a:t>
            </a: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6858000" y="2057400"/>
            <a:ext cx="1524000" cy="1371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>
              <a:latin typeface="Times New Roman" pitchFamily="18" charset="0"/>
            </a:endParaRPr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1447800" y="5486400"/>
            <a:ext cx="9144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ru-RU" sz="1600">
                <a:latin typeface="Times New Roman" pitchFamily="18" charset="0"/>
              </a:rPr>
              <a:t>Воспроиз</a:t>
            </a:r>
          </a:p>
          <a:p>
            <a:pPr algn="ctr"/>
            <a:r>
              <a:rPr kumimoji="1" lang="ru-RU" sz="1600">
                <a:latin typeface="Times New Roman" pitchFamily="18" charset="0"/>
              </a:rPr>
              <a:t>ведение</a:t>
            </a:r>
          </a:p>
          <a:p>
            <a:pPr algn="ctr"/>
            <a:r>
              <a:rPr kumimoji="1" lang="ru-RU" sz="1600">
                <a:latin typeface="Times New Roman" pitchFamily="18" charset="0"/>
              </a:rPr>
              <a:t>прежних </a:t>
            </a:r>
          </a:p>
          <a:p>
            <a:pPr algn="ctr"/>
            <a:r>
              <a:rPr kumimoji="1" lang="ru-RU" sz="1600">
                <a:latin typeface="Times New Roman" pitchFamily="18" charset="0"/>
              </a:rPr>
              <a:t>знаний</a:t>
            </a:r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2514600" y="5486400"/>
            <a:ext cx="9906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ru-RU" sz="1600">
                <a:latin typeface="Times New Roman" pitchFamily="18" charset="0"/>
              </a:rPr>
              <a:t>Применение</a:t>
            </a:r>
          </a:p>
          <a:p>
            <a:pPr algn="ctr"/>
            <a:r>
              <a:rPr kumimoji="1" lang="ru-RU" sz="1600">
                <a:latin typeface="Times New Roman" pitchFamily="18" charset="0"/>
              </a:rPr>
              <a:t> прежних </a:t>
            </a:r>
          </a:p>
          <a:p>
            <a:pPr algn="ctr"/>
            <a:r>
              <a:rPr kumimoji="1" lang="ru-RU" sz="1600">
                <a:latin typeface="Times New Roman" pitchFamily="18" charset="0"/>
              </a:rPr>
              <a:t>знаний</a:t>
            </a:r>
          </a:p>
          <a:p>
            <a:pPr algn="ctr"/>
            <a:r>
              <a:rPr kumimoji="1" lang="ru-RU" sz="1600">
                <a:latin typeface="Times New Roman" pitchFamily="18" charset="0"/>
              </a:rPr>
              <a:t>в новой </a:t>
            </a:r>
          </a:p>
          <a:p>
            <a:pPr algn="ctr"/>
            <a:r>
              <a:rPr kumimoji="1" lang="ru-RU" sz="1600">
                <a:latin typeface="Times New Roman" pitchFamily="18" charset="0"/>
              </a:rPr>
              <a:t>ситуации</a:t>
            </a:r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3962400" y="5486400"/>
            <a:ext cx="9906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ru-RU" sz="1600">
                <a:latin typeface="Times New Roman" pitchFamily="18" charset="0"/>
              </a:rPr>
              <a:t>Воспроиз</a:t>
            </a:r>
          </a:p>
          <a:p>
            <a:pPr algn="ctr"/>
            <a:r>
              <a:rPr kumimoji="1" lang="ru-RU" sz="1600">
                <a:latin typeface="Times New Roman" pitchFamily="18" charset="0"/>
              </a:rPr>
              <a:t>ведение </a:t>
            </a:r>
          </a:p>
          <a:p>
            <a:pPr algn="ctr"/>
            <a:r>
              <a:rPr kumimoji="1" lang="ru-RU" sz="1600">
                <a:latin typeface="Times New Roman" pitchFamily="18" charset="0"/>
              </a:rPr>
              <a:t>новых</a:t>
            </a:r>
          </a:p>
          <a:p>
            <a:pPr algn="ctr"/>
            <a:r>
              <a:rPr kumimoji="1" lang="ru-RU" sz="1600">
                <a:latin typeface="Times New Roman" pitchFamily="18" charset="0"/>
              </a:rPr>
              <a:t> понятий</a:t>
            </a:r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5105400" y="5486400"/>
            <a:ext cx="9144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ru-RU" sz="1600">
                <a:latin typeface="Times New Roman" pitchFamily="18" charset="0"/>
              </a:rPr>
              <a:t>Осознание,</a:t>
            </a:r>
          </a:p>
          <a:p>
            <a:pPr algn="ctr"/>
            <a:r>
              <a:rPr kumimoji="1" lang="ru-RU" sz="1600">
                <a:latin typeface="Times New Roman" pitchFamily="18" charset="0"/>
              </a:rPr>
              <a:t>освоение</a:t>
            </a:r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>
            <a:off x="6629400" y="5486400"/>
            <a:ext cx="9906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ru-RU" sz="1600">
                <a:latin typeface="Times New Roman" pitchFamily="18" charset="0"/>
              </a:rPr>
              <a:t>Обобщение</a:t>
            </a:r>
          </a:p>
        </p:txBody>
      </p: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7772400" y="5486400"/>
            <a:ext cx="10668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ru-RU" sz="1600">
                <a:latin typeface="Times New Roman" pitchFamily="18" charset="0"/>
              </a:rPr>
              <a:t>Применение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838200" y="3733800"/>
            <a:ext cx="20574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kumimoji="1" lang="ru-RU">
                <a:latin typeface="Times New Roman" pitchFamily="18" charset="0"/>
              </a:rPr>
              <a:t>Актуализация </a:t>
            </a:r>
          </a:p>
          <a:p>
            <a:pPr algn="ctr"/>
            <a:r>
              <a:rPr kumimoji="1" lang="ru-RU">
                <a:latin typeface="Times New Roman" pitchFamily="18" charset="0"/>
              </a:rPr>
              <a:t>знаний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3505200" y="3733800"/>
            <a:ext cx="23622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kumimoji="1" lang="ru-RU">
                <a:latin typeface="Times New Roman" pitchFamily="18" charset="0"/>
              </a:rPr>
              <a:t>Формирование новых </a:t>
            </a:r>
          </a:p>
          <a:p>
            <a:pPr algn="ctr"/>
            <a:r>
              <a:rPr kumimoji="1" lang="ru-RU">
                <a:latin typeface="Times New Roman" pitchFamily="18" charset="0"/>
              </a:rPr>
              <a:t>понятий и </a:t>
            </a:r>
          </a:p>
          <a:p>
            <a:pPr algn="ctr"/>
            <a:r>
              <a:rPr kumimoji="1" lang="ru-RU">
                <a:latin typeface="Times New Roman" pitchFamily="18" charset="0"/>
              </a:rPr>
              <a:t>способов </a:t>
            </a:r>
          </a:p>
          <a:p>
            <a:pPr algn="ctr"/>
            <a:r>
              <a:rPr kumimoji="1" lang="ru-RU">
                <a:latin typeface="Times New Roman" pitchFamily="18" charset="0"/>
              </a:rPr>
              <a:t>действий</a:t>
            </a: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6324600" y="3733800"/>
            <a:ext cx="24384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kumimoji="1" lang="ru-RU">
                <a:latin typeface="Times New Roman" pitchFamily="18" charset="0"/>
              </a:rPr>
              <a:t>Применение</a:t>
            </a:r>
          </a:p>
          <a:p>
            <a:pPr algn="ctr"/>
            <a:r>
              <a:rPr kumimoji="1" lang="ru-RU">
                <a:latin typeface="Times New Roman" pitchFamily="18" charset="0"/>
              </a:rPr>
              <a:t> усвоенных </a:t>
            </a:r>
          </a:p>
          <a:p>
            <a:pPr algn="ctr"/>
            <a:r>
              <a:rPr kumimoji="1" lang="ru-RU">
                <a:latin typeface="Times New Roman" pitchFamily="18" charset="0"/>
              </a:rPr>
              <a:t>понятий и </a:t>
            </a:r>
          </a:p>
          <a:p>
            <a:pPr algn="ctr"/>
            <a:r>
              <a:rPr kumimoji="1" lang="ru-RU">
                <a:latin typeface="Times New Roman" pitchFamily="18" charset="0"/>
              </a:rPr>
              <a:t>способов действий</a:t>
            </a:r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4648200" y="2819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6553200" y="2819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2057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2362200" y="6019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3505200" y="6019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4953000" y="6019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6019800" y="6019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7620000" y="6019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914400" y="18288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2743200" y="2819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990600" y="1828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962400" y="34290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V="1">
            <a:off x="4800600" y="34290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19050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>
            <a:off x="7543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 flipH="1">
            <a:off x="1981200" y="5029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43" name="Line 35"/>
          <p:cNvSpPr>
            <a:spLocks noChangeShapeType="1"/>
          </p:cNvSpPr>
          <p:nvPr/>
        </p:nvSpPr>
        <p:spPr bwMode="auto">
          <a:xfrm flipH="1">
            <a:off x="7086600" y="50292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 flipH="1">
            <a:off x="4267200" y="50292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45" name="Line 37"/>
          <p:cNvSpPr>
            <a:spLocks noChangeShapeType="1"/>
          </p:cNvSpPr>
          <p:nvPr/>
        </p:nvSpPr>
        <p:spPr bwMode="auto">
          <a:xfrm>
            <a:off x="2362200" y="50292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46" name="Line 38"/>
          <p:cNvSpPr>
            <a:spLocks noChangeShapeType="1"/>
          </p:cNvSpPr>
          <p:nvPr/>
        </p:nvSpPr>
        <p:spPr bwMode="auto">
          <a:xfrm>
            <a:off x="7696200" y="50292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>
            <a:off x="4800600" y="50292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6934200" y="21717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kumimoji="1" lang="ru-RU">
                <a:latin typeface="Times New Roman" pitchFamily="18" charset="0"/>
              </a:rPr>
              <a:t>Решение задач</a:t>
            </a:r>
          </a:p>
        </p:txBody>
      </p:sp>
      <p:sp>
        <p:nvSpPr>
          <p:cNvPr id="17449" name="AutoShape 41"/>
          <p:cNvSpPr>
            <a:spLocks noChangeArrowheads="1"/>
          </p:cNvSpPr>
          <p:nvPr/>
        </p:nvSpPr>
        <p:spPr bwMode="auto">
          <a:xfrm>
            <a:off x="7696200" y="914400"/>
            <a:ext cx="12954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ru-RU" sz="1400">
                <a:latin typeface="Times New Roman" pitchFamily="18" charset="0"/>
              </a:rPr>
              <a:t>Заключительная</a:t>
            </a:r>
          </a:p>
          <a:p>
            <a:pPr algn="ctr"/>
            <a:r>
              <a:rPr kumimoji="1" lang="ru-RU" sz="1400">
                <a:latin typeface="Times New Roman" pitchFamily="18" charset="0"/>
              </a:rPr>
              <a:t> беседа</a:t>
            </a:r>
          </a:p>
          <a:p>
            <a:pPr algn="ctr"/>
            <a:r>
              <a:rPr kumimoji="1" lang="ru-RU" sz="1400">
                <a:latin typeface="Times New Roman" pitchFamily="18" charset="0"/>
              </a:rPr>
              <a:t> (задание на дом)</a:t>
            </a:r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>
            <a:off x="8610600" y="1905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 flipV="1">
            <a:off x="8382000" y="19050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>
            <a:off x="2895600" y="4343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5867400" y="43434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>
            <a:off x="7543800" y="1524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55" name="AutoShape 47"/>
          <p:cNvSpPr>
            <a:spLocks/>
          </p:cNvSpPr>
          <p:nvPr/>
        </p:nvSpPr>
        <p:spPr bwMode="auto">
          <a:xfrm>
            <a:off x="533400" y="685800"/>
            <a:ext cx="381000" cy="2971800"/>
          </a:xfrm>
          <a:prstGeom prst="leftBrace">
            <a:avLst>
              <a:gd name="adj1" fmla="val 65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56" name="WordArt 48"/>
          <p:cNvSpPr>
            <a:spLocks noChangeArrowheads="1" noChangeShapeType="1" noTextEdit="1"/>
          </p:cNvSpPr>
          <p:nvPr/>
        </p:nvSpPr>
        <p:spPr bwMode="auto">
          <a:xfrm rot="16200000">
            <a:off x="-890587" y="1500187"/>
            <a:ext cx="22860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Методическая </a:t>
            </a:r>
          </a:p>
          <a:p>
            <a:pPr algn="ctr"/>
            <a:r>
              <a:rPr lang="ru-RU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подструктура</a:t>
            </a:r>
          </a:p>
        </p:txBody>
      </p:sp>
      <p:sp>
        <p:nvSpPr>
          <p:cNvPr id="17457" name="WordArt 49"/>
          <p:cNvSpPr>
            <a:spLocks noChangeArrowheads="1" noChangeShapeType="1" noTextEdit="1"/>
          </p:cNvSpPr>
          <p:nvPr/>
        </p:nvSpPr>
        <p:spPr bwMode="auto">
          <a:xfrm rot="16200000">
            <a:off x="-623887" y="3976687"/>
            <a:ext cx="1905000" cy="657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Дидактическая </a:t>
            </a:r>
          </a:p>
          <a:p>
            <a:pPr algn="ctr"/>
            <a:r>
              <a:rPr lang="ru-RU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структура</a:t>
            </a:r>
          </a:p>
        </p:txBody>
      </p:sp>
      <p:sp>
        <p:nvSpPr>
          <p:cNvPr id="17458" name="WordArt 50"/>
          <p:cNvSpPr>
            <a:spLocks noChangeArrowheads="1" noChangeShapeType="1" noTextEdit="1"/>
          </p:cNvSpPr>
          <p:nvPr/>
        </p:nvSpPr>
        <p:spPr bwMode="auto">
          <a:xfrm>
            <a:off x="0" y="5486400"/>
            <a:ext cx="14478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Внутренняя</a:t>
            </a:r>
          </a:p>
          <a:p>
            <a:pPr algn="ctr"/>
            <a:r>
              <a:rPr lang="ru-RU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логико-</a:t>
            </a:r>
          </a:p>
          <a:p>
            <a:pPr algn="ctr"/>
            <a:r>
              <a:rPr lang="ru-RU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психоло</a:t>
            </a:r>
          </a:p>
          <a:p>
            <a:pPr algn="ctr"/>
            <a:r>
              <a:rPr lang="ru-RU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гическая </a:t>
            </a:r>
          </a:p>
          <a:p>
            <a:pPr algn="ctr"/>
            <a:r>
              <a:rPr lang="ru-RU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подструктура</a:t>
            </a:r>
          </a:p>
        </p:txBody>
      </p:sp>
      <p:sp>
        <p:nvSpPr>
          <p:cNvPr id="17459" name="WordArt 51"/>
          <p:cNvSpPr>
            <a:spLocks noChangeArrowheads="1" noChangeShapeType="1" noTextEdit="1"/>
          </p:cNvSpPr>
          <p:nvPr/>
        </p:nvSpPr>
        <p:spPr bwMode="auto">
          <a:xfrm>
            <a:off x="1981200" y="762000"/>
            <a:ext cx="58674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Деятельность преподавателя</a:t>
            </a:r>
          </a:p>
        </p:txBody>
      </p:sp>
      <p:sp>
        <p:nvSpPr>
          <p:cNvPr id="17460" name="WordArt 52"/>
          <p:cNvSpPr>
            <a:spLocks noChangeArrowheads="1" noChangeShapeType="1" noTextEdit="1"/>
          </p:cNvSpPr>
          <p:nvPr/>
        </p:nvSpPr>
        <p:spPr bwMode="auto">
          <a:xfrm>
            <a:off x="2743200" y="1752600"/>
            <a:ext cx="4191000" cy="276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Функции ЭВМ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20750"/>
          </a:xfrm>
        </p:spPr>
        <p:txBody>
          <a:bodyPr/>
          <a:lstStyle/>
          <a:p>
            <a:r>
              <a:rPr lang="ru-RU" b="1">
                <a:solidFill>
                  <a:srgbClr val="FF6600"/>
                </a:solidFill>
                <a:latin typeface="Arbat" pitchFamily="2" charset="0"/>
              </a:rPr>
              <a:t>Классификация ЦОР</a:t>
            </a:r>
          </a:p>
        </p:txBody>
      </p:sp>
      <p:grpSp>
        <p:nvGrpSpPr>
          <p:cNvPr id="18435" name="Group 3"/>
          <p:cNvGrpSpPr>
            <a:grpSpLocks noChangeAspect="1"/>
          </p:cNvGrpSpPr>
          <p:nvPr/>
        </p:nvGrpSpPr>
        <p:grpSpPr bwMode="auto">
          <a:xfrm>
            <a:off x="395288" y="1484313"/>
            <a:ext cx="8424862" cy="4249737"/>
            <a:chOff x="1095" y="2925"/>
            <a:chExt cx="9900" cy="3960"/>
          </a:xfrm>
        </p:grpSpPr>
        <p:sp>
          <p:nvSpPr>
            <p:cNvPr id="18436" name="AutoShape 4"/>
            <p:cNvSpPr>
              <a:spLocks noChangeAspect="1" noChangeArrowheads="1"/>
            </p:cNvSpPr>
            <p:nvPr/>
          </p:nvSpPr>
          <p:spPr bwMode="auto">
            <a:xfrm>
              <a:off x="1095" y="2925"/>
              <a:ext cx="9900" cy="3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37" name="Line 5"/>
            <p:cNvSpPr>
              <a:spLocks noChangeShapeType="1"/>
            </p:cNvSpPr>
            <p:nvPr/>
          </p:nvSpPr>
          <p:spPr bwMode="auto">
            <a:xfrm flipH="1">
              <a:off x="9375" y="4905"/>
              <a:ext cx="180" cy="72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38" name="Line 6"/>
            <p:cNvSpPr>
              <a:spLocks noChangeShapeType="1"/>
            </p:cNvSpPr>
            <p:nvPr/>
          </p:nvSpPr>
          <p:spPr bwMode="auto">
            <a:xfrm flipH="1">
              <a:off x="9195" y="4905"/>
              <a:ext cx="180" cy="72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439" name="Group 7"/>
            <p:cNvGrpSpPr>
              <a:grpSpLocks/>
            </p:cNvGrpSpPr>
            <p:nvPr/>
          </p:nvGrpSpPr>
          <p:grpSpPr bwMode="auto">
            <a:xfrm>
              <a:off x="2895" y="4905"/>
              <a:ext cx="4757" cy="1781"/>
              <a:chOff x="2895" y="5265"/>
              <a:chExt cx="4757" cy="1781"/>
            </a:xfrm>
          </p:grpSpPr>
          <p:grpSp>
            <p:nvGrpSpPr>
              <p:cNvPr id="18440" name="Group 8"/>
              <p:cNvGrpSpPr>
                <a:grpSpLocks/>
              </p:cNvGrpSpPr>
              <p:nvPr/>
            </p:nvGrpSpPr>
            <p:grpSpPr bwMode="auto">
              <a:xfrm>
                <a:off x="2942" y="5265"/>
                <a:ext cx="4710" cy="814"/>
                <a:chOff x="1610" y="2840"/>
                <a:chExt cx="2313" cy="318"/>
              </a:xfrm>
            </p:grpSpPr>
            <p:sp>
              <p:nvSpPr>
                <p:cNvPr id="18441" name="Line 9"/>
                <p:cNvSpPr>
                  <a:spLocks noChangeShapeType="1"/>
                </p:cNvSpPr>
                <p:nvPr/>
              </p:nvSpPr>
              <p:spPr bwMode="auto">
                <a:xfrm>
                  <a:off x="1610" y="2840"/>
                  <a:ext cx="635" cy="317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42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3288" y="2841"/>
                  <a:ext cx="635" cy="317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8443" name="Text Box 11"/>
              <p:cNvSpPr txBox="1">
                <a:spLocks noChangeArrowheads="1"/>
              </p:cNvSpPr>
              <p:nvPr/>
            </p:nvSpPr>
            <p:spPr bwMode="auto">
              <a:xfrm>
                <a:off x="2895" y="6165"/>
                <a:ext cx="4526" cy="881"/>
              </a:xfrm>
              <a:prstGeom prst="rect">
                <a:avLst/>
              </a:prstGeom>
              <a:solidFill>
                <a:srgbClr val="CCFF66"/>
              </a:solidFill>
              <a:ln w="38100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lIns="74066" tIns="37033" rIns="74066" bIns="37033"/>
              <a:lstStyle/>
              <a:p>
                <a:pPr algn="ctr"/>
                <a:endParaRPr lang="ru-RU" sz="1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  <a:p>
                <a:pPr algn="ctr"/>
                <a:r>
                  <a:rPr lang="ru-RU" sz="1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Комбинированные продукты</a:t>
                </a:r>
              </a:p>
              <a:p>
                <a:pPr algn="ctr"/>
                <a:r>
                  <a:rPr lang="ru-RU" sz="1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 сеть/диск</a:t>
                </a:r>
                <a:endParaRPr lang="ru-RU" sz="1400"/>
              </a:p>
            </p:txBody>
          </p:sp>
        </p:grpSp>
        <p:grpSp>
          <p:nvGrpSpPr>
            <p:cNvPr id="18444" name="Group 12"/>
            <p:cNvGrpSpPr>
              <a:grpSpLocks/>
            </p:cNvGrpSpPr>
            <p:nvPr/>
          </p:nvGrpSpPr>
          <p:grpSpPr bwMode="auto">
            <a:xfrm>
              <a:off x="2848" y="2925"/>
              <a:ext cx="5081" cy="1243"/>
              <a:chOff x="2848" y="2925"/>
              <a:chExt cx="5081" cy="1243"/>
            </a:xfrm>
          </p:grpSpPr>
          <p:grpSp>
            <p:nvGrpSpPr>
              <p:cNvPr id="18445" name="Group 13"/>
              <p:cNvGrpSpPr>
                <a:grpSpLocks/>
              </p:cNvGrpSpPr>
              <p:nvPr/>
            </p:nvGrpSpPr>
            <p:grpSpPr bwMode="auto">
              <a:xfrm>
                <a:off x="2848" y="3338"/>
                <a:ext cx="5081" cy="830"/>
                <a:chOff x="1564" y="1395"/>
                <a:chExt cx="2495" cy="408"/>
              </a:xfrm>
            </p:grpSpPr>
            <p:sp>
              <p:nvSpPr>
                <p:cNvPr id="18446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1564" y="1395"/>
                  <a:ext cx="454" cy="408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47" name="Line 15"/>
                <p:cNvSpPr>
                  <a:spLocks noChangeShapeType="1"/>
                </p:cNvSpPr>
                <p:nvPr/>
              </p:nvSpPr>
              <p:spPr bwMode="auto">
                <a:xfrm>
                  <a:off x="3605" y="1395"/>
                  <a:ext cx="454" cy="408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8448" name="Text Box 16"/>
              <p:cNvSpPr txBox="1">
                <a:spLocks noChangeArrowheads="1"/>
              </p:cNvSpPr>
              <p:nvPr/>
            </p:nvSpPr>
            <p:spPr bwMode="auto">
              <a:xfrm>
                <a:off x="3311" y="2925"/>
                <a:ext cx="4064" cy="698"/>
              </a:xfrm>
              <a:prstGeom prst="rect">
                <a:avLst/>
              </a:prstGeom>
              <a:solidFill>
                <a:srgbClr val="CCFF66"/>
              </a:solidFill>
              <a:ln w="38100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lIns="74066" tIns="37033" rIns="74066" bIns="37033">
                <a:spAutoFit/>
              </a:bodyPr>
              <a:lstStyle/>
              <a:p>
                <a:pPr algn="ctr"/>
                <a:r>
                  <a:rPr lang="ru-RU" sz="1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ЦОР </a:t>
                </a:r>
              </a:p>
              <a:p>
                <a:pPr algn="ctr"/>
                <a:r>
                  <a:rPr lang="ru-RU" sz="1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(цифровые образовательные ресурсы)</a:t>
                </a:r>
                <a:endParaRPr lang="ru-RU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  <p:sp>
          <p:nvSpPr>
            <p:cNvPr id="18449" name="Text Box 17"/>
            <p:cNvSpPr txBox="1">
              <a:spLocks noChangeArrowheads="1"/>
            </p:cNvSpPr>
            <p:nvPr/>
          </p:nvSpPr>
          <p:spPr bwMode="auto">
            <a:xfrm>
              <a:off x="1095" y="4262"/>
              <a:ext cx="3970" cy="643"/>
            </a:xfrm>
            <a:prstGeom prst="rect">
              <a:avLst/>
            </a:prstGeom>
            <a:solidFill>
              <a:srgbClr val="CCFF66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lIns="74066" tIns="37033" rIns="74066" bIns="37033"/>
            <a:lstStyle/>
            <a:p>
              <a:pPr algn="ctr"/>
              <a:r>
                <a:rPr lang="ru-RU" sz="1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Ресурсы, размещенные в </a:t>
              </a:r>
            </a:p>
            <a:p>
              <a:pPr algn="ctr"/>
              <a:r>
                <a:rPr lang="ru-RU" sz="1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сети Интернет</a:t>
              </a:r>
              <a:endParaRPr lang="ru-RU" sz="1400"/>
            </a:p>
          </p:txBody>
        </p:sp>
        <p:sp>
          <p:nvSpPr>
            <p:cNvPr id="18450" name="Text Box 18"/>
            <p:cNvSpPr txBox="1">
              <a:spLocks noChangeArrowheads="1"/>
            </p:cNvSpPr>
            <p:nvPr/>
          </p:nvSpPr>
          <p:spPr bwMode="auto">
            <a:xfrm>
              <a:off x="8115" y="5446"/>
              <a:ext cx="2496" cy="500"/>
            </a:xfrm>
            <a:prstGeom prst="rect">
              <a:avLst/>
            </a:prstGeom>
            <a:solidFill>
              <a:srgbClr val="CCFF66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lIns="74066" tIns="37033" rIns="74066" bIns="37033">
              <a:spAutoFit/>
            </a:bodyPr>
            <a:lstStyle/>
            <a:p>
              <a:pPr algn="ctr"/>
              <a:r>
                <a:rPr lang="ru-RU" sz="1400" b="1" i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электронное учебное издание</a:t>
              </a:r>
              <a:endParaRPr lang="ru-RU" sz="1400"/>
            </a:p>
          </p:txBody>
        </p:sp>
        <p:sp>
          <p:nvSpPr>
            <p:cNvPr id="18451" name="Text Box 19"/>
            <p:cNvSpPr txBox="1">
              <a:spLocks noChangeArrowheads="1"/>
            </p:cNvSpPr>
            <p:nvPr/>
          </p:nvSpPr>
          <p:spPr bwMode="auto">
            <a:xfrm>
              <a:off x="6268" y="4264"/>
              <a:ext cx="3880" cy="500"/>
            </a:xfrm>
            <a:prstGeom prst="rect">
              <a:avLst/>
            </a:prstGeom>
            <a:solidFill>
              <a:srgbClr val="CCFF66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lIns="74066" tIns="37033" rIns="74066" bIns="37033">
              <a:spAutoFit/>
            </a:bodyPr>
            <a:lstStyle/>
            <a:p>
              <a:pPr algn="ctr"/>
              <a:r>
                <a:rPr lang="ru-RU" sz="1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Ресурсы, размещаемые  на оптических носителях (ЭУИ)</a:t>
              </a:r>
              <a:endParaRPr lang="ru-RU" sz="1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20750"/>
          </a:xfrm>
        </p:spPr>
        <p:txBody>
          <a:bodyPr/>
          <a:lstStyle/>
          <a:p>
            <a:r>
              <a:rPr lang="ru-RU" b="1">
                <a:solidFill>
                  <a:srgbClr val="FF6600"/>
                </a:solidFill>
                <a:latin typeface="Arbat" pitchFamily="2" charset="0"/>
              </a:rPr>
              <a:t>Виды ЦОР по назначению</a:t>
            </a:r>
            <a:r>
              <a:rPr lang="ru-RU"/>
              <a:t> </a:t>
            </a:r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539750" y="1196975"/>
            <a:ext cx="8281988" cy="4248150"/>
            <a:chOff x="1620" y="4374"/>
            <a:chExt cx="9692" cy="2900"/>
          </a:xfrm>
        </p:grpSpPr>
        <p:sp>
          <p:nvSpPr>
            <p:cNvPr id="19460" name="Text Box 4"/>
            <p:cNvSpPr txBox="1">
              <a:spLocks noChangeArrowheads="1"/>
            </p:cNvSpPr>
            <p:nvPr/>
          </p:nvSpPr>
          <p:spPr bwMode="auto">
            <a:xfrm>
              <a:off x="9720" y="6534"/>
              <a:ext cx="1592" cy="740"/>
            </a:xfrm>
            <a:prstGeom prst="rect">
              <a:avLst/>
            </a:prstGeom>
            <a:solidFill>
              <a:srgbClr val="CCECFF"/>
            </a:solidFill>
            <a:ln w="57150">
              <a:solidFill>
                <a:srgbClr val="FFFF00"/>
              </a:solidFill>
              <a:miter lim="800000"/>
              <a:headEnd/>
              <a:tailEnd/>
            </a:ln>
          </p:spPr>
          <p:txBody>
            <a:bodyPr lIns="55596" tIns="27798" rIns="55596" bIns="27798" anchor="ctr"/>
            <a:lstStyle/>
            <a:p>
              <a:pPr algn="ctr"/>
              <a:r>
                <a:rPr lang="ru-RU" sz="1600" b="1">
                  <a:solidFill>
                    <a:srgbClr val="0033CC"/>
                  </a:solidFill>
                </a:rPr>
                <a:t>Аттестация</a:t>
              </a:r>
            </a:p>
          </p:txBody>
        </p:sp>
        <p:sp>
          <p:nvSpPr>
            <p:cNvPr id="19461" name="Text Box 5"/>
            <p:cNvSpPr txBox="1">
              <a:spLocks noChangeArrowheads="1"/>
            </p:cNvSpPr>
            <p:nvPr/>
          </p:nvSpPr>
          <p:spPr bwMode="auto">
            <a:xfrm>
              <a:off x="3960" y="4374"/>
              <a:ext cx="4277" cy="540"/>
            </a:xfrm>
            <a:prstGeom prst="rect">
              <a:avLst/>
            </a:prstGeom>
            <a:solidFill>
              <a:srgbClr val="CCECFF"/>
            </a:solidFill>
            <a:ln w="57150">
              <a:solidFill>
                <a:srgbClr val="FFFF00"/>
              </a:solidFill>
              <a:miter lim="800000"/>
              <a:headEnd/>
              <a:tailEnd/>
            </a:ln>
          </p:spPr>
          <p:txBody>
            <a:bodyPr lIns="55596" tIns="27798" rIns="55596" bIns="27798" anchor="ctr"/>
            <a:lstStyle/>
            <a:p>
              <a:pPr algn="ctr"/>
              <a:r>
                <a:rPr lang="ru-RU" sz="1600" b="1">
                  <a:solidFill>
                    <a:srgbClr val="0033CC"/>
                  </a:solidFill>
                </a:rPr>
                <a:t>Электронные учебные издания</a:t>
              </a:r>
            </a:p>
          </p:txBody>
        </p:sp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2520" y="4914"/>
              <a:ext cx="3445" cy="680"/>
              <a:chOff x="2831" y="12191"/>
              <a:chExt cx="3654" cy="720"/>
            </a:xfrm>
          </p:grpSpPr>
          <p:sp>
            <p:nvSpPr>
              <p:cNvPr id="19463" name="Line 7"/>
              <p:cNvSpPr>
                <a:spLocks noChangeShapeType="1"/>
              </p:cNvSpPr>
              <p:nvPr/>
            </p:nvSpPr>
            <p:spPr bwMode="auto">
              <a:xfrm flipH="1">
                <a:off x="2831" y="12191"/>
                <a:ext cx="1827" cy="720"/>
              </a:xfrm>
              <a:prstGeom prst="line">
                <a:avLst/>
              </a:prstGeom>
              <a:noFill/>
              <a:ln w="57150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4" name="Line 8"/>
              <p:cNvSpPr>
                <a:spLocks noChangeShapeType="1"/>
              </p:cNvSpPr>
              <p:nvPr/>
            </p:nvSpPr>
            <p:spPr bwMode="auto">
              <a:xfrm>
                <a:off x="4658" y="12191"/>
                <a:ext cx="1827" cy="720"/>
              </a:xfrm>
              <a:prstGeom prst="line">
                <a:avLst/>
              </a:prstGeom>
              <a:noFill/>
              <a:ln w="57150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9465" name="Line 9"/>
            <p:cNvSpPr>
              <a:spLocks noChangeShapeType="1"/>
            </p:cNvSpPr>
            <p:nvPr/>
          </p:nvSpPr>
          <p:spPr bwMode="auto">
            <a:xfrm>
              <a:off x="7740" y="4914"/>
              <a:ext cx="1080" cy="540"/>
            </a:xfrm>
            <a:prstGeom prst="line">
              <a:avLst/>
            </a:prstGeom>
            <a:noFill/>
            <a:ln w="57150">
              <a:solidFill>
                <a:srgbClr val="0033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466" name="Group 10"/>
            <p:cNvGrpSpPr>
              <a:grpSpLocks/>
            </p:cNvGrpSpPr>
            <p:nvPr/>
          </p:nvGrpSpPr>
          <p:grpSpPr bwMode="auto">
            <a:xfrm>
              <a:off x="1620" y="5454"/>
              <a:ext cx="5201" cy="740"/>
              <a:chOff x="45" y="3022"/>
              <a:chExt cx="2744" cy="573"/>
            </a:xfrm>
          </p:grpSpPr>
          <p:sp>
            <p:nvSpPr>
              <p:cNvPr id="19467" name="Text Box 11">
                <a:hlinkClick r:id="rId2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45" y="3022"/>
                <a:ext cx="1300" cy="573"/>
              </a:xfrm>
              <a:prstGeom prst="rect">
                <a:avLst/>
              </a:prstGeom>
              <a:solidFill>
                <a:srgbClr val="CCECFF"/>
              </a:solidFill>
              <a:ln w="5715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lIns="55596" tIns="27798" rIns="55596" bIns="27798" anchor="ctr"/>
              <a:lstStyle/>
              <a:p>
                <a:pPr algn="ctr"/>
                <a:r>
                  <a:rPr lang="ru-RU" sz="1600" b="1">
                    <a:solidFill>
                      <a:srgbClr val="0033CC"/>
                    </a:solidFill>
                  </a:rPr>
                  <a:t>Информационно-справочные</a:t>
                </a:r>
              </a:p>
            </p:txBody>
          </p:sp>
          <p:sp>
            <p:nvSpPr>
              <p:cNvPr id="19468" name="Text Box 12">
                <a:hlinkClick r:id="rId3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1390" y="3022"/>
                <a:ext cx="1399" cy="573"/>
              </a:xfrm>
              <a:prstGeom prst="rect">
                <a:avLst/>
              </a:prstGeom>
              <a:solidFill>
                <a:srgbClr val="CCECFF"/>
              </a:solidFill>
              <a:ln w="5715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lIns="55596" tIns="27798" rIns="55596" bIns="27798" anchor="ctr"/>
              <a:lstStyle/>
              <a:p>
                <a:pPr algn="ctr"/>
                <a:r>
                  <a:rPr lang="ru-RU" sz="1600" b="1">
                    <a:solidFill>
                      <a:srgbClr val="0033CC"/>
                    </a:solidFill>
                  </a:rPr>
                  <a:t>Общекультурного </a:t>
                </a:r>
              </a:p>
              <a:p>
                <a:pPr algn="ctr"/>
                <a:r>
                  <a:rPr lang="ru-RU" sz="1600" b="1">
                    <a:solidFill>
                      <a:srgbClr val="0033CC"/>
                    </a:solidFill>
                  </a:rPr>
                  <a:t>характера</a:t>
                </a:r>
              </a:p>
            </p:txBody>
          </p:sp>
        </p:grpSp>
        <p:sp>
          <p:nvSpPr>
            <p:cNvPr id="19469" name="Text Box 13"/>
            <p:cNvSpPr txBox="1">
              <a:spLocks noChangeArrowheads="1"/>
            </p:cNvSpPr>
            <p:nvPr/>
          </p:nvSpPr>
          <p:spPr bwMode="auto">
            <a:xfrm>
              <a:off x="6945" y="5454"/>
              <a:ext cx="3855" cy="734"/>
            </a:xfrm>
            <a:prstGeom prst="rect">
              <a:avLst/>
            </a:prstGeom>
            <a:solidFill>
              <a:srgbClr val="CCECFF"/>
            </a:solidFill>
            <a:ln w="57150">
              <a:solidFill>
                <a:srgbClr val="FFFF00"/>
              </a:solidFill>
              <a:miter lim="800000"/>
              <a:headEnd/>
              <a:tailEnd/>
            </a:ln>
          </p:spPr>
          <p:txBody>
            <a:bodyPr lIns="69494" tIns="34747" rIns="69494" bIns="34747"/>
            <a:lstStyle/>
            <a:p>
              <a:pPr algn="ctr"/>
              <a:endParaRPr lang="ru-RU" sz="1400" b="1">
                <a:solidFill>
                  <a:srgbClr val="0033CC"/>
                </a:solidFill>
              </a:endParaRPr>
            </a:p>
            <a:p>
              <a:pPr algn="ctr"/>
              <a:r>
                <a:rPr lang="ru-RU" sz="1600" b="1">
                  <a:solidFill>
                    <a:srgbClr val="0033CC"/>
                  </a:solidFill>
                </a:rPr>
                <a:t>Поддержка и развитие учебного процесса</a:t>
              </a:r>
            </a:p>
          </p:txBody>
        </p:sp>
        <p:grpSp>
          <p:nvGrpSpPr>
            <p:cNvPr id="19470" name="Group 14"/>
            <p:cNvGrpSpPr>
              <a:grpSpLocks/>
            </p:cNvGrpSpPr>
            <p:nvPr/>
          </p:nvGrpSpPr>
          <p:grpSpPr bwMode="auto">
            <a:xfrm>
              <a:off x="6840" y="6174"/>
              <a:ext cx="3960" cy="346"/>
              <a:chOff x="6660" y="8154"/>
              <a:chExt cx="3960" cy="540"/>
            </a:xfrm>
          </p:grpSpPr>
          <p:sp>
            <p:nvSpPr>
              <p:cNvPr id="19471" name="Line 15"/>
              <p:cNvSpPr>
                <a:spLocks noChangeShapeType="1"/>
              </p:cNvSpPr>
              <p:nvPr/>
            </p:nvSpPr>
            <p:spPr bwMode="auto">
              <a:xfrm>
                <a:off x="8640" y="8154"/>
                <a:ext cx="1" cy="540"/>
              </a:xfrm>
              <a:prstGeom prst="line">
                <a:avLst/>
              </a:prstGeom>
              <a:noFill/>
              <a:ln w="57150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2" name="Line 16"/>
              <p:cNvSpPr>
                <a:spLocks noChangeShapeType="1"/>
              </p:cNvSpPr>
              <p:nvPr/>
            </p:nvSpPr>
            <p:spPr bwMode="auto">
              <a:xfrm flipH="1">
                <a:off x="6660" y="8154"/>
                <a:ext cx="1866" cy="540"/>
              </a:xfrm>
              <a:prstGeom prst="line">
                <a:avLst/>
              </a:prstGeom>
              <a:noFill/>
              <a:ln w="57150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3" name="Line 17"/>
              <p:cNvSpPr>
                <a:spLocks noChangeShapeType="1"/>
              </p:cNvSpPr>
              <p:nvPr/>
            </p:nvSpPr>
            <p:spPr bwMode="auto">
              <a:xfrm>
                <a:off x="8754" y="8154"/>
                <a:ext cx="1866" cy="540"/>
              </a:xfrm>
              <a:prstGeom prst="line">
                <a:avLst/>
              </a:prstGeom>
              <a:noFill/>
              <a:ln w="57150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74" name="Group 18"/>
            <p:cNvGrpSpPr>
              <a:grpSpLocks/>
            </p:cNvGrpSpPr>
            <p:nvPr/>
          </p:nvGrpSpPr>
          <p:grpSpPr bwMode="auto">
            <a:xfrm>
              <a:off x="5220" y="6534"/>
              <a:ext cx="4436" cy="740"/>
              <a:chOff x="5220" y="8694"/>
              <a:chExt cx="4436" cy="740"/>
            </a:xfrm>
          </p:grpSpPr>
          <p:sp>
            <p:nvSpPr>
              <p:cNvPr id="19475" name="Text Box 19"/>
              <p:cNvSpPr txBox="1">
                <a:spLocks noChangeArrowheads="1"/>
              </p:cNvSpPr>
              <p:nvPr/>
            </p:nvSpPr>
            <p:spPr bwMode="auto">
              <a:xfrm>
                <a:off x="5220" y="8694"/>
                <a:ext cx="2154" cy="740"/>
              </a:xfrm>
              <a:prstGeom prst="rect">
                <a:avLst/>
              </a:prstGeom>
              <a:solidFill>
                <a:srgbClr val="CCECFF"/>
              </a:solidFill>
              <a:ln w="5715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lIns="55596" tIns="27798" rIns="55596" bIns="27798" anchor="ctr"/>
              <a:lstStyle/>
              <a:p>
                <a:pPr algn="ctr"/>
                <a:r>
                  <a:rPr lang="ru-RU" sz="1600" b="1">
                    <a:solidFill>
                      <a:srgbClr val="0033CC"/>
                    </a:solidFill>
                  </a:rPr>
                  <a:t>Получение информации</a:t>
                </a:r>
              </a:p>
            </p:txBody>
          </p:sp>
          <p:sp>
            <p:nvSpPr>
              <p:cNvPr id="19476" name="Text Box 20"/>
              <p:cNvSpPr txBox="1">
                <a:spLocks noChangeArrowheads="1"/>
              </p:cNvSpPr>
              <p:nvPr/>
            </p:nvSpPr>
            <p:spPr bwMode="auto">
              <a:xfrm>
                <a:off x="7560" y="8694"/>
                <a:ext cx="2096" cy="740"/>
              </a:xfrm>
              <a:prstGeom prst="rect">
                <a:avLst/>
              </a:prstGeom>
              <a:solidFill>
                <a:srgbClr val="CCECFF"/>
              </a:solidFill>
              <a:ln w="5715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lIns="55596" tIns="27798" rIns="55596" bIns="27798" anchor="ctr"/>
              <a:lstStyle/>
              <a:p>
                <a:pPr algn="ctr"/>
                <a:r>
                  <a:rPr lang="ru-RU" sz="1600" b="1">
                    <a:solidFill>
                      <a:srgbClr val="0033CC"/>
                    </a:solidFill>
                  </a:rPr>
                  <a:t>Практические занятия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2875"/>
            <a:ext cx="8229600" cy="1341438"/>
          </a:xfrm>
        </p:spPr>
        <p:txBody>
          <a:bodyPr/>
          <a:lstStyle/>
          <a:p>
            <a:r>
              <a:rPr lang="ru-RU" sz="4000" b="1">
                <a:solidFill>
                  <a:srgbClr val="FF33CC"/>
                </a:solidFill>
                <a:latin typeface="Arbat" pitchFamily="2" charset="0"/>
              </a:rPr>
              <a:t>Виды ЦОР по представлению содержания</a:t>
            </a:r>
            <a:r>
              <a:rPr lang="ru-RU" sz="400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388937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2800" b="1">
                <a:solidFill>
                  <a:srgbClr val="0066FF"/>
                </a:solidFill>
                <a:latin typeface="Times New Roman" pitchFamily="18" charset="0"/>
              </a:rPr>
              <a:t>Библиотека электронных наглядных пособий</a:t>
            </a:r>
            <a:r>
              <a:rPr lang="ru-RU" sz="2800">
                <a:latin typeface="Times New Roman" pitchFamily="18" charset="0"/>
              </a:rPr>
              <a:t> (БЭНП) - пособие, в котором содержание передается при помощи набора мультимедиа компонентов, отображающих объекты, процессы, явления в данной предметной области. Содержит простой в использовании редактор, позволяющий учителю формировать для урока наборы необходимых наглядных материалов.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8" name="Picture 4" descr="f20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4427538" cy="4405313"/>
          </a:xfrm>
          <a:noFill/>
          <a:ln/>
        </p:spPr>
      </p:pic>
      <p:pic>
        <p:nvPicPr>
          <p:cNvPr id="31749" name="Picture 5" descr="f34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2133600"/>
            <a:ext cx="4716462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1438"/>
          </a:xfrm>
        </p:spPr>
        <p:txBody>
          <a:bodyPr/>
          <a:lstStyle/>
          <a:p>
            <a:r>
              <a:rPr lang="ru-RU" sz="4000" b="1">
                <a:solidFill>
                  <a:srgbClr val="FF33CC"/>
                </a:solidFill>
                <a:latin typeface="Arbat" pitchFamily="2" charset="0"/>
              </a:rPr>
              <a:t>Виды ЦОР по представлению содержания</a:t>
            </a:r>
            <a:r>
              <a:rPr lang="ru-RU" sz="400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38877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800" b="1">
                <a:solidFill>
                  <a:srgbClr val="0066FF"/>
                </a:solidFill>
                <a:latin typeface="Times New Roman" pitchFamily="18" charset="0"/>
              </a:rPr>
              <a:t>Электронная энциклопедия</a:t>
            </a:r>
            <a:r>
              <a:rPr lang="ru-RU" sz="2800">
                <a:latin typeface="Times New Roman" pitchFamily="18" charset="0"/>
              </a:rPr>
              <a:t> – пособие, содержащее огромное количество информации по различным направлениям, охватывающим определенные области знаний. Издания снабжены обилием иллюстраций, видео- и аудио- фрагментами, анимациями и трехмерными моделями.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1438"/>
          </a:xfrm>
        </p:spPr>
        <p:txBody>
          <a:bodyPr/>
          <a:lstStyle/>
          <a:p>
            <a:r>
              <a:rPr lang="ru-RU" sz="4000" b="1">
                <a:solidFill>
                  <a:srgbClr val="FF33CC"/>
                </a:solidFill>
                <a:latin typeface="Arbat" pitchFamily="2" charset="0"/>
              </a:rPr>
              <a:t>Виды ЦОР по представлению содержания</a:t>
            </a:r>
            <a:r>
              <a:rPr lang="ru-RU" sz="400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38877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ru-RU" sz="2800" b="1">
                <a:solidFill>
                  <a:srgbClr val="0066FF"/>
                </a:solidFill>
                <a:latin typeface="Times New Roman" pitchFamily="18" charset="0"/>
              </a:rPr>
              <a:t>Репетиторы, тренажеры</a:t>
            </a:r>
            <a:r>
              <a:rPr lang="ru-RU" sz="2800">
                <a:latin typeface="Times New Roman" pitchFamily="18" charset="0"/>
              </a:rPr>
              <a:t>, – учебно-методические комплексы, позволяющие самостоятельно подготовиться к занятиям, экзаменам, объективно оценить свои знания. В обязательном порядке содержат: </a:t>
            </a:r>
          </a:p>
          <a:p>
            <a:pPr lvl="1">
              <a:lnSpc>
                <a:spcPct val="90000"/>
              </a:lnSpc>
            </a:pPr>
            <a:r>
              <a:rPr lang="ru-RU">
                <a:latin typeface="Times New Roman" pitchFamily="18" charset="0"/>
              </a:rPr>
              <a:t>инструкции к выполнению заданий;</a:t>
            </a:r>
          </a:p>
          <a:p>
            <a:pPr lvl="1">
              <a:lnSpc>
                <a:spcPct val="90000"/>
              </a:lnSpc>
            </a:pPr>
            <a:r>
              <a:rPr lang="ru-RU">
                <a:latin typeface="Times New Roman" pitchFamily="18" charset="0"/>
              </a:rPr>
              <a:t>интерактивные тренировочные упражнения;</a:t>
            </a:r>
          </a:p>
          <a:p>
            <a:pPr lvl="1">
              <a:lnSpc>
                <a:spcPct val="90000"/>
              </a:lnSpc>
            </a:pPr>
            <a:r>
              <a:rPr lang="ru-RU">
                <a:latin typeface="Times New Roman" pitchFamily="18" charset="0"/>
              </a:rPr>
              <a:t>инструменты для контроля и/или самоконтроля.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2011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Информационно-коммуникационные технологии-</a:t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 bwMode="auto">
          <a:xfrm>
            <a:off x="357158" y="2357438"/>
            <a:ext cx="8643967" cy="37687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ru-RU" sz="3600" b="1" dirty="0" smtClean="0"/>
              <a:t>современный, эффективный инструмент в руках умелого специалиста.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1438"/>
          </a:xfrm>
        </p:spPr>
        <p:txBody>
          <a:bodyPr/>
          <a:lstStyle/>
          <a:p>
            <a:r>
              <a:rPr lang="ru-RU" sz="4000" b="1">
                <a:solidFill>
                  <a:srgbClr val="FF33CC"/>
                </a:solidFill>
                <a:latin typeface="Arbat" pitchFamily="2" charset="0"/>
              </a:rPr>
              <a:t>Виды ЦОР по представлению содержания</a:t>
            </a:r>
            <a:r>
              <a:rPr lang="ru-RU" sz="4000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38877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ru-RU" sz="2800" b="1">
                <a:solidFill>
                  <a:srgbClr val="0066FF"/>
                </a:solidFill>
                <a:latin typeface="Times New Roman" pitchFamily="18" charset="0"/>
              </a:rPr>
              <a:t>Электронные практикумы</a:t>
            </a:r>
            <a:r>
              <a:rPr lang="ru-RU" sz="2800">
                <a:latin typeface="Times New Roman" pitchFamily="18" charset="0"/>
              </a:rPr>
              <a:t>, - системно организованная последовательность практических заданий, и/или упражнений, и/или лабораторных и практических работ коррелирующая с учебной программой. В обязательном порядке содержит: </a:t>
            </a:r>
          </a:p>
          <a:p>
            <a:pPr lvl="1">
              <a:lnSpc>
                <a:spcPct val="90000"/>
              </a:lnSpc>
            </a:pPr>
            <a:r>
              <a:rPr lang="ru-RU">
                <a:latin typeface="Times New Roman" pitchFamily="18" charset="0"/>
              </a:rPr>
              <a:t>инструкции к выполнению заданий, лабораторных и практических работ;</a:t>
            </a:r>
          </a:p>
          <a:p>
            <a:pPr lvl="1">
              <a:lnSpc>
                <a:spcPct val="90000"/>
              </a:lnSpc>
            </a:pPr>
            <a:r>
              <a:rPr lang="ru-RU">
                <a:latin typeface="Times New Roman" pitchFamily="18" charset="0"/>
              </a:rPr>
              <a:t>инструменты для контроля и/или самоконтроля.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1438"/>
          </a:xfrm>
        </p:spPr>
        <p:txBody>
          <a:bodyPr/>
          <a:lstStyle/>
          <a:p>
            <a:r>
              <a:rPr lang="ru-RU" sz="4000" b="1">
                <a:solidFill>
                  <a:srgbClr val="FF33CC"/>
                </a:solidFill>
                <a:latin typeface="Arbat" pitchFamily="2" charset="0"/>
              </a:rPr>
              <a:t>Виды ЦОР по представлению содержания</a:t>
            </a:r>
            <a:r>
              <a:rPr lang="ru-RU" sz="40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3887787"/>
          </a:xfrm>
        </p:spPr>
        <p:txBody>
          <a:bodyPr/>
          <a:lstStyle/>
          <a:p>
            <a:pPr lvl="1">
              <a:lnSpc>
                <a:spcPct val="90000"/>
              </a:lnSpc>
              <a:buClr>
                <a:schemeClr val="hlink"/>
              </a:buClr>
              <a:buSzPct val="70000"/>
              <a:buFont typeface="Wingdings" pitchFamily="2" charset="2"/>
              <a:buChar char="q"/>
            </a:pPr>
            <a:r>
              <a:rPr lang="ru-RU" b="1">
                <a:solidFill>
                  <a:srgbClr val="0066FF"/>
                </a:solidFill>
                <a:latin typeface="Times New Roman" pitchFamily="18" charset="0"/>
              </a:rPr>
              <a:t>Виртуальные лаборатории</a:t>
            </a:r>
            <a:r>
              <a:rPr lang="ru-RU">
                <a:latin typeface="Times New Roman" pitchFamily="18" charset="0"/>
              </a:rPr>
              <a:t>  – представляет собой обучающий комплекс, позволяет осуществлять предметные эксперименты, в том числе те, проведение которых в условиях школы затруднено, требует дополнительного оборудования либо является слишком дорогостоящим.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6" name="Picture 4" descr="Открытая Физика 2.6 Часть I и II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4140200" cy="4140200"/>
          </a:xfrm>
          <a:noFill/>
          <a:ln/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1638" y="1981200"/>
            <a:ext cx="4932362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1438"/>
          </a:xfrm>
        </p:spPr>
        <p:txBody>
          <a:bodyPr/>
          <a:lstStyle/>
          <a:p>
            <a:r>
              <a:rPr lang="ru-RU" sz="4000" b="1">
                <a:solidFill>
                  <a:srgbClr val="FF33CC"/>
                </a:solidFill>
                <a:latin typeface="Arbat" pitchFamily="2" charset="0"/>
              </a:rPr>
              <a:t>Виды ЦОР по представлению содержания</a:t>
            </a:r>
            <a:r>
              <a:rPr lang="ru-RU" sz="4000"/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642350" cy="5327650"/>
          </a:xfrm>
        </p:spPr>
        <p:txBody>
          <a:bodyPr/>
          <a:lstStyle/>
          <a:p>
            <a:pPr marL="179388" lvl="1" indent="365125">
              <a:lnSpc>
                <a:spcPct val="90000"/>
              </a:lnSpc>
              <a:buClr>
                <a:schemeClr val="hlink"/>
              </a:buClr>
              <a:buSzPct val="70000"/>
              <a:buFont typeface="Wingdings" pitchFamily="2" charset="2"/>
              <a:buChar char="q"/>
              <a:tabLst>
                <a:tab pos="92075" algn="l"/>
              </a:tabLst>
            </a:pPr>
            <a:r>
              <a:rPr lang="ru-RU" b="1">
                <a:solidFill>
                  <a:srgbClr val="0066FF"/>
                </a:solidFill>
                <a:latin typeface="Times New Roman" pitchFamily="18" charset="0"/>
              </a:rPr>
              <a:t>Мультимедийные учебные пособия</a:t>
            </a:r>
            <a:r>
              <a:rPr lang="ru-RU">
                <a:latin typeface="Times New Roman" pitchFamily="18" charset="0"/>
              </a:rPr>
              <a:t> - это </a:t>
            </a:r>
            <a:r>
              <a:rPr lang="ru-RU" sz="2400">
                <a:latin typeface="Times New Roman" pitchFamily="18" charset="0"/>
              </a:rPr>
              <a:t>программно-методический комплекс, обеспечивающий возможность самостоятельного или при участии преподавателя усвоения учебного курса или его большого раздела с помощью компьютера. Пособие предполагает логику организации учебного процесса. 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92075" algn="l"/>
              </a:tabLst>
            </a:pPr>
            <a:r>
              <a:rPr lang="ru-RU" sz="2400">
                <a:solidFill>
                  <a:srgbClr val="CCFF66"/>
                </a:solidFill>
                <a:latin typeface="Times New Roman" pitchFamily="18" charset="0"/>
              </a:rPr>
              <a:t>  </a:t>
            </a:r>
            <a:r>
              <a:rPr lang="ru-RU" sz="2400">
                <a:solidFill>
                  <a:srgbClr val="0066FF"/>
                </a:solidFill>
                <a:latin typeface="Times New Roman" pitchFamily="18" charset="0"/>
              </a:rPr>
              <a:t>Пособие в обязательном порядке содержит:</a:t>
            </a:r>
          </a:p>
          <a:p>
            <a:pPr marL="179388" lvl="1" indent="365125">
              <a:lnSpc>
                <a:spcPct val="80000"/>
              </a:lnSpc>
              <a:tabLst>
                <a:tab pos="92075" algn="l"/>
              </a:tabLst>
            </a:pPr>
            <a:r>
              <a:rPr lang="ru-RU" sz="2400">
                <a:latin typeface="Times New Roman" pitchFamily="18" charset="0"/>
              </a:rPr>
              <a:t>основной материал по предмету, ориентированный на учебную программу;</a:t>
            </a:r>
          </a:p>
          <a:p>
            <a:pPr marL="179388" lvl="1" indent="365125">
              <a:lnSpc>
                <a:spcPct val="80000"/>
              </a:lnSpc>
              <a:tabLst>
                <a:tab pos="92075" algn="l"/>
              </a:tabLst>
            </a:pPr>
            <a:r>
              <a:rPr lang="ru-RU" sz="2400">
                <a:latin typeface="Times New Roman" pitchFamily="18" charset="0"/>
              </a:rPr>
              <a:t>разъяснение базовых понятий;</a:t>
            </a:r>
          </a:p>
          <a:p>
            <a:pPr marL="179388" lvl="1" indent="365125">
              <a:lnSpc>
                <a:spcPct val="80000"/>
              </a:lnSpc>
              <a:tabLst>
                <a:tab pos="92075" algn="l"/>
              </a:tabLst>
            </a:pPr>
            <a:r>
              <a:rPr lang="ru-RU" sz="2400">
                <a:latin typeface="Times New Roman" pitchFamily="18" charset="0"/>
              </a:rPr>
              <a:t>иллюстративный материал;</a:t>
            </a:r>
          </a:p>
          <a:p>
            <a:pPr marL="179388" lvl="1" indent="365125">
              <a:lnSpc>
                <a:spcPct val="80000"/>
              </a:lnSpc>
              <a:tabLst>
                <a:tab pos="92075" algn="l"/>
              </a:tabLst>
            </a:pPr>
            <a:r>
              <a:rPr lang="ru-RU" sz="2400">
                <a:latin typeface="Times New Roman" pitchFamily="18" charset="0"/>
              </a:rPr>
              <a:t>задания для обработки практического навыка по теме урока;</a:t>
            </a:r>
          </a:p>
          <a:p>
            <a:pPr marL="179388" lvl="1" indent="365125">
              <a:lnSpc>
                <a:spcPct val="80000"/>
              </a:lnSpc>
              <a:tabLst>
                <a:tab pos="92075" algn="l"/>
              </a:tabLst>
            </a:pPr>
            <a:r>
              <a:rPr lang="ru-RU" sz="2400">
                <a:latin typeface="Times New Roman" pitchFamily="18" charset="0"/>
              </a:rPr>
              <a:t>экспертная система, позволяющая анализировать действия пользователя, находить ошибки, давать рекомендации по их исправлению</a:t>
            </a:r>
            <a:r>
              <a:rPr lang="ru-RU" sz="200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4820" name="Picture 4" descr="phys71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1484313"/>
            <a:ext cx="4124325" cy="45370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72599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Использование ИКТ возможно при различных видах деятельности и этапах урока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Объяснение нового материала: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 демонстрация презентации изучаемой темы;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Моделирование;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Создание наглядных пособий, схем, графиков, таблиц, диаграмм;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 контрольные работы, разноуровневые тесты с большим количеством вариантов + автоматизация проверки.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«Меньше мела – больше дела!»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Цели использования ИКТ на уроках: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Улучшение качества обучения;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Повышение мотивации обучающихся;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Совершенствование педагогического мастерства.</a:t>
            </a:r>
          </a:p>
          <a:p>
            <a:pPr>
              <a:buNone/>
            </a:pPr>
            <a:endParaRPr lang="ru-RU" b="1" dirty="0" smtClean="0">
              <a:ea typeface="Batang" pitchFamily="18" charset="-127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Компьютер: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 выполняет функции учителя – источник учебной информации;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Тренажера;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Рабочего инструмента – средство подготовки;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Средство наглядности + контроля + активизации + индивидуализации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Увеличиваются возможности подачи информации: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dirty="0"/>
              <a:t>Цвет, звук, возможности моделирования ситуации. Возрастает роль зрительного восприятия информации</a:t>
            </a:r>
            <a:r>
              <a:rPr lang="ru-RU" dirty="0" smtClean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ru-RU" dirty="0"/>
          </a:p>
          <a:p>
            <a:pPr>
              <a:lnSpc>
                <a:spcPct val="90000"/>
              </a:lnSpc>
              <a:buNone/>
            </a:pPr>
            <a:r>
              <a:rPr lang="ru-RU" dirty="0" smtClean="0"/>
              <a:t>   От </a:t>
            </a:r>
            <a:r>
              <a:rPr lang="ru-RU" dirty="0"/>
              <a:t>60 до 80 % детей </a:t>
            </a:r>
            <a:r>
              <a:rPr lang="ru-RU" dirty="0" err="1"/>
              <a:t>визуалы</a:t>
            </a:r>
            <a:r>
              <a:rPr lang="ru-RU" dirty="0"/>
              <a:t>, 40- 20% </a:t>
            </a:r>
            <a:r>
              <a:rPr lang="ru-RU" dirty="0" err="1"/>
              <a:t>аудиалы</a:t>
            </a:r>
            <a:r>
              <a:rPr lang="ru-RU" dirty="0"/>
              <a:t>. Современный ребенок больше смотрит и слушает, чем читает и говорит!</a:t>
            </a:r>
          </a:p>
          <a:p>
            <a:pPr>
              <a:lnSpc>
                <a:spcPct val="90000"/>
              </a:lnSpc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ИКТ позволяет 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800" dirty="0"/>
              <a:t>При составлении отчетов, планов, конспектов уроков, отслеживания успеваемости по различным параметрам (контрольные работы, домашние задания, лабораторные работы)- </a:t>
            </a:r>
            <a:r>
              <a:rPr lang="ru-RU" sz="2800" i="1" dirty="0"/>
              <a:t>высвободить время учителя</a:t>
            </a:r>
            <a:r>
              <a:rPr lang="ru-RU" sz="2800" dirty="0" smtClean="0"/>
              <a:t>;</a:t>
            </a:r>
          </a:p>
          <a:p>
            <a:pPr>
              <a:buFont typeface="Wingdings" pitchFamily="2" charset="2"/>
              <a:buChar char="ü"/>
            </a:pPr>
            <a:endParaRPr lang="ru-RU" sz="2800" dirty="0"/>
          </a:p>
          <a:p>
            <a:pPr>
              <a:buFont typeface="Wingdings" pitchFamily="2" charset="2"/>
              <a:buChar char="ü"/>
            </a:pPr>
            <a:r>
              <a:rPr lang="ru-RU" sz="2800" dirty="0"/>
              <a:t>Установить отношения взаимопонимания между учителем и учеником- </a:t>
            </a:r>
            <a:r>
              <a:rPr lang="ru-RU" sz="2800" i="1" dirty="0"/>
              <a:t>усилить мотивацию и индивидуализацию </a:t>
            </a:r>
            <a:r>
              <a:rPr lang="ru-RU" sz="2800" i="1" dirty="0" smtClean="0"/>
              <a:t>обучения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Формы ИКТ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 bwMode="auto">
          <a:xfrm>
            <a:off x="357158" y="1571625"/>
            <a:ext cx="8443942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dirty="0" smtClean="0"/>
              <a:t>Мультимедийные презентации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dirty="0" smtClean="0"/>
              <a:t>Готовые электронные продукты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dirty="0" smtClean="0"/>
              <a:t>Возможности интерактивной доски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42910" y="428604"/>
            <a:ext cx="7772400" cy="1079500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</a:rPr>
              <a:t>Урок с использованием ЦОР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79388" y="2459038"/>
            <a:ext cx="3173412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Полная опора на ЦОР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256213" y="2459038"/>
            <a:ext cx="372903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Частичная опора на ЦОР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543425" y="3475038"/>
            <a:ext cx="1347788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Схемы, графики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7081838" y="5403850"/>
            <a:ext cx="19827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Рисунки, анимационные таблицы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7081838" y="3575050"/>
            <a:ext cx="206216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Упражнения для закрепления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305300" y="5403850"/>
            <a:ext cx="1982788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Демонстрация опытов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2243138" y="1444625"/>
            <a:ext cx="873125" cy="1117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811838" y="1341438"/>
            <a:ext cx="1111250" cy="1220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5732463" y="3170238"/>
            <a:ext cx="952500" cy="81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6684963" y="3170238"/>
            <a:ext cx="714375" cy="1014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5732463" y="3170238"/>
            <a:ext cx="952500" cy="2335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6684963" y="3170238"/>
            <a:ext cx="714375" cy="264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/>
      <p:bldP spid="20485" grpId="0"/>
      <p:bldP spid="20486" grpId="0"/>
      <p:bldP spid="20487" grpId="0"/>
      <p:bldP spid="20488" grpId="0"/>
      <p:bldP spid="20489" grpId="0" animBg="1"/>
      <p:bldP spid="20490" grpId="0" animBg="1"/>
      <p:bldP spid="20491" grpId="0" animBg="1"/>
      <p:bldP spid="20492" grpId="0" animBg="1"/>
      <p:bldP spid="20493" grpId="0" animBg="1"/>
      <p:bldP spid="2049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4038600" cy="3124200"/>
          </a:xfrm>
          <a:solidFill>
            <a:srgbClr val="CCFFCC"/>
          </a:solidFill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000"/>
              <a:t>  </a:t>
            </a:r>
            <a:endParaRPr lang="ru-RU" sz="180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Учитель сценарист, режиссер и постановщик урока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Урок гибкая система, включающая изменения и дополнения 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Учет индивидуальных возможностей учащихся, опора на аудиторию, т.е. адресность информации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Сравнение учителем информации из различных источников, ее анализ и синтез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Соблюдение санитарных норм (время работы ученика с компьютером)</a:t>
            </a:r>
          </a:p>
          <a:p>
            <a:pPr>
              <a:lnSpc>
                <a:spcPct val="80000"/>
              </a:lnSpc>
            </a:pPr>
            <a:endParaRPr lang="ru-RU" sz="1600">
              <a:latin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2819400"/>
            <a:ext cx="4038600" cy="3200400"/>
          </a:xfrm>
          <a:solidFill>
            <a:srgbClr val="99FF99"/>
          </a:solidFill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ru-RU" sz="180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Учитель исполнитель главной роли в фильме с названием</a:t>
            </a:r>
            <a:r>
              <a:rPr lang="ru-RU" sz="1400">
                <a:latin typeface="Times New Roman" pitchFamily="18" charset="0"/>
              </a:rPr>
              <a:t> </a:t>
            </a:r>
            <a:r>
              <a:rPr lang="ru-RU" sz="1600">
                <a:latin typeface="Times New Roman" pitchFamily="18" charset="0"/>
              </a:rPr>
              <a:t>«Урок»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Урок малогибкая система, отклонения от сценария могут вызвать затруднения в общении с программой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Программа урока рассчитана на среднего или сильного ученика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Четкая разработка всех этапов урока (обобщение, изучение нового, закрепление)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Четкая структурированность материала</a:t>
            </a:r>
          </a:p>
          <a:p>
            <a:pPr>
              <a:lnSpc>
                <a:spcPct val="80000"/>
              </a:lnSpc>
            </a:pPr>
            <a:r>
              <a:rPr lang="ru-RU" sz="1600">
                <a:latin typeface="Times New Roman" pitchFamily="18" charset="0"/>
              </a:rPr>
              <a:t>Нарушение санитарных норм 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85800" y="457200"/>
            <a:ext cx="3222625" cy="118745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400" b="1" dirty="0"/>
              <a:t>Урок </a:t>
            </a:r>
          </a:p>
          <a:p>
            <a:pPr algn="ctr"/>
            <a:r>
              <a:rPr lang="ru-RU" sz="2400" b="1" dirty="0"/>
              <a:t>с частичной опорой</a:t>
            </a:r>
          </a:p>
          <a:p>
            <a:pPr algn="ctr"/>
            <a:r>
              <a:rPr lang="ru-RU" sz="2400" b="1" dirty="0"/>
              <a:t> на ЦОР 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105400" y="1447800"/>
            <a:ext cx="2925763" cy="118745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400" b="1"/>
              <a:t>Урок</a:t>
            </a:r>
          </a:p>
          <a:p>
            <a:pPr algn="ctr"/>
            <a:r>
              <a:rPr lang="ru-RU" sz="2400" b="1"/>
              <a:t> с полной опорой </a:t>
            </a:r>
          </a:p>
          <a:p>
            <a:pPr algn="ctr"/>
            <a:r>
              <a:rPr lang="ru-RU" sz="2400" b="1"/>
              <a:t>на ЦОР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50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0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50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 animBg="1"/>
      <p:bldP spid="21507" grpId="0" build="p" animBg="1"/>
      <p:bldP spid="21508" grpId="0" build="allAtOnce" animBg="1"/>
      <p:bldP spid="21509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888</Words>
  <Application>Microsoft Office PowerPoint</Application>
  <PresentationFormat>Экран (4:3)</PresentationFormat>
  <Paragraphs>192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Оформление по умолчанию</vt:lpstr>
      <vt:lpstr>Использование информационных технологий на уроках физики</vt:lpstr>
      <vt:lpstr>Информационно-коммуникационные технологии- </vt:lpstr>
      <vt:lpstr>Цели использования ИКТ на уроках:</vt:lpstr>
      <vt:lpstr>Компьютер:</vt:lpstr>
      <vt:lpstr>Увеличиваются возможности подачи информации:</vt:lpstr>
      <vt:lpstr>ИКТ позволяет :</vt:lpstr>
      <vt:lpstr>Формы ИКТ</vt:lpstr>
      <vt:lpstr>Урок с использованием ЦОР</vt:lpstr>
      <vt:lpstr>Слайд 9</vt:lpstr>
      <vt:lpstr>Какую технологию применять?</vt:lpstr>
      <vt:lpstr>Схема 1</vt:lpstr>
      <vt:lpstr>Схема 2</vt:lpstr>
      <vt:lpstr>Дидактическая структура урока</vt:lpstr>
      <vt:lpstr>Классификация ЦОР</vt:lpstr>
      <vt:lpstr>Виды ЦОР по назначению </vt:lpstr>
      <vt:lpstr>Виды ЦОР по представлению содержания </vt:lpstr>
      <vt:lpstr>Слайд 17</vt:lpstr>
      <vt:lpstr>Виды ЦОР по представлению содержания </vt:lpstr>
      <vt:lpstr>Виды ЦОР по представлению содержания </vt:lpstr>
      <vt:lpstr>Виды ЦОР по представлению содержания </vt:lpstr>
      <vt:lpstr>Виды ЦОР по представлению содержания </vt:lpstr>
      <vt:lpstr>Слайд 22</vt:lpstr>
      <vt:lpstr>Виды ЦОР по представлению содержания </vt:lpstr>
      <vt:lpstr>Слайд 24</vt:lpstr>
      <vt:lpstr>Использование ИКТ возможно при различных видах деятельности и этапах урока</vt:lpstr>
      <vt:lpstr>Объяснение нового материала:</vt:lpstr>
      <vt:lpstr>Контроль :</vt:lpstr>
    </vt:vector>
  </TitlesOfParts>
  <Company>Пользователь ПК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ИКТ в преподавании физики</dc:title>
  <cp:lastModifiedBy>Starik</cp:lastModifiedBy>
  <cp:revision>20</cp:revision>
  <dcterms:created xsi:type="dcterms:W3CDTF">2007-04-12T21:11:34Z</dcterms:created>
  <dcterms:modified xsi:type="dcterms:W3CDTF">2015-06-24T13:24:30Z</dcterms:modified>
</cp:coreProperties>
</file>