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6" r:id="rId4"/>
    <p:sldId id="267" r:id="rId5"/>
    <p:sldId id="268" r:id="rId6"/>
    <p:sldId id="273" r:id="rId7"/>
    <p:sldId id="274" r:id="rId8"/>
    <p:sldId id="275" r:id="rId9"/>
    <p:sldId id="269" r:id="rId10"/>
    <p:sldId id="258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003300"/>
    <a:srgbClr val="008000"/>
    <a:srgbClr val="006600"/>
    <a:srgbClr val="CCCC00"/>
    <a:srgbClr val="808000"/>
    <a:srgbClr val="66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8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E9320E1-2D90-463F-B1C3-5A975D185198}" type="datetimeFigureOut">
              <a:rPr lang="ru-RU"/>
              <a:pPr>
                <a:defRPr/>
              </a:pPr>
              <a:t>03.07.2015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DE4F8DC-740B-427E-8775-590FDBC373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943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ACC44C-53A5-484B-9C89-B16D3EAE8FE7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Мои документы\СКРИНШОТЫ\НовЫЕ СЛАЙДЫ для презентаций\1682298-8141b98ca5893153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CCBB4-DF54-461D-B174-281B9495FEA6}" type="datetimeFigureOut">
              <a:rPr lang="ru-RU"/>
              <a:pPr>
                <a:defRPr/>
              </a:pPr>
              <a:t>03.07.2015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D3078-4297-4387-B3A4-AD84AAF48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Мои документы\СКРИНШОТЫ\НовЫЕ СЛАЙДЫ для презентаций\731474064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0655F-E6B0-4CF6-810A-B2A276A23F98}" type="datetimeFigureOut">
              <a:rPr lang="ru-RU"/>
              <a:pPr>
                <a:defRPr/>
              </a:pPr>
              <a:t>03.07.2015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18DCA-7E66-41B4-B56A-CC96883B39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Мои документы\СКРИНШОТЫ\НовЫЕ СЛАЙДЫ для презентаций\9999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B9941-D2DC-46E6-BF40-3FEC0FA59D29}" type="datetimeFigureOut">
              <a:rPr lang="ru-RU"/>
              <a:pPr>
                <a:defRPr/>
              </a:pPr>
              <a:t>03.07.2015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D0C88-2754-47A8-839E-AC659B3B8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Мои документы\СКРИНШОТЫ\1790816-c1181cc02d8cd8a6[1]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4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9ED8D-3A35-4EF9-B07D-482E4DB60A9E}" type="datetimeFigureOut">
              <a:rPr lang="ru-RU"/>
              <a:pPr>
                <a:defRPr/>
              </a:pPr>
              <a:t>03.07.2015</a:t>
            </a:fld>
            <a:endParaRPr lang="ru-RU"/>
          </a:p>
        </p:txBody>
      </p:sp>
      <p:sp>
        <p:nvSpPr>
          <p:cNvPr id="9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DCE57-96FB-4DF4-B352-C66AF5A213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Мои документы\СКРИНШОТЫ\0_9452b_306cca49_XL.jpe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4DAA7-652B-4902-8631-502977003568}" type="datetimeFigureOut">
              <a:rPr lang="ru-RU"/>
              <a:pPr>
                <a:defRPr/>
              </a:pPr>
              <a:t>03.07.2015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F9525-8C5F-4223-856B-8B334D75E8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4005D3-1012-4D76-98E1-6B0A72055165}" type="datetimeFigureOut">
              <a:rPr lang="ru-RU"/>
              <a:pPr>
                <a:defRPr/>
              </a:pPr>
              <a:t>03.07.2015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8839F2-4CED-4D84-A6B8-2ABCA3724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>
          <a:xfrm>
            <a:off x="714375" y="1857375"/>
            <a:ext cx="7772400" cy="1470025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3300"/>
                </a:solidFill>
              </a:rPr>
              <a:t>Конкурсная работа </a:t>
            </a:r>
            <a:br>
              <a:rPr lang="ru-RU" b="1" dirty="0" smtClean="0">
                <a:solidFill>
                  <a:srgbClr val="003300"/>
                </a:solidFill>
              </a:rPr>
            </a:br>
            <a:r>
              <a:rPr lang="ru-RU" sz="6000" b="1" dirty="0" smtClean="0">
                <a:solidFill>
                  <a:srgbClr val="003300"/>
                </a:solidFill>
              </a:rPr>
              <a:t>«Тёмные аллеи»</a:t>
            </a:r>
            <a:r>
              <a:rPr lang="ru-RU" sz="6000" b="1" dirty="0" smtClean="0">
                <a:solidFill>
                  <a:srgbClr val="006600"/>
                </a:solidFill>
              </a:rPr>
              <a:t/>
            </a:r>
            <a:br>
              <a:rPr lang="ru-RU" sz="6000" b="1" dirty="0" smtClean="0">
                <a:solidFill>
                  <a:srgbClr val="006600"/>
                </a:solidFill>
              </a:rPr>
            </a:br>
            <a:r>
              <a:rPr lang="ru-RU" sz="3600" b="1" dirty="0" smtClean="0">
                <a:solidFill>
                  <a:srgbClr val="006600"/>
                </a:solidFill>
              </a:rPr>
              <a:t>Номинация : </a:t>
            </a:r>
            <a:br>
              <a:rPr lang="ru-RU" sz="3600" b="1" dirty="0" smtClean="0">
                <a:solidFill>
                  <a:srgbClr val="006600"/>
                </a:solidFill>
              </a:rPr>
            </a:br>
            <a:r>
              <a:rPr lang="ru-RU" sz="3600" b="1" i="1" dirty="0" smtClean="0">
                <a:solidFill>
                  <a:srgbClr val="006600"/>
                </a:solidFill>
              </a:rPr>
              <a:t>«Зелень листвы – через века!»</a:t>
            </a:r>
          </a:p>
        </p:txBody>
      </p:sp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50" y="4214813"/>
            <a:ext cx="5429250" cy="1752600"/>
          </a:xfrm>
        </p:spPr>
        <p:txBody>
          <a:bodyPr/>
          <a:lstStyle/>
          <a:p>
            <a:pPr algn="l"/>
            <a:r>
              <a:rPr lang="ru-RU" sz="2400" b="1" smtClean="0">
                <a:solidFill>
                  <a:srgbClr val="003300"/>
                </a:solidFill>
              </a:rPr>
              <a:t>          </a:t>
            </a:r>
            <a:r>
              <a:rPr lang="ru-RU" sz="2400" b="1" smtClean="0">
                <a:solidFill>
                  <a:schemeClr val="tx1"/>
                </a:solidFill>
              </a:rPr>
              <a:t>Автор работы: </a:t>
            </a:r>
            <a:br>
              <a:rPr lang="ru-RU" sz="2400" b="1" smtClean="0">
                <a:solidFill>
                  <a:schemeClr val="tx1"/>
                </a:solidFill>
              </a:rPr>
            </a:br>
            <a:r>
              <a:rPr lang="ru-RU" sz="2400" b="1" smtClean="0">
                <a:solidFill>
                  <a:schemeClr val="tx1"/>
                </a:solidFill>
              </a:rPr>
              <a:t>          ученица 11 «А» класса</a:t>
            </a:r>
            <a:br>
              <a:rPr lang="ru-RU" sz="2400" b="1" smtClean="0">
                <a:solidFill>
                  <a:schemeClr val="tx1"/>
                </a:solidFill>
              </a:rPr>
            </a:br>
            <a:r>
              <a:rPr lang="ru-RU" sz="2400" b="1" smtClean="0">
                <a:solidFill>
                  <a:schemeClr val="tx1"/>
                </a:solidFill>
              </a:rPr>
              <a:t>          Паллер Виктория Александровна </a:t>
            </a:r>
            <a:endParaRPr lang="ru-RU" sz="2400" smtClean="0">
              <a:solidFill>
                <a:schemeClr val="tx1"/>
              </a:solidFill>
            </a:endParaRPr>
          </a:p>
          <a:p>
            <a:pPr algn="l"/>
            <a:r>
              <a:rPr lang="ru-RU" sz="2400" b="1" smtClean="0">
                <a:solidFill>
                  <a:schemeClr val="tx1"/>
                </a:solidFill>
              </a:rPr>
              <a:t>          Руководитель: </a:t>
            </a:r>
            <a:br>
              <a:rPr lang="ru-RU" sz="2400" b="1" smtClean="0">
                <a:solidFill>
                  <a:schemeClr val="tx1"/>
                </a:solidFill>
              </a:rPr>
            </a:br>
            <a:r>
              <a:rPr lang="ru-RU" sz="2400" b="1" smtClean="0">
                <a:solidFill>
                  <a:schemeClr val="tx1"/>
                </a:solidFill>
              </a:rPr>
              <a:t>          Мосяго Екатерина Михайловна</a:t>
            </a:r>
            <a:br>
              <a:rPr lang="ru-RU" sz="2400" b="1" smtClean="0">
                <a:solidFill>
                  <a:schemeClr val="tx1"/>
                </a:solidFill>
              </a:rPr>
            </a:br>
            <a:r>
              <a:rPr lang="ru-RU" sz="2400" b="1" smtClean="0">
                <a:solidFill>
                  <a:schemeClr val="tx1"/>
                </a:solidFill>
              </a:rPr>
              <a:t>          (учитель географии)</a:t>
            </a:r>
            <a:endParaRPr lang="ru-RU" sz="2400" smtClean="0">
              <a:solidFill>
                <a:schemeClr val="tx1"/>
              </a:solidFill>
            </a:endParaRPr>
          </a:p>
          <a:p>
            <a:pPr algn="l" eaLnBrk="1" hangingPunct="1"/>
            <a:endParaRPr lang="ru-RU" sz="200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75" y="214313"/>
            <a:ext cx="67865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3300"/>
                </a:solidFill>
                <a:latin typeface="+mn-lt"/>
              </a:rPr>
              <a:t>МБОУ </a:t>
            </a:r>
            <a:r>
              <a:rPr lang="ru-RU" sz="2800" b="1" dirty="0" err="1">
                <a:solidFill>
                  <a:srgbClr val="003300"/>
                </a:solidFill>
                <a:latin typeface="+mn-lt"/>
              </a:rPr>
              <a:t>Злынковская</a:t>
            </a:r>
            <a:r>
              <a:rPr lang="ru-RU" sz="2800" b="1" dirty="0">
                <a:solidFill>
                  <a:srgbClr val="003300"/>
                </a:solidFill>
                <a:latin typeface="+mn-lt"/>
              </a:rPr>
              <a:t> СОШ № 1</a:t>
            </a:r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428625" y="6072188"/>
            <a:ext cx="1643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3300"/>
                </a:solidFill>
              </a:rPr>
              <a:t>2014 г.</a:t>
            </a:r>
          </a:p>
        </p:txBody>
      </p:sp>
      <p:pic>
        <p:nvPicPr>
          <p:cNvPr id="7174" name="Рисунок 6" descr="http://musovstug.ru/Img/Foto/004.jpg"/>
          <p:cNvPicPr>
            <a:picLocks noChangeAspect="1" noChangeArrowheads="1"/>
          </p:cNvPicPr>
          <p:nvPr/>
        </p:nvPicPr>
        <p:blipFill>
          <a:blip r:embed="rId2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88" y="5286375"/>
            <a:ext cx="1995487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4" descr="C:\Documents and Settings\ЕКАТЕРИНА\Мои документы\Загрузки\Тенишево\гринёво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4643438"/>
            <a:ext cx="2000250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3" descr="http://zen-designer.ru/images/user/photo-bank/krasny-rog/kr-home-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214313"/>
            <a:ext cx="21431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1571625" y="0"/>
            <a:ext cx="7086600" cy="796925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003300"/>
                </a:solidFill>
              </a:rPr>
              <a:t> Выводы: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0" y="571500"/>
            <a:ext cx="8929688" cy="435768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800" smtClean="0"/>
              <a:t>                        </a:t>
            </a:r>
            <a:r>
              <a:rPr lang="ru-RU" b="1" i="1" smtClean="0">
                <a:solidFill>
                  <a:srgbClr val="006600"/>
                </a:solidFill>
              </a:rPr>
              <a:t>Старинные усадебные парки  </a:t>
            </a:r>
          </a:p>
          <a:p>
            <a:pPr algn="ctr">
              <a:buFont typeface="Arial" charset="0"/>
              <a:buNone/>
            </a:pPr>
            <a:r>
              <a:rPr lang="ru-RU" b="1" i="1" smtClean="0">
                <a:solidFill>
                  <a:srgbClr val="006600"/>
                </a:solidFill>
              </a:rPr>
              <a:t>               Брянщины: </a:t>
            </a:r>
          </a:p>
          <a:p>
            <a:r>
              <a:rPr lang="ru-RU" sz="2800" b="1" smtClean="0">
                <a:solidFill>
                  <a:srgbClr val="003300"/>
                </a:solidFill>
              </a:rPr>
              <a:t>Отражают все этапы развития русской школы садово-паркового искусства XVIII – нач. XX вв.  </a:t>
            </a:r>
          </a:p>
          <a:p>
            <a:r>
              <a:rPr lang="ru-RU" sz="2800" b="1" smtClean="0">
                <a:solidFill>
                  <a:srgbClr val="003300"/>
                </a:solidFill>
              </a:rPr>
              <a:t>Делятся на регулярные, пейзажные и смешанного стиля (последние количественно преобладают).</a:t>
            </a:r>
          </a:p>
          <a:p>
            <a:r>
              <a:rPr lang="ru-RU" sz="2800" b="1" smtClean="0">
                <a:solidFill>
                  <a:srgbClr val="003300"/>
                </a:solidFill>
              </a:rPr>
              <a:t>Делятся на типичные по стилю планировки и уникальные, единственные в своём роде.</a:t>
            </a:r>
          </a:p>
          <a:p>
            <a:r>
              <a:rPr lang="ru-RU" sz="2800" b="1" smtClean="0">
                <a:solidFill>
                  <a:srgbClr val="003300"/>
                </a:solidFill>
              </a:rPr>
              <a:t> Обогащают местную флору ценными декоративными видами. </a:t>
            </a:r>
          </a:p>
          <a:p>
            <a:r>
              <a:rPr lang="ru-RU" sz="2800" b="1" smtClean="0">
                <a:solidFill>
                  <a:srgbClr val="003300"/>
                </a:solidFill>
              </a:rPr>
              <a:t>После восстановления имеют большие  возможности практического  использования.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214313" y="785813"/>
            <a:ext cx="8715375" cy="3954462"/>
          </a:xfrm>
        </p:spPr>
        <p:txBody>
          <a:bodyPr/>
          <a:lstStyle/>
          <a:p>
            <a:pPr algn="ctr"/>
            <a:r>
              <a:rPr lang="ru-RU" sz="2800" b="1" i="1" smtClean="0"/>
              <a:t>Объект исследования: </a:t>
            </a:r>
            <a:r>
              <a:rPr lang="ru-RU" sz="2800" smtClean="0"/>
              <a:t>растительный и планировочный компонент,  эколого-краеведческое значение старинных усадебных парков Брянщины.</a:t>
            </a:r>
          </a:p>
          <a:p>
            <a:pPr algn="ctr"/>
            <a:r>
              <a:rPr lang="ru-RU" sz="2800" b="1" i="1" smtClean="0"/>
              <a:t>Методы исследования:  </a:t>
            </a:r>
            <a:r>
              <a:rPr lang="ru-RU" sz="2800" smtClean="0"/>
              <a:t>изучение и анализ литературы, Интернет-ресурсов, </a:t>
            </a:r>
            <a:br>
              <a:rPr lang="ru-RU" sz="2800" smtClean="0"/>
            </a:br>
            <a:r>
              <a:rPr lang="ru-RU" sz="2800" smtClean="0"/>
              <a:t>сравнение, классификация, обобщение.</a:t>
            </a:r>
            <a:endParaRPr lang="ru-RU" sz="2800" b="1" smtClean="0">
              <a:solidFill>
                <a:srgbClr val="003300"/>
              </a:solidFill>
            </a:endParaRPr>
          </a:p>
          <a:p>
            <a:pPr lvl="1" eaLnBrk="1" hangingPunct="1">
              <a:buFontTx/>
              <a:buNone/>
            </a:pPr>
            <a:r>
              <a:rPr lang="ru-RU" sz="4000" b="1" i="1" smtClean="0">
                <a:solidFill>
                  <a:srgbClr val="006600"/>
                </a:solidFill>
              </a:rPr>
              <a:t>Цель работы: </a:t>
            </a:r>
            <a:r>
              <a:rPr lang="ru-RU" sz="4400" b="1" i="1" smtClean="0">
                <a:solidFill>
                  <a:srgbClr val="006600"/>
                </a:solidFill>
              </a:rPr>
              <a:t/>
            </a:r>
            <a:br>
              <a:rPr lang="ru-RU" sz="4400" b="1" i="1" smtClean="0">
                <a:solidFill>
                  <a:srgbClr val="006600"/>
                </a:solidFill>
              </a:rPr>
            </a:br>
            <a:r>
              <a:rPr lang="ru-RU" b="1" smtClean="0">
                <a:solidFill>
                  <a:srgbClr val="003300"/>
                </a:solidFill>
              </a:rPr>
              <a:t>обоснование уникальной ценности усадебных парков Брянщины как образцов русского ландшафтного искусства XVIII – нач. XX вв. </a:t>
            </a:r>
            <a:br>
              <a:rPr lang="ru-RU" b="1" smtClean="0">
                <a:solidFill>
                  <a:srgbClr val="003300"/>
                </a:solidFill>
              </a:rPr>
            </a:br>
            <a:r>
              <a:rPr lang="ru-RU" b="1" smtClean="0">
                <a:solidFill>
                  <a:srgbClr val="003300"/>
                </a:solidFill>
              </a:rPr>
              <a:t>и примеров обогащения флоры ценными декоративными видами.</a:t>
            </a:r>
          </a:p>
          <a:p>
            <a:pPr lvl="1" eaLnBrk="1" hangingPunct="1">
              <a:buFontTx/>
              <a:buNone/>
            </a:pPr>
            <a:endParaRPr lang="ru-RU" sz="2400" b="1" smtClean="0">
              <a:solidFill>
                <a:srgbClr val="003300"/>
              </a:solidFill>
            </a:endParaRP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i="1" u="sng" dirty="0">
                <a:solidFill>
                  <a:srgbClr val="003300"/>
                </a:solidFill>
                <a:latin typeface="+mn-lt"/>
              </a:rPr>
              <a:t>Заповедные места родной </a:t>
            </a:r>
            <a:r>
              <a:rPr lang="ru-RU" sz="4000" b="1" i="1" u="sng" dirty="0" err="1">
                <a:solidFill>
                  <a:srgbClr val="003300"/>
                </a:solidFill>
                <a:latin typeface="+mn-lt"/>
              </a:rPr>
              <a:t>Брянщины</a:t>
            </a:r>
            <a:endParaRPr lang="ru-RU" sz="4000" b="1" i="1" u="sng" dirty="0">
              <a:solidFill>
                <a:srgbClr val="003300"/>
              </a:solidFill>
              <a:latin typeface="+mn-lt"/>
            </a:endParaRPr>
          </a:p>
        </p:txBody>
      </p:sp>
      <p:pic>
        <p:nvPicPr>
          <p:cNvPr id="8196" name="Рисунок 7" descr="http://www.novobibleco.narod.ru/Y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6688" y="4786313"/>
            <a:ext cx="1133475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785813" y="0"/>
            <a:ext cx="7643812" cy="654050"/>
          </a:xfrm>
        </p:spPr>
        <p:txBody>
          <a:bodyPr/>
          <a:lstStyle/>
          <a:p>
            <a:r>
              <a:rPr lang="ru-RU" sz="4000" b="1" i="1" smtClean="0">
                <a:solidFill>
                  <a:srgbClr val="003300"/>
                </a:solidFill>
              </a:rPr>
              <a:t>Задачи: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214313" y="714375"/>
            <a:ext cx="8929687" cy="4525963"/>
          </a:xfrm>
        </p:spPr>
        <p:txBody>
          <a:bodyPr/>
          <a:lstStyle/>
          <a:p>
            <a:r>
              <a:rPr lang="ru-RU" sz="2800" b="1" smtClean="0">
                <a:solidFill>
                  <a:srgbClr val="003300"/>
                </a:solidFill>
              </a:rPr>
              <a:t>Изучить историю становления и развития русской школы садово-паркового искусства и особенности создания усадебных парков.</a:t>
            </a:r>
          </a:p>
          <a:p>
            <a:r>
              <a:rPr lang="ru-RU" sz="2800" b="1" smtClean="0">
                <a:solidFill>
                  <a:srgbClr val="003300"/>
                </a:solidFill>
              </a:rPr>
              <a:t>Проанализировать и обобщить сведения об истории, планировке, флористическом составе, возможностях реконструкции старинных усадебных парков Брянщины.</a:t>
            </a:r>
          </a:p>
          <a:p>
            <a:r>
              <a:rPr lang="ru-RU" sz="2800" b="1" smtClean="0">
                <a:solidFill>
                  <a:srgbClr val="003300"/>
                </a:solidFill>
              </a:rPr>
              <a:t> Выявить примеры регулярных, пейзажных и смешанных по планировке старинных парков Брянщины.</a:t>
            </a:r>
          </a:p>
          <a:p>
            <a:r>
              <a:rPr lang="ru-RU" sz="2800" b="1" smtClean="0">
                <a:solidFill>
                  <a:srgbClr val="003300"/>
                </a:solidFill>
              </a:rPr>
              <a:t> Рассмотреть возможности </a:t>
            </a:r>
            <a:br>
              <a:rPr lang="ru-RU" sz="2800" b="1" smtClean="0">
                <a:solidFill>
                  <a:srgbClr val="003300"/>
                </a:solidFill>
              </a:rPr>
            </a:br>
            <a:r>
              <a:rPr lang="ru-RU" sz="2800" b="1" smtClean="0">
                <a:solidFill>
                  <a:srgbClr val="003300"/>
                </a:solidFill>
              </a:rPr>
              <a:t>практического использования </a:t>
            </a:r>
            <a:br>
              <a:rPr lang="ru-RU" sz="2800" b="1" smtClean="0">
                <a:solidFill>
                  <a:srgbClr val="003300"/>
                </a:solidFill>
              </a:rPr>
            </a:br>
            <a:r>
              <a:rPr lang="ru-RU" sz="2800" b="1" smtClean="0">
                <a:solidFill>
                  <a:srgbClr val="003300"/>
                </a:solidFill>
              </a:rPr>
              <a:t>реконструированных  территорий. </a:t>
            </a:r>
          </a:p>
          <a:p>
            <a:endParaRPr lang="ru-RU" smtClean="0">
              <a:solidFill>
                <a:srgbClr val="003300"/>
              </a:solidFill>
            </a:endParaRPr>
          </a:p>
        </p:txBody>
      </p:sp>
      <p:pic>
        <p:nvPicPr>
          <p:cNvPr id="9220" name="lphoto" descr="&amp;Pcy;&amp;acy;&amp;rcy;&amp;kcy;&amp;ocy;&amp;vcy;&amp;acy;&amp;yacy; &amp;pcy;&amp;lcy;&amp;ocy;&amp;shchcy;&amp;acy;&amp;dcy;&amp;softcy; 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4857750"/>
            <a:ext cx="2557463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C:\Documents and Settings\ЕКАТЕРИНА\Мои документы\Загрузки\Тенишево\dvortsovoyeozherel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000250"/>
            <a:ext cx="2520950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b="1" i="1" smtClean="0">
                <a:solidFill>
                  <a:srgbClr val="003300"/>
                </a:solidFill>
              </a:rPr>
              <a:t>Этапы развития русской школы садово-паркового искусства</a:t>
            </a:r>
          </a:p>
        </p:txBody>
      </p:sp>
      <p:pic>
        <p:nvPicPr>
          <p:cNvPr id="10244" name="Picture 3" descr="C:\Documents and Settings\ЕКАТЕРИНА\Мои документы\Загрузки\Тенишево\Царское село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88" y="2000250"/>
            <a:ext cx="25209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" descr="C:\Documents and Settings\ЕКАТЕРИНА\Мои документы\Загрузки\Тенишево\кусково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" y="4786313"/>
            <a:ext cx="2513013" cy="1773237"/>
          </a:xfrm>
          <a:noFill/>
        </p:spPr>
      </p:pic>
      <p:pic>
        <p:nvPicPr>
          <p:cNvPr id="10246" name="Picture 5" descr="C:\Documents and Settings\ЕКАТЕРИНА\Мои документы\Загрузки\Тенишево\72184709_Monrepo_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88" y="4808538"/>
            <a:ext cx="2500312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C:\Documents and Settings\ЕКАТЕРИНА\Мои документы\Загрузки\Тенишево\imgB.asp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63" y="2000250"/>
            <a:ext cx="2571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Box 9"/>
          <p:cNvSpPr txBox="1">
            <a:spLocks noChangeArrowheads="1"/>
          </p:cNvSpPr>
          <p:nvPr/>
        </p:nvSpPr>
        <p:spPr bwMode="auto">
          <a:xfrm>
            <a:off x="0" y="400050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    </a:t>
            </a:r>
            <a:r>
              <a:rPr lang="ru-RU" sz="2400" b="1">
                <a:solidFill>
                  <a:srgbClr val="003300"/>
                </a:solidFill>
              </a:rPr>
              <a:t>1. Регулярный         2. Пейзажный           3. Смешанный </a:t>
            </a:r>
            <a:br>
              <a:rPr lang="ru-RU" sz="2400" b="1">
                <a:solidFill>
                  <a:srgbClr val="003300"/>
                </a:solidFill>
              </a:rPr>
            </a:br>
            <a:r>
              <a:rPr lang="ru-RU" sz="2400" b="1">
                <a:solidFill>
                  <a:srgbClr val="003300"/>
                </a:solidFill>
              </a:rPr>
              <a:t>             стиль                       стиль                           стиль</a:t>
            </a:r>
          </a:p>
        </p:txBody>
      </p:sp>
      <p:sp>
        <p:nvSpPr>
          <p:cNvPr id="10249" name="TextBox 10"/>
          <p:cNvSpPr txBox="1">
            <a:spLocks noChangeArrowheads="1"/>
          </p:cNvSpPr>
          <p:nvPr/>
        </p:nvSpPr>
        <p:spPr bwMode="auto">
          <a:xfrm>
            <a:off x="357188" y="1500188"/>
            <a:ext cx="8501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6600"/>
                </a:solidFill>
              </a:rPr>
              <a:t> </a:t>
            </a:r>
            <a:r>
              <a:rPr lang="ru-RU" b="1">
                <a:solidFill>
                  <a:srgbClr val="006600"/>
                </a:solidFill>
              </a:rPr>
              <a:t>XVII – сер. XVIII в.в.          с 1770-80 г.г. и далее               сер.</a:t>
            </a:r>
            <a:r>
              <a:rPr lang="en-US" b="1">
                <a:solidFill>
                  <a:srgbClr val="006600"/>
                </a:solidFill>
              </a:rPr>
              <a:t>XIII</a:t>
            </a:r>
            <a:r>
              <a:rPr lang="ru-RU" b="1">
                <a:solidFill>
                  <a:srgbClr val="006600"/>
                </a:solidFill>
              </a:rPr>
              <a:t> – </a:t>
            </a:r>
            <a:r>
              <a:rPr lang="en-US" b="1">
                <a:solidFill>
                  <a:srgbClr val="006600"/>
                </a:solidFill>
              </a:rPr>
              <a:t>XX</a:t>
            </a:r>
            <a:r>
              <a:rPr lang="ru-RU" b="1">
                <a:solidFill>
                  <a:srgbClr val="006600"/>
                </a:solidFill>
              </a:rPr>
              <a:t> в.в.</a:t>
            </a:r>
          </a:p>
        </p:txBody>
      </p:sp>
      <p:sp>
        <p:nvSpPr>
          <p:cNvPr id="10250" name="TextBox 11"/>
          <p:cNvSpPr txBox="1">
            <a:spLocks noChangeArrowheads="1"/>
          </p:cNvSpPr>
          <p:nvPr/>
        </p:nvSpPr>
        <p:spPr bwMode="auto">
          <a:xfrm>
            <a:off x="1357313" y="19288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Петергоф</a:t>
            </a:r>
          </a:p>
        </p:txBody>
      </p:sp>
      <p:sp>
        <p:nvSpPr>
          <p:cNvPr id="10251" name="TextBox 12"/>
          <p:cNvSpPr txBox="1">
            <a:spLocks noChangeArrowheads="1"/>
          </p:cNvSpPr>
          <p:nvPr/>
        </p:nvSpPr>
        <p:spPr bwMode="auto">
          <a:xfrm>
            <a:off x="1357313" y="4714875"/>
            <a:ext cx="1643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Кусково</a:t>
            </a:r>
          </a:p>
        </p:txBody>
      </p:sp>
      <p:sp>
        <p:nvSpPr>
          <p:cNvPr id="10252" name="TextBox 13"/>
          <p:cNvSpPr txBox="1">
            <a:spLocks noChangeArrowheads="1"/>
          </p:cNvSpPr>
          <p:nvPr/>
        </p:nvSpPr>
        <p:spPr bwMode="auto">
          <a:xfrm>
            <a:off x="4286250" y="4714875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Монрепо</a:t>
            </a:r>
          </a:p>
        </p:txBody>
      </p:sp>
      <p:sp>
        <p:nvSpPr>
          <p:cNvPr id="10253" name="TextBox 14"/>
          <p:cNvSpPr txBox="1">
            <a:spLocks noChangeArrowheads="1"/>
          </p:cNvSpPr>
          <p:nvPr/>
        </p:nvSpPr>
        <p:spPr bwMode="auto">
          <a:xfrm>
            <a:off x="3500438" y="1928813"/>
            <a:ext cx="2214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>
                <a:solidFill>
                  <a:srgbClr val="FFFF00"/>
                </a:solidFill>
              </a:rPr>
              <a:t>Царское село</a:t>
            </a:r>
          </a:p>
        </p:txBody>
      </p:sp>
      <p:sp>
        <p:nvSpPr>
          <p:cNvPr id="10254" name="TextBox 15"/>
          <p:cNvSpPr txBox="1">
            <a:spLocks noChangeArrowheads="1"/>
          </p:cNvSpPr>
          <p:nvPr/>
        </p:nvSpPr>
        <p:spPr bwMode="auto">
          <a:xfrm>
            <a:off x="7072313" y="1928813"/>
            <a:ext cx="171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/>
              <a:t>Гатчина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C:\Documents and Settings\ЕКАТЕРИНА\Мои документы\Загрузки\Тенишево\uty-usadba0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5" y="5000625"/>
            <a:ext cx="3748088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003300"/>
                </a:solidFill>
              </a:rPr>
              <a:t>Старинные усадебные парки Брянщины</a:t>
            </a:r>
          </a:p>
        </p:txBody>
      </p:sp>
      <p:pic>
        <p:nvPicPr>
          <p:cNvPr id="11268" name="Рисунок 5" descr="http://klintsy-portal.ru/files/article/weliqtopa900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5188" y="1928813"/>
            <a:ext cx="15001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7" descr="http://www.novobibleco.narod.ru/Y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1928813"/>
            <a:ext cx="292893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8" descr="http://www.debryansk.ru/~mir17/foto/is1-0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4000500"/>
            <a:ext cx="292893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Рисунок 9" descr="&amp;Lcy;&amp;acy;&amp;kcy;&amp;ocy;&amp;mcy;&amp;acy;&amp;yacy; &amp;Bcy;&amp;ucy;&amp;dcy;&amp;acy;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13" y="1928813"/>
            <a:ext cx="32861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Лента лицом вверх 11"/>
          <p:cNvSpPr/>
          <p:nvPr/>
        </p:nvSpPr>
        <p:spPr>
          <a:xfrm rot="20124671">
            <a:off x="2184400" y="4564063"/>
            <a:ext cx="5816600" cy="1000125"/>
          </a:xfrm>
          <a:prstGeom prst="ribbon2">
            <a:avLst>
              <a:gd name="adj1" fmla="val 26667"/>
              <a:gd name="adj2" fmla="val 56933"/>
            </a:avLst>
          </a:prstGeom>
          <a:solidFill>
            <a:srgbClr val="336600"/>
          </a:solidFill>
          <a:ln>
            <a:solidFill>
              <a:srgbClr val="CC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3" name="TextBox 12"/>
          <p:cNvSpPr txBox="1"/>
          <p:nvPr/>
        </p:nvSpPr>
        <p:spPr>
          <a:xfrm rot="20094083">
            <a:off x="3387725" y="4633913"/>
            <a:ext cx="31940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CCC00"/>
                </a:solidFill>
                <a:latin typeface="+mn-lt"/>
              </a:rPr>
              <a:t>Регулярные парки</a:t>
            </a:r>
          </a:p>
        </p:txBody>
      </p:sp>
      <p:sp>
        <p:nvSpPr>
          <p:cNvPr id="11274" name="TextBox 13"/>
          <p:cNvSpPr txBox="1">
            <a:spLocks noChangeArrowheads="1"/>
          </p:cNvSpPr>
          <p:nvPr/>
        </p:nvSpPr>
        <p:spPr bwMode="auto">
          <a:xfrm>
            <a:off x="428625" y="3500438"/>
            <a:ext cx="2214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FF00"/>
                </a:solidFill>
                <a:cs typeface="Arial" charset="0"/>
              </a:rPr>
              <a:t> Любин Хутор</a:t>
            </a:r>
          </a:p>
        </p:txBody>
      </p:sp>
      <p:sp>
        <p:nvSpPr>
          <p:cNvPr id="11275" name="TextBox 14"/>
          <p:cNvSpPr txBox="1">
            <a:spLocks noChangeArrowheads="1"/>
          </p:cNvSpPr>
          <p:nvPr/>
        </p:nvSpPr>
        <p:spPr bwMode="auto">
          <a:xfrm>
            <a:off x="357188" y="5572125"/>
            <a:ext cx="1857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FF00"/>
                </a:solidFill>
                <a:cs typeface="Arial" charset="0"/>
              </a:rPr>
              <a:t>Понуровка</a:t>
            </a:r>
          </a:p>
        </p:txBody>
      </p:sp>
      <p:sp>
        <p:nvSpPr>
          <p:cNvPr id="11276" name="TextBox 15"/>
          <p:cNvSpPr txBox="1">
            <a:spLocks noChangeArrowheads="1"/>
          </p:cNvSpPr>
          <p:nvPr/>
        </p:nvSpPr>
        <p:spPr bwMode="auto">
          <a:xfrm>
            <a:off x="4786313" y="1857375"/>
            <a:ext cx="2143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 b="1">
                <a:cs typeface="Arial" charset="0"/>
              </a:rPr>
              <a:t>Лакомая Буда</a:t>
            </a:r>
          </a:p>
        </p:txBody>
      </p:sp>
      <p:sp>
        <p:nvSpPr>
          <p:cNvPr id="11277" name="TextBox 16"/>
          <p:cNvSpPr txBox="1">
            <a:spLocks noChangeArrowheads="1"/>
          </p:cNvSpPr>
          <p:nvPr/>
        </p:nvSpPr>
        <p:spPr bwMode="auto">
          <a:xfrm>
            <a:off x="6643688" y="6215063"/>
            <a:ext cx="2071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 b="1">
                <a:cs typeface="Arial" charset="0"/>
              </a:rPr>
              <a:t>Удельные Уты</a:t>
            </a:r>
          </a:p>
        </p:txBody>
      </p:sp>
      <p:sp>
        <p:nvSpPr>
          <p:cNvPr id="11278" name="TextBox 17"/>
          <p:cNvSpPr txBox="1">
            <a:spLocks noChangeArrowheads="1"/>
          </p:cNvSpPr>
          <p:nvPr/>
        </p:nvSpPr>
        <p:spPr bwMode="auto">
          <a:xfrm>
            <a:off x="7143750" y="3286125"/>
            <a:ext cx="1571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 b="1">
                <a:solidFill>
                  <a:srgbClr val="FFFF00"/>
                </a:solidFill>
                <a:cs typeface="Arial" charset="0"/>
              </a:rPr>
              <a:t>Великая Топаль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ЕКАТЕРИНА\Мои документы\Загрузки\Тенишево\ляличи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0" y="1500188"/>
            <a:ext cx="58689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Рисунок 10" descr="Баклань. Утраченная красота.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3286125"/>
            <a:ext cx="3678237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13" descr="http://musovstug.ru/Img/Foto/004.jpg"/>
          <p:cNvPicPr>
            <a:picLocks noChangeAspect="1" noChangeArrowheads="1"/>
          </p:cNvPicPr>
          <p:nvPr/>
        </p:nvPicPr>
        <p:blipFill>
          <a:blip r:embed="rId4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38" y="4714875"/>
            <a:ext cx="3019425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003300"/>
                </a:solidFill>
              </a:rPr>
              <a:t>Старинные усадебные парки Брянщины</a:t>
            </a:r>
          </a:p>
        </p:txBody>
      </p:sp>
      <p:sp>
        <p:nvSpPr>
          <p:cNvPr id="12" name="Лента лицом вверх 11"/>
          <p:cNvSpPr/>
          <p:nvPr/>
        </p:nvSpPr>
        <p:spPr>
          <a:xfrm rot="20124671">
            <a:off x="2184400" y="4564063"/>
            <a:ext cx="5816600" cy="1000125"/>
          </a:xfrm>
          <a:prstGeom prst="ribbon2">
            <a:avLst>
              <a:gd name="adj1" fmla="val 26667"/>
              <a:gd name="adj2" fmla="val 56933"/>
            </a:avLst>
          </a:prstGeom>
          <a:solidFill>
            <a:srgbClr val="336600"/>
          </a:solidFill>
          <a:ln>
            <a:solidFill>
              <a:srgbClr val="CC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3" name="TextBox 12"/>
          <p:cNvSpPr txBox="1"/>
          <p:nvPr/>
        </p:nvSpPr>
        <p:spPr>
          <a:xfrm rot="20094083">
            <a:off x="3387725" y="4633913"/>
            <a:ext cx="31940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CCC00"/>
                </a:solidFill>
                <a:latin typeface="+mn-lt"/>
              </a:rPr>
              <a:t>Пейзажные парки</a:t>
            </a:r>
          </a:p>
        </p:txBody>
      </p:sp>
      <p:sp>
        <p:nvSpPr>
          <p:cNvPr id="12296" name="TextBox 14"/>
          <p:cNvSpPr txBox="1">
            <a:spLocks noChangeArrowheads="1"/>
          </p:cNvSpPr>
          <p:nvPr/>
        </p:nvSpPr>
        <p:spPr bwMode="auto">
          <a:xfrm>
            <a:off x="357188" y="3214688"/>
            <a:ext cx="1643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Баклань</a:t>
            </a:r>
          </a:p>
        </p:txBody>
      </p:sp>
      <p:sp>
        <p:nvSpPr>
          <p:cNvPr id="12297" name="TextBox 15"/>
          <p:cNvSpPr txBox="1">
            <a:spLocks noChangeArrowheads="1"/>
          </p:cNvSpPr>
          <p:nvPr/>
        </p:nvSpPr>
        <p:spPr bwMode="auto">
          <a:xfrm>
            <a:off x="6786563" y="1500188"/>
            <a:ext cx="171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 b="1"/>
              <a:t>Ляличи</a:t>
            </a:r>
          </a:p>
        </p:txBody>
      </p:sp>
      <p:sp>
        <p:nvSpPr>
          <p:cNvPr id="12298" name="TextBox 16"/>
          <p:cNvSpPr txBox="1">
            <a:spLocks noChangeArrowheads="1"/>
          </p:cNvSpPr>
          <p:nvPr/>
        </p:nvSpPr>
        <p:spPr bwMode="auto">
          <a:xfrm>
            <a:off x="7572375" y="6143625"/>
            <a:ext cx="1285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cs typeface="Arial" charset="0"/>
              </a:rPr>
              <a:t>Овстуг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0" descr="http://www.bgsha.com/images/park/s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4500563"/>
            <a:ext cx="26765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Рисунок 9" descr="http://www.bgsha.com/images/park/s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572125"/>
            <a:ext cx="18764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7" descr="Гринев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1571625"/>
            <a:ext cx="2622550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C:\Documents and Settings\ЕКАТЕРИНА\Мои документы\Загрузки\Тенишево\вьюнки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4143375"/>
            <a:ext cx="34290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003300"/>
                </a:solidFill>
              </a:rPr>
              <a:t>Старинные усадебные парки Брянщины</a:t>
            </a:r>
          </a:p>
        </p:txBody>
      </p:sp>
      <p:sp>
        <p:nvSpPr>
          <p:cNvPr id="12" name="Лента лицом вверх 11"/>
          <p:cNvSpPr/>
          <p:nvPr/>
        </p:nvSpPr>
        <p:spPr>
          <a:xfrm rot="20124671">
            <a:off x="2184400" y="4564063"/>
            <a:ext cx="5816600" cy="1000125"/>
          </a:xfrm>
          <a:prstGeom prst="ribbon2">
            <a:avLst>
              <a:gd name="adj1" fmla="val 26667"/>
              <a:gd name="adj2" fmla="val 56933"/>
            </a:avLst>
          </a:prstGeom>
          <a:solidFill>
            <a:srgbClr val="336600"/>
          </a:solidFill>
          <a:ln>
            <a:solidFill>
              <a:srgbClr val="CC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3" name="TextBox 12"/>
          <p:cNvSpPr txBox="1"/>
          <p:nvPr/>
        </p:nvSpPr>
        <p:spPr>
          <a:xfrm rot="20094083">
            <a:off x="3387725" y="4633913"/>
            <a:ext cx="31940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CCC00"/>
                </a:solidFill>
                <a:latin typeface="+mn-lt"/>
              </a:rPr>
              <a:t>Смешанные парки</a:t>
            </a:r>
          </a:p>
        </p:txBody>
      </p:sp>
      <p:pic>
        <p:nvPicPr>
          <p:cNvPr id="13321" name="Рисунок 6" descr="http://arbaev.com/photo/2008/11/dsc00595w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88" y="1571625"/>
            <a:ext cx="340995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TextBox 13"/>
          <p:cNvSpPr txBox="1">
            <a:spLocks noChangeArrowheads="1"/>
          </p:cNvSpPr>
          <p:nvPr/>
        </p:nvSpPr>
        <p:spPr bwMode="auto">
          <a:xfrm>
            <a:off x="7500938" y="4500563"/>
            <a:ext cx="1214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Кокино</a:t>
            </a:r>
          </a:p>
        </p:txBody>
      </p:sp>
      <p:sp>
        <p:nvSpPr>
          <p:cNvPr id="13323" name="TextBox 14"/>
          <p:cNvSpPr txBox="1">
            <a:spLocks noChangeArrowheads="1"/>
          </p:cNvSpPr>
          <p:nvPr/>
        </p:nvSpPr>
        <p:spPr bwMode="auto">
          <a:xfrm>
            <a:off x="571500" y="4143375"/>
            <a:ext cx="1285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Вьюнки</a:t>
            </a:r>
          </a:p>
        </p:txBody>
      </p:sp>
      <p:sp>
        <p:nvSpPr>
          <p:cNvPr id="13324" name="TextBox 15"/>
          <p:cNvSpPr txBox="1">
            <a:spLocks noChangeArrowheads="1"/>
          </p:cNvSpPr>
          <p:nvPr/>
        </p:nvSpPr>
        <p:spPr bwMode="auto">
          <a:xfrm>
            <a:off x="5214938" y="1500188"/>
            <a:ext cx="1643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Гринёво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C:\Documents and Settings\ЕКАТЕРИНА\Мои документы\Загрузки\Тенишево\DSC0866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1500188"/>
            <a:ext cx="3167063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7" descr="C:\Documents and Settings\ЕКАТЕРИНА\Мои документы\Загрузки\Тенишево\174347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3888" y="3429000"/>
            <a:ext cx="3630612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0" descr="C:\Documents and Settings\ЕКАТЕРИНА\Мои документы\Загрузки\Тенишево\DSC0858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88" y="1857375"/>
            <a:ext cx="3357562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4" descr="IMG_3801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4659313"/>
            <a:ext cx="2714625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5" descr="http://brs-lk3.ucoz.ru/_si/1/44489487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0" y="4643438"/>
            <a:ext cx="2690813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003300"/>
                </a:solidFill>
              </a:rPr>
              <a:t>Старинные усадебные парки Брянщины</a:t>
            </a:r>
          </a:p>
        </p:txBody>
      </p:sp>
      <p:sp>
        <p:nvSpPr>
          <p:cNvPr id="12" name="Лента лицом вверх 11"/>
          <p:cNvSpPr/>
          <p:nvPr/>
        </p:nvSpPr>
        <p:spPr>
          <a:xfrm rot="20124671">
            <a:off x="2184400" y="4564063"/>
            <a:ext cx="5816600" cy="1000125"/>
          </a:xfrm>
          <a:prstGeom prst="ribbon2">
            <a:avLst>
              <a:gd name="adj1" fmla="val 26667"/>
              <a:gd name="adj2" fmla="val 56933"/>
            </a:avLst>
          </a:prstGeom>
          <a:solidFill>
            <a:srgbClr val="336600"/>
          </a:solidFill>
          <a:ln>
            <a:solidFill>
              <a:srgbClr val="CC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3" name="TextBox 12"/>
          <p:cNvSpPr txBox="1"/>
          <p:nvPr/>
        </p:nvSpPr>
        <p:spPr>
          <a:xfrm rot="20094083">
            <a:off x="3387725" y="4633913"/>
            <a:ext cx="31940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CCC00"/>
                </a:solidFill>
                <a:latin typeface="+mn-lt"/>
              </a:rPr>
              <a:t>Смешанные парки</a:t>
            </a:r>
          </a:p>
        </p:txBody>
      </p:sp>
      <p:pic>
        <p:nvPicPr>
          <p:cNvPr id="14346" name="Picture 8" descr="C:\Documents and Settings\ЕКАТЕРИНА\Мои документы\Загрузки\Тенишево\hotilevo-usadba2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75" y="1643063"/>
            <a:ext cx="1784350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9" descr="C:\Documents and Settings\ЕКАТЕРИНА\Мои документы\Загрузки\Тенишево\DSC08746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3429000"/>
            <a:ext cx="153035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TextBox 13"/>
          <p:cNvSpPr txBox="1">
            <a:spLocks noChangeArrowheads="1"/>
          </p:cNvSpPr>
          <p:nvPr/>
        </p:nvSpPr>
        <p:spPr bwMode="auto">
          <a:xfrm>
            <a:off x="3429000" y="2857500"/>
            <a:ext cx="2000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Хотылёво</a:t>
            </a:r>
          </a:p>
        </p:txBody>
      </p:sp>
      <p:sp>
        <p:nvSpPr>
          <p:cNvPr id="14349" name="TextBox 14"/>
          <p:cNvSpPr txBox="1">
            <a:spLocks noChangeArrowheads="1"/>
          </p:cNvSpPr>
          <p:nvPr/>
        </p:nvSpPr>
        <p:spPr bwMode="auto">
          <a:xfrm>
            <a:off x="5500688" y="6143625"/>
            <a:ext cx="1571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FF00"/>
                </a:solidFill>
              </a:rPr>
              <a:t>Локоть</a:t>
            </a:r>
          </a:p>
        </p:txBody>
      </p:sp>
      <p:sp>
        <p:nvSpPr>
          <p:cNvPr id="14350" name="TextBox 15"/>
          <p:cNvSpPr txBox="1">
            <a:spLocks noChangeArrowheads="1"/>
          </p:cNvSpPr>
          <p:nvPr/>
        </p:nvSpPr>
        <p:spPr bwMode="auto">
          <a:xfrm>
            <a:off x="642938" y="6143625"/>
            <a:ext cx="2000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FF00"/>
                </a:solidFill>
              </a:rPr>
              <a:t>Красный Рог</a:t>
            </a:r>
          </a:p>
        </p:txBody>
      </p:sp>
      <p:pic>
        <p:nvPicPr>
          <p:cNvPr id="15" name="Рисунок 14" descr="http://s4.stc.all.kpcdn.net/f/4/image/33/66/676633.jpg"/>
          <p:cNvPicPr/>
          <p:nvPr/>
        </p:nvPicPr>
        <p:blipFill>
          <a:blip r:embed="rId9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58" y="4635962"/>
            <a:ext cx="1428728" cy="194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Рисунок 15" descr="C:\Documents and Settings\ЕКАТЕРИНА\Мои документы\Загрузки\Тенишево\hotilevo-usadba27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13" y="857250"/>
            <a:ext cx="2062162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003300"/>
                </a:solidFill>
              </a:rPr>
              <a:t>Практическое значение 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28925"/>
          </a:xfrm>
        </p:spPr>
        <p:txBody>
          <a:bodyPr/>
          <a:lstStyle/>
          <a:p>
            <a:pPr algn="just"/>
            <a:r>
              <a:rPr lang="ru-RU" sz="2800" b="1" smtClean="0">
                <a:solidFill>
                  <a:srgbClr val="003300"/>
                </a:solidFill>
              </a:rPr>
              <a:t>Восстановленные старинные усадьбы и парки имеют большие возможности практического использования для реализации малого бизнеса, туризма, образовательных и оздоровительных программ, творчества. Парки - это великолепные рекреационные зоны и источники творчества. </a:t>
            </a:r>
          </a:p>
        </p:txBody>
      </p:sp>
      <p:pic>
        <p:nvPicPr>
          <p:cNvPr id="15364" name="Picture 4" descr="D:\C\Мои документы\Школьные 2013\Пан.preview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13" y="4500563"/>
            <a:ext cx="1500187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C:\Documents and Settings\ЕКАТЕРИНА\Мои документы\Загрузки\Тенишево\1874845-967173b87c1f80cd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88" y="4500563"/>
            <a:ext cx="26955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3643313" y="5357813"/>
            <a:ext cx="19288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Праздник поэзии. Красный Рог.</a:t>
            </a:r>
          </a:p>
        </p:txBody>
      </p:sp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5286375" y="4429125"/>
            <a:ext cx="1857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 b="1" dirty="0" err="1" smtClean="0"/>
              <a:t>М.Я.Врубель</a:t>
            </a:r>
            <a:r>
              <a:rPr lang="ru-RU" sz="2000" b="1" dirty="0" smtClean="0"/>
              <a:t> </a:t>
            </a:r>
            <a:r>
              <a:rPr lang="ru-RU" sz="2000" b="1" dirty="0"/>
              <a:t>«Пан». </a:t>
            </a:r>
            <a:r>
              <a:rPr lang="ru-RU" sz="2000" b="1" dirty="0" err="1"/>
              <a:t>Хотылёво</a:t>
            </a:r>
            <a:r>
              <a:rPr lang="ru-RU" sz="20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299</Words>
  <Application>Microsoft Office PowerPoint</Application>
  <PresentationFormat>Экран (4:3)</PresentationFormat>
  <Paragraphs>57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Конкурсная работа  «Тёмные аллеи» Номинация :  «Зелень листвы – через века!»</vt:lpstr>
      <vt:lpstr>Презентация PowerPoint</vt:lpstr>
      <vt:lpstr>Задачи:</vt:lpstr>
      <vt:lpstr>Этапы развития русской школы садово-паркового искусства</vt:lpstr>
      <vt:lpstr>Старинные усадебные парки Брянщины</vt:lpstr>
      <vt:lpstr>Старинные усадебные парки Брянщины</vt:lpstr>
      <vt:lpstr>Старинные усадебные парки Брянщины</vt:lpstr>
      <vt:lpstr>Старинные усадебные парки Брянщины</vt:lpstr>
      <vt:lpstr>Практическое значение </vt:lpstr>
      <vt:lpstr> Выводы:</vt:lpstr>
    </vt:vector>
  </TitlesOfParts>
  <Company>Морозова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Тёмные аллеи</dc:title>
  <dc:creator>ЗСОШ 1</dc:creator>
  <cp:lastModifiedBy>12</cp:lastModifiedBy>
  <cp:revision>54</cp:revision>
  <dcterms:created xsi:type="dcterms:W3CDTF">2012-10-23T13:23:31Z</dcterms:created>
  <dcterms:modified xsi:type="dcterms:W3CDTF">2015-07-02T22:37:10Z</dcterms:modified>
  <cp:contentStatus/>
</cp:coreProperties>
</file>