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  <p:sldMasterId id="2147483723" r:id="rId3"/>
    <p:sldMasterId id="2147483735" r:id="rId4"/>
    <p:sldMasterId id="2147483747" r:id="rId5"/>
    <p:sldMasterId id="2147483759" r:id="rId6"/>
    <p:sldMasterId id="2147483771" r:id="rId7"/>
    <p:sldMasterId id="2147483785" r:id="rId8"/>
  </p:sldMasterIdLst>
  <p:notesMasterIdLst>
    <p:notesMasterId r:id="rId22"/>
  </p:notesMasterIdLst>
  <p:sldIdLst>
    <p:sldId id="256" r:id="rId9"/>
    <p:sldId id="262" r:id="rId10"/>
    <p:sldId id="264" r:id="rId11"/>
    <p:sldId id="265" r:id="rId12"/>
    <p:sldId id="269" r:id="rId13"/>
    <p:sldId id="267" r:id="rId14"/>
    <p:sldId id="271" r:id="rId15"/>
    <p:sldId id="273" r:id="rId16"/>
    <p:sldId id="276" r:id="rId17"/>
    <p:sldId id="275" r:id="rId18"/>
    <p:sldId id="279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5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5C1DA-31E0-4445-9638-B9B5BB8D6B1B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6C00E-CED4-4595-8741-D790F3F00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52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824B35-312C-47C0-BEB3-DA4D1A5BF19B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7E9B-DD07-4A42-BBAF-82CC4422D41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5AA7-AD1A-4370-8D95-21CEF069E5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Алексей\Desktop\Рисунки для шаблонов\0_74d8b_d4c6523_XX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29750" cy="1905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</a:p>
        </p:txBody>
      </p:sp>
      <p:pic>
        <p:nvPicPr>
          <p:cNvPr id="9" name="Picture 2" descr="C:\Users\Алексей\Desktop\Рисунки для шаблонов\0_74d8b_d4c6523_XX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9429750" cy="1905000"/>
          </a:xfrm>
          <a:prstGeom prst="rect">
            <a:avLst/>
          </a:prstGeom>
          <a:noFill/>
        </p:spPr>
      </p:pic>
      <p:pic>
        <p:nvPicPr>
          <p:cNvPr id="10" name="Picture 2" descr="C:\Users\Алексей\Desktop\Рисунки для шаблонов\0_74d8b_d4c6523_XX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9429750" cy="1905000"/>
          </a:xfrm>
          <a:prstGeom prst="rect">
            <a:avLst/>
          </a:prstGeom>
          <a:noFill/>
        </p:spPr>
      </p:pic>
      <p:pic>
        <p:nvPicPr>
          <p:cNvPr id="11" name="Picture 2" descr="C:\Users\Алексей\Desktop\Рисунки для шаблонов\0_74d8b_d4c6523_XXL.jpg"/>
          <p:cNvPicPr>
            <a:picLocks noChangeAspect="1" noChangeArrowheads="1"/>
          </p:cNvPicPr>
          <p:nvPr userDrawn="1"/>
        </p:nvPicPr>
        <p:blipFill>
          <a:blip r:embed="rId3" cstate="print"/>
          <a:srcRect b="33398"/>
          <a:stretch>
            <a:fillRect/>
          </a:stretch>
        </p:blipFill>
        <p:spPr bwMode="auto">
          <a:xfrm>
            <a:off x="0" y="5589240"/>
            <a:ext cx="9429750" cy="1268760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 userDrawn="1"/>
        </p:nvGrpSpPr>
        <p:grpSpPr>
          <a:xfrm>
            <a:off x="8172400" y="0"/>
            <a:ext cx="1257350" cy="3749824"/>
            <a:chOff x="8172400" y="0"/>
            <a:chExt cx="1257350" cy="3749824"/>
          </a:xfrm>
        </p:grpSpPr>
        <p:pic>
          <p:nvPicPr>
            <p:cNvPr id="12" name="Picture 2" descr="C:\Users\Алексей\Desktop\Рисунки для шаблонов\0_74d8b_d4c6523_XXL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86666"/>
            <a:stretch>
              <a:fillRect/>
            </a:stretch>
          </p:blipFill>
          <p:spPr bwMode="auto">
            <a:xfrm rot="10800000">
              <a:off x="8172400" y="0"/>
              <a:ext cx="1257350" cy="1905000"/>
            </a:xfrm>
            <a:prstGeom prst="rect">
              <a:avLst/>
            </a:prstGeom>
            <a:noFill/>
          </p:spPr>
        </p:pic>
        <p:pic>
          <p:nvPicPr>
            <p:cNvPr id="13" name="Picture 2" descr="C:\Users\Алексей\Desktop\Рисунки для шаблонов\0_74d8b_d4c6523_XXL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86666"/>
            <a:stretch>
              <a:fillRect/>
            </a:stretch>
          </p:blipFill>
          <p:spPr bwMode="auto">
            <a:xfrm rot="10800000">
              <a:off x="8172400" y="1844824"/>
              <a:ext cx="1257350" cy="1905000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 userDrawn="1"/>
        </p:nvGrpSpPr>
        <p:grpSpPr>
          <a:xfrm>
            <a:off x="8172400" y="3717032"/>
            <a:ext cx="1257350" cy="3140968"/>
            <a:chOff x="8172400" y="0"/>
            <a:chExt cx="1257350" cy="3140968"/>
          </a:xfrm>
        </p:grpSpPr>
        <p:pic>
          <p:nvPicPr>
            <p:cNvPr id="16" name="Picture 2" descr="C:\Users\Алексей\Desktop\Рисунки для шаблонов\0_74d8b_d4c6523_XXL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86666"/>
            <a:stretch>
              <a:fillRect/>
            </a:stretch>
          </p:blipFill>
          <p:spPr bwMode="auto">
            <a:xfrm rot="10800000">
              <a:off x="8172400" y="0"/>
              <a:ext cx="1257350" cy="1905000"/>
            </a:xfrm>
            <a:prstGeom prst="rect">
              <a:avLst/>
            </a:prstGeom>
            <a:noFill/>
          </p:spPr>
        </p:pic>
        <p:pic>
          <p:nvPicPr>
            <p:cNvPr id="17" name="Picture 2" descr="C:\Users\Алексей\Desktop\Рисунки для шаблонов\0_74d8b_d4c6523_XXL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31961" r="86666"/>
            <a:stretch>
              <a:fillRect/>
            </a:stretch>
          </p:blipFill>
          <p:spPr bwMode="auto">
            <a:xfrm rot="10800000">
              <a:off x="8172400" y="1844824"/>
              <a:ext cx="1257350" cy="1296144"/>
            </a:xfrm>
            <a:prstGeom prst="rect">
              <a:avLst/>
            </a:prstGeom>
            <a:noFill/>
          </p:spPr>
        </p:pic>
      </p:grpSp>
      <p:pic>
        <p:nvPicPr>
          <p:cNvPr id="18" name="Picture 12" descr="http://img-fotki.yandex.ru/get/9761/16969765.1f4/0_8c30b_8de8df7b_orig.png"/>
          <p:cNvPicPr>
            <a:picLocks noChangeAspect="1" noChangeArrowheads="1"/>
          </p:cNvPicPr>
          <p:nvPr userDrawn="1"/>
        </p:nvPicPr>
        <p:blipFill>
          <a:blip r:embed="rId4" cstate="print"/>
          <a:srcRect t="2118" b="13152"/>
          <a:stretch>
            <a:fillRect/>
          </a:stretch>
        </p:blipFill>
        <p:spPr bwMode="auto">
          <a:xfrm>
            <a:off x="683568" y="0"/>
            <a:ext cx="8460432" cy="6858000"/>
          </a:xfrm>
          <a:prstGeom prst="rect">
            <a:avLst/>
          </a:prstGeom>
          <a:noFill/>
        </p:spPr>
      </p:pic>
      <p:pic>
        <p:nvPicPr>
          <p:cNvPr id="19" name="Picture 12" descr="http://img-fotki.yandex.ru/get/9761/16969765.1f4/0_8c30b_8de8df7b_orig.png"/>
          <p:cNvPicPr>
            <a:picLocks noChangeAspect="1" noChangeArrowheads="1"/>
          </p:cNvPicPr>
          <p:nvPr userDrawn="1"/>
        </p:nvPicPr>
        <p:blipFill>
          <a:blip r:embed="rId4" cstate="print"/>
          <a:srcRect t="2118" b="13152"/>
          <a:stretch>
            <a:fillRect/>
          </a:stretch>
        </p:blipFill>
        <p:spPr bwMode="auto">
          <a:xfrm>
            <a:off x="683568" y="0"/>
            <a:ext cx="8460432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22BAB-4B9F-4129-A4DB-D7A4CABC193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6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33C99-1905-49E5-8879-341E2EC5A2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68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93AA6-AD04-483A-ACB3-505EBCE0BB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3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F45FC-E788-4552-9050-BE60E8E7B6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11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01819-21E0-4FC4-993E-5920E38A7EC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91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BB7BE5-F11F-42CE-A2C9-DA1B3CBB3C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1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8B23B5-455D-48DC-A45D-3ED0275E355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3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3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4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5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7E9B-DD07-4A42-BBAF-82CC4422D41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5AA7-AD1A-4370-8D95-21CEF069E5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C:\Users\Алексей\Desktop\Рисунки для шаблонов\0_74d8b_d4c6523_XXL.jpg"/>
          <p:cNvPicPr>
            <a:picLocks noChangeAspect="1" noChangeArrowheads="1"/>
          </p:cNvPicPr>
          <p:nvPr userDrawn="1"/>
        </p:nvPicPr>
        <p:blipFill>
          <a:blip r:embed="rId2" cstate="print"/>
          <a:srcRect r="2688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pic>
        <p:nvPicPr>
          <p:cNvPr id="6" name="Picture 2" descr="C:\Users\Алексей\Desktop\Рисунки для шаблонов\0_74d8b_d4c6523_XXL.jpg"/>
          <p:cNvPicPr>
            <a:picLocks noChangeAspect="1" noChangeArrowheads="1"/>
          </p:cNvPicPr>
          <p:nvPr userDrawn="1"/>
        </p:nvPicPr>
        <p:blipFill>
          <a:blip r:embed="rId2" cstate="print"/>
          <a:srcRect r="3030"/>
          <a:stretch>
            <a:fillRect/>
          </a:stretch>
        </p:blipFill>
        <p:spPr bwMode="auto">
          <a:xfrm>
            <a:off x="0" y="1844824"/>
            <a:ext cx="9144000" cy="1905000"/>
          </a:xfrm>
          <a:prstGeom prst="rect">
            <a:avLst/>
          </a:prstGeom>
          <a:noFill/>
        </p:spPr>
      </p:pic>
      <p:pic>
        <p:nvPicPr>
          <p:cNvPr id="7" name="Picture 2" descr="C:\Users\Алексей\Desktop\Рисунки для шаблонов\0_74d8b_d4c6523_XXL.jpg"/>
          <p:cNvPicPr>
            <a:picLocks noChangeAspect="1" noChangeArrowheads="1"/>
          </p:cNvPicPr>
          <p:nvPr userDrawn="1"/>
        </p:nvPicPr>
        <p:blipFill>
          <a:blip r:embed="rId2" cstate="print"/>
          <a:srcRect r="3030"/>
          <a:stretch>
            <a:fillRect/>
          </a:stretch>
        </p:blipFill>
        <p:spPr bwMode="auto">
          <a:xfrm>
            <a:off x="0" y="3717032"/>
            <a:ext cx="9144000" cy="1905000"/>
          </a:xfrm>
          <a:prstGeom prst="rect">
            <a:avLst/>
          </a:prstGeom>
          <a:noFill/>
        </p:spPr>
      </p:pic>
      <p:pic>
        <p:nvPicPr>
          <p:cNvPr id="9" name="Picture 2" descr="C:\Users\Алексей\Desktop\Рисунки для шаблонов\0_74d8b_d4c6523_XXL.jpg"/>
          <p:cNvPicPr>
            <a:picLocks noChangeAspect="1" noChangeArrowheads="1"/>
          </p:cNvPicPr>
          <p:nvPr userDrawn="1"/>
        </p:nvPicPr>
        <p:blipFill>
          <a:blip r:embed="rId2" cstate="print"/>
          <a:srcRect r="3030" b="33398"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</p:spPr>
      </p:pic>
      <p:pic>
        <p:nvPicPr>
          <p:cNvPr id="10" name="Picture 2" descr="http://img-fotki.yandex.ru/get/6715/16969765.141/0_74c8f_69562e72_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-171400"/>
            <a:ext cx="2819400" cy="2857500"/>
          </a:xfrm>
          <a:prstGeom prst="rect">
            <a:avLst/>
          </a:prstGeom>
          <a:noFill/>
        </p:spPr>
      </p:pic>
      <p:pic>
        <p:nvPicPr>
          <p:cNvPr id="11" name="Picture 2" descr="http://img-fotki.yandex.ru/get/9352/56195015.3c/0_b4613_686b03ec_X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222329"/>
            <a:ext cx="2850843" cy="16356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49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7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38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40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72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65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06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59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98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7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7E9B-DD07-4A42-BBAF-82CC4422D41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5AA7-AD1A-4370-8D95-21CEF069E5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C:\Users\Алексей\Desktop\Рисунки для шаблонов\0_74d8b_d4c6523_XXL.jpg"/>
          <p:cNvPicPr>
            <a:picLocks noChangeAspect="1" noChangeArrowheads="1"/>
          </p:cNvPicPr>
          <p:nvPr userDrawn="1"/>
        </p:nvPicPr>
        <p:blipFill>
          <a:blip r:embed="rId2" cstate="print"/>
          <a:srcRect r="3030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pic>
        <p:nvPicPr>
          <p:cNvPr id="7" name="Picture 2" descr="C:\Users\Алексей\Desktop\Рисунки для шаблонов\0_74d8b_d4c6523_XXL.jpg"/>
          <p:cNvPicPr>
            <a:picLocks noChangeAspect="1" noChangeArrowheads="1"/>
          </p:cNvPicPr>
          <p:nvPr userDrawn="1"/>
        </p:nvPicPr>
        <p:blipFill>
          <a:blip r:embed="rId2" cstate="print"/>
          <a:srcRect r="3030"/>
          <a:stretch>
            <a:fillRect/>
          </a:stretch>
        </p:blipFill>
        <p:spPr bwMode="auto">
          <a:xfrm>
            <a:off x="0" y="1844824"/>
            <a:ext cx="9144000" cy="1905000"/>
          </a:xfrm>
          <a:prstGeom prst="rect">
            <a:avLst/>
          </a:prstGeom>
          <a:noFill/>
        </p:spPr>
      </p:pic>
      <p:pic>
        <p:nvPicPr>
          <p:cNvPr id="8" name="Picture 2" descr="C:\Users\Алексей\Desktop\Рисунки для шаблонов\0_74d8b_d4c6523_XXL.jpg"/>
          <p:cNvPicPr>
            <a:picLocks noChangeAspect="1" noChangeArrowheads="1"/>
          </p:cNvPicPr>
          <p:nvPr userDrawn="1"/>
        </p:nvPicPr>
        <p:blipFill>
          <a:blip r:embed="rId2" cstate="print"/>
          <a:srcRect r="3030"/>
          <a:stretch>
            <a:fillRect/>
          </a:stretch>
        </p:blipFill>
        <p:spPr bwMode="auto">
          <a:xfrm>
            <a:off x="0" y="3717032"/>
            <a:ext cx="9144000" cy="1905000"/>
          </a:xfrm>
          <a:prstGeom prst="rect">
            <a:avLst/>
          </a:prstGeom>
          <a:noFill/>
        </p:spPr>
      </p:pic>
      <p:pic>
        <p:nvPicPr>
          <p:cNvPr id="9" name="Picture 2" descr="C:\Users\Алексей\Desktop\Рисунки для шаблонов\0_74d8b_d4c6523_XXL.jpg"/>
          <p:cNvPicPr>
            <a:picLocks noChangeAspect="1" noChangeArrowheads="1"/>
          </p:cNvPicPr>
          <p:nvPr userDrawn="1"/>
        </p:nvPicPr>
        <p:blipFill>
          <a:blip r:embed="rId2" cstate="print"/>
          <a:srcRect r="3030" b="33398"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 userDrawn="1"/>
        </p:nvGrpSpPr>
        <p:grpSpPr>
          <a:xfrm>
            <a:off x="7886650" y="0"/>
            <a:ext cx="1257350" cy="3749824"/>
            <a:chOff x="8172400" y="0"/>
            <a:chExt cx="1257350" cy="3749824"/>
          </a:xfrm>
        </p:grpSpPr>
        <p:pic>
          <p:nvPicPr>
            <p:cNvPr id="11" name="Picture 2" descr="C:\Users\Алексей\Desktop\Рисунки для шаблонов\0_74d8b_d4c6523_XXL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86666"/>
            <a:stretch>
              <a:fillRect/>
            </a:stretch>
          </p:blipFill>
          <p:spPr bwMode="auto">
            <a:xfrm rot="10800000">
              <a:off x="8172400" y="0"/>
              <a:ext cx="1257350" cy="1905000"/>
            </a:xfrm>
            <a:prstGeom prst="rect">
              <a:avLst/>
            </a:prstGeom>
            <a:noFill/>
          </p:spPr>
        </p:pic>
        <p:pic>
          <p:nvPicPr>
            <p:cNvPr id="12" name="Picture 2" descr="C:\Users\Алексей\Desktop\Рисунки для шаблонов\0_74d8b_d4c6523_XXL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86666"/>
            <a:stretch>
              <a:fillRect/>
            </a:stretch>
          </p:blipFill>
          <p:spPr bwMode="auto">
            <a:xfrm rot="10800000">
              <a:off x="8172400" y="1844824"/>
              <a:ext cx="1257350" cy="1905000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 userDrawn="1"/>
        </p:nvGrpSpPr>
        <p:grpSpPr>
          <a:xfrm>
            <a:off x="7886650" y="3717032"/>
            <a:ext cx="1257350" cy="3140968"/>
            <a:chOff x="8172400" y="0"/>
            <a:chExt cx="1257350" cy="3140968"/>
          </a:xfrm>
        </p:grpSpPr>
        <p:pic>
          <p:nvPicPr>
            <p:cNvPr id="14" name="Picture 2" descr="C:\Users\Алексей\Desktop\Рисунки для шаблонов\0_74d8b_d4c6523_XXL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86666"/>
            <a:stretch>
              <a:fillRect/>
            </a:stretch>
          </p:blipFill>
          <p:spPr bwMode="auto">
            <a:xfrm rot="10800000">
              <a:off x="8172400" y="0"/>
              <a:ext cx="1257350" cy="1905000"/>
            </a:xfrm>
            <a:prstGeom prst="rect">
              <a:avLst/>
            </a:prstGeom>
            <a:noFill/>
          </p:spPr>
        </p:pic>
        <p:pic>
          <p:nvPicPr>
            <p:cNvPr id="15" name="Picture 2" descr="C:\Users\Алексей\Desktop\Рисунки для шаблонов\0_74d8b_d4c6523_XXL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t="31961" r="86666"/>
            <a:stretch>
              <a:fillRect/>
            </a:stretch>
          </p:blipFill>
          <p:spPr bwMode="auto">
            <a:xfrm rot="10800000">
              <a:off x="8172400" y="1844824"/>
              <a:ext cx="1257350" cy="1296144"/>
            </a:xfrm>
            <a:prstGeom prst="rect">
              <a:avLst/>
            </a:prstGeom>
            <a:noFill/>
          </p:spPr>
        </p:pic>
      </p:grpSp>
      <p:pic>
        <p:nvPicPr>
          <p:cNvPr id="17" name="Picture 2" descr="http://img-fotki.yandex.ru/get/6715/16969765.141/0_74c8f_69562e72_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-171400"/>
            <a:ext cx="2819400" cy="2857500"/>
          </a:xfrm>
          <a:prstGeom prst="rect">
            <a:avLst/>
          </a:prstGeom>
          <a:noFill/>
        </p:spPr>
      </p:pic>
      <p:pic>
        <p:nvPicPr>
          <p:cNvPr id="18" name="Picture 2" descr="http://img-fotki.yandex.ru/get/9352/56195015.3c/0_b4613_686b03ec_X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222329"/>
            <a:ext cx="2850843" cy="16356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24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27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2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92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24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29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22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74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7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8BFB2-B011-42B3-B2DB-44D3B5298F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97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14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09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00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2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832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28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966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90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01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1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C0383-CAA0-4EFD-88C4-100D185C8C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21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61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332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3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01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416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01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44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637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279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1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9D4AD-C92B-4A8B-92F5-45947BE24C1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877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53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5D91C-FD8F-42C1-B27D-FAAFEAECBC6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33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E6FAB-5A44-48B7-917F-20D9620539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084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7C17E-00C6-443C-BA1E-4C4B68D538C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888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7CDA9-C100-42BB-AAE2-67E87DB975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519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C0AFE-6566-42C8-A9E4-E62A01809EB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30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32389-5B77-4571-B887-799ED92B1A4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569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BF03C-DE34-429C-A6F0-6AC1A61413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854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7BB2A-030F-4344-9AC7-A8622F5B8BC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995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0C56C-64C2-42E2-9180-B5196DAEFDE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9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6D005-B805-41F3-BBD2-59D94D8EE7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767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52D42-627C-4F53-9EF6-FC0E0155D9D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715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D8C91-10F6-4DDC-94F1-6D60A1259A8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65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B0F719-A3E3-4FB0-B247-59333193CA1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112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DDE8A5-FDA4-444B-A046-C197CCA7A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380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25717-40CC-48B4-AF08-310A167D58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939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A2A36-4E74-45FA-B175-755389FFC2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647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D5C71-5CC2-4744-A95C-DCC0F54C8CD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516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3E31-F871-4CA4-A49F-1113B781A27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815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6EA89-CB26-4A0D-9A6D-88B8BBE3C1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00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A2ADA-8705-4625-A62E-FED06586794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4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B8B1A-5037-4F1B-9737-746F0D5BF15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120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02C06-6EBE-4E9E-93E3-C189A3E8160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536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020D2-7819-45BD-9F83-1F94CF3D3E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076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107E-EE22-4A26-A489-742788C31E2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645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87003-D604-4900-B800-6390CD596F2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331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71CC3-DF8E-4645-BCC1-C1FDCB331F6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645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8B9404-B117-4ED3-A253-D30923A99E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197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4079CE-80A1-4538-A8D0-32DD692DC5C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5D17B-7D18-420D-9D77-53EEC154F9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8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A7E9B-DD07-4A42-BBAF-82CC4422D41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F5AA7-AD1A-4370-8D95-21CEF069E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13305B-C078-42DE-97B3-0CEBA2844FE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1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2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2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5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2499-73BB-40E0-84C6-87D03D8D8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C5D5-BA38-4E1A-87AE-6684176CC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9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77CA20-0A1F-40FC-A604-5484E5AA54FC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0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1211D3-7049-400A-915F-3B89E1B4CC8D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6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528391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Милосердие и сострадание.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Выполнила: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Зарицкая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Татьяна Николаевна ,учитель начальных классов МОУСОШ№ 17 г. Карталы Челябинской области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Pictures\miloserd500_124272215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Оно говорит о сердце, которое милует, любит и жалеет.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6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>
                <a:solidFill>
                  <a:schemeClr val="accent2"/>
                </a:solidFill>
              </a:rPr>
              <a:t>Милостыня</a:t>
            </a:r>
            <a:r>
              <a:rPr lang="ru-RU" altLang="ru-RU" sz="4000"/>
              <a:t> – встреча двух рук.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25963"/>
          </a:xfrm>
        </p:spPr>
        <p:txBody>
          <a:bodyPr/>
          <a:lstStyle/>
          <a:p>
            <a:r>
              <a:rPr lang="ru-RU" altLang="ru-RU" sz="2800"/>
              <a:t>Одна рука выражает просьбу «Христа ради»</a:t>
            </a:r>
          </a:p>
          <a:p>
            <a:pPr>
              <a:buFontTx/>
              <a:buNone/>
            </a:pPr>
            <a:endParaRPr lang="ru-RU" altLang="ru-RU" sz="2800"/>
          </a:p>
          <a:p>
            <a:r>
              <a:rPr lang="ru-RU" altLang="ru-RU" sz="2800"/>
              <a:t>Другая рука подаёт «Во имя Христово»</a:t>
            </a:r>
          </a:p>
          <a:p>
            <a:endParaRPr lang="ru-RU" altLang="ru-RU" sz="2800"/>
          </a:p>
          <a:p>
            <a:pPr algn="r">
              <a:buFontTx/>
              <a:buNone/>
            </a:pPr>
            <a:r>
              <a:rPr lang="ru-RU" altLang="ru-RU" sz="2000"/>
              <a:t>(Историк В.О.Ключевский</a:t>
            </a:r>
            <a:r>
              <a:rPr lang="ru-RU" altLang="ru-RU" sz="2800"/>
              <a:t>)</a:t>
            </a:r>
          </a:p>
        </p:txBody>
      </p:sp>
      <p:pic>
        <p:nvPicPr>
          <p:cNvPr id="16390" name="Picture 6" descr="ру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2136775"/>
            <a:ext cx="2141537" cy="3209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320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Прямоугольник 4"/>
          <p:cNvSpPr>
            <a:spLocks noChangeArrowheads="1"/>
          </p:cNvSpPr>
          <p:nvPr/>
        </p:nvSpPr>
        <p:spPr bwMode="auto">
          <a:xfrm>
            <a:off x="-9525" y="26035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3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Однажды мудрец шел по берегу и вдруг увидел мальчика, который поднимал что-то с песка и бросал в море. Он подошел ближе и увидел, что мальчик поднимает с песка морские звезды. Они окружали его со всех сторон, берег был буквально усеян ими на много километров.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3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Зачем ты бросаешь эти морские звезды в воду? - спросил он мальчика, подходя ближе.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3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Если они останутся на берегу до завтрашнего утра, когда начнется отлив, то погибнут, -ответил мальчик, не прекращая своего занятия.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3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Но оглянись, здесь миллионы морских звезд, думаешь, ты что-то можешь изменить?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3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Мальчик поднял следующую морскую звезду, бросил ее в море и сказал: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3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Да, я могу изменить очень много... для этой звезды!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3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Тот, кто ждет возможности сделать сразу много хорошего, никогда ничего не сделает</a:t>
            </a:r>
            <a:r>
              <a:rPr lang="ru-RU" sz="23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Жизнь состоит из мелочей.</a:t>
            </a:r>
            <a:r>
              <a:rPr lang="ru-RU" sz="23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редко появляется возможность сделать сразу очень многое. Истинное величие состоит в том, чтобы быть великим в мелочах.</a:t>
            </a:r>
          </a:p>
        </p:txBody>
      </p:sp>
    </p:spTree>
    <p:extLst>
      <p:ext uri="{BB962C8B-B14F-4D97-AF65-F5344CB8AC3E}">
        <p14:creationId xmlns:p14="http://schemas.microsoft.com/office/powerpoint/2010/main" val="12264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07375" cy="2520950"/>
          </a:xfrm>
        </p:spPr>
        <p:txBody>
          <a:bodyPr/>
          <a:lstStyle/>
          <a:p>
            <a:r>
              <a:rPr lang="ru-RU" altLang="ru-RU" sz="4000">
                <a:solidFill>
                  <a:srgbClr val="0000CC"/>
                </a:solidFill>
              </a:rPr>
              <a:t>Будьте внимательными, вдруг кому-то нужна ваша помощь!</a:t>
            </a:r>
            <a:br>
              <a:rPr lang="ru-RU" altLang="ru-RU" sz="4000">
                <a:solidFill>
                  <a:srgbClr val="0000CC"/>
                </a:solidFill>
              </a:rPr>
            </a:br>
            <a:r>
              <a:rPr lang="ru-RU" altLang="ru-RU" sz="4000">
                <a:solidFill>
                  <a:srgbClr val="0000CC"/>
                </a:solidFill>
              </a:rPr>
              <a:t> Не ждите, когда вас попросят, а помогите нуждающимся!</a:t>
            </a:r>
          </a:p>
        </p:txBody>
      </p:sp>
      <p:pic>
        <p:nvPicPr>
          <p:cNvPr id="18437" name="Picture 5" descr="баб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8" y="3289300"/>
            <a:ext cx="3165475" cy="2517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0" name="Picture 8" descr="солнышк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3789363"/>
            <a:ext cx="3048000" cy="250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245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584325"/>
          </a:xfrm>
        </p:spPr>
        <p:txBody>
          <a:bodyPr/>
          <a:lstStyle/>
          <a:p>
            <a:r>
              <a:rPr lang="ru-RU" altLang="ru-RU" b="1" i="1">
                <a:solidFill>
                  <a:srgbClr val="FF0066"/>
                </a:solidFill>
              </a:rPr>
              <a:t>Десять  заповедей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341438"/>
            <a:ext cx="7480300" cy="4751387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altLang="ru-RU" i="1">
                <a:solidFill>
                  <a:schemeClr val="bg2"/>
                </a:solidFill>
                <a:latin typeface="Academy" pitchFamily="2" charset="0"/>
              </a:rPr>
              <a:t>1.</a:t>
            </a:r>
            <a:r>
              <a:rPr lang="ru-RU" altLang="ru-RU" b="1">
                <a:solidFill>
                  <a:schemeClr val="bg2"/>
                </a:solidFill>
                <a:latin typeface="Academy" pitchFamily="2" charset="0"/>
              </a:rPr>
              <a:t> </a:t>
            </a:r>
            <a:r>
              <a:rPr lang="ru-RU" altLang="ru-RU" b="1">
                <a:solidFill>
                  <a:schemeClr val="bg2"/>
                </a:solidFill>
                <a:latin typeface="Monotype Corsiva" pitchFamily="66" charset="0"/>
              </a:rPr>
              <a:t>Бог для всех один.</a:t>
            </a:r>
          </a:p>
          <a:p>
            <a:pPr algn="l">
              <a:lnSpc>
                <a:spcPct val="90000"/>
              </a:lnSpc>
            </a:pPr>
            <a:r>
              <a:rPr lang="ru-RU" altLang="ru-RU" b="1">
                <a:solidFill>
                  <a:schemeClr val="bg2"/>
                </a:solidFill>
                <a:latin typeface="Monotype Corsiva" pitchFamily="66" charset="0"/>
              </a:rPr>
              <a:t>2. Не поклоняйся идолам.</a:t>
            </a:r>
          </a:p>
          <a:p>
            <a:pPr algn="l">
              <a:lnSpc>
                <a:spcPct val="90000"/>
              </a:lnSpc>
            </a:pPr>
            <a:r>
              <a:rPr lang="ru-RU" altLang="ru-RU" b="1">
                <a:solidFill>
                  <a:schemeClr val="bg2"/>
                </a:solidFill>
                <a:latin typeface="Monotype Corsiva" pitchFamily="66" charset="0"/>
              </a:rPr>
              <a:t>3. Не произноси имя Бога напрасно.</a:t>
            </a:r>
          </a:p>
          <a:p>
            <a:pPr algn="l">
              <a:lnSpc>
                <a:spcPct val="90000"/>
              </a:lnSpc>
            </a:pPr>
            <a:r>
              <a:rPr lang="ru-RU" altLang="ru-RU" b="1">
                <a:solidFill>
                  <a:schemeClr val="bg2"/>
                </a:solidFill>
                <a:latin typeface="Monotype Corsiva" pitchFamily="66" charset="0"/>
              </a:rPr>
              <a:t>4. Шесть дней работай, а седьмой отдыхай.</a:t>
            </a:r>
          </a:p>
          <a:p>
            <a:pPr algn="l">
              <a:lnSpc>
                <a:spcPct val="90000"/>
              </a:lnSpc>
            </a:pPr>
            <a:r>
              <a:rPr lang="ru-RU" altLang="ru-RU" b="1">
                <a:solidFill>
                  <a:schemeClr val="bg2"/>
                </a:solidFill>
                <a:latin typeface="Monotype Corsiva" pitchFamily="66" charset="0"/>
              </a:rPr>
              <a:t>5. Почитай отца и матерь твою.</a:t>
            </a:r>
          </a:p>
          <a:p>
            <a:pPr algn="l">
              <a:lnSpc>
                <a:spcPct val="90000"/>
              </a:lnSpc>
            </a:pPr>
            <a:r>
              <a:rPr lang="ru-RU" altLang="ru-RU" b="1">
                <a:solidFill>
                  <a:schemeClr val="bg2"/>
                </a:solidFill>
                <a:latin typeface="Monotype Corsiva" pitchFamily="66" charset="0"/>
              </a:rPr>
              <a:t>6. Не убивай.</a:t>
            </a:r>
          </a:p>
          <a:p>
            <a:pPr algn="l">
              <a:lnSpc>
                <a:spcPct val="90000"/>
              </a:lnSpc>
            </a:pPr>
            <a:r>
              <a:rPr lang="ru-RU" altLang="ru-RU" b="1">
                <a:solidFill>
                  <a:schemeClr val="bg2"/>
                </a:solidFill>
                <a:latin typeface="Monotype Corsiva" pitchFamily="66" charset="0"/>
              </a:rPr>
              <a:t>7. Не изменяй </a:t>
            </a:r>
            <a:r>
              <a:rPr lang="ru-RU" altLang="ru-RU" b="1">
                <a:solidFill>
                  <a:schemeClr val="bg2"/>
                </a:solidFill>
                <a:latin typeface="Arial"/>
              </a:rPr>
              <a:t>–</a:t>
            </a:r>
            <a:r>
              <a:rPr lang="ru-RU" altLang="ru-RU" b="1">
                <a:solidFill>
                  <a:schemeClr val="bg2"/>
                </a:solidFill>
                <a:latin typeface="Monotype Corsiva" pitchFamily="66" charset="0"/>
              </a:rPr>
              <a:t> люби верно.</a:t>
            </a:r>
          </a:p>
          <a:p>
            <a:pPr algn="l">
              <a:lnSpc>
                <a:spcPct val="90000"/>
              </a:lnSpc>
            </a:pPr>
            <a:r>
              <a:rPr lang="ru-RU" altLang="ru-RU" b="1">
                <a:solidFill>
                  <a:schemeClr val="bg2"/>
                </a:solidFill>
                <a:latin typeface="Monotype Corsiva" pitchFamily="66" charset="0"/>
              </a:rPr>
              <a:t>8. Не кради.</a:t>
            </a:r>
          </a:p>
          <a:p>
            <a:pPr algn="l">
              <a:lnSpc>
                <a:spcPct val="90000"/>
              </a:lnSpc>
            </a:pPr>
            <a:r>
              <a:rPr lang="ru-RU" altLang="ru-RU" b="1">
                <a:solidFill>
                  <a:schemeClr val="bg2"/>
                </a:solidFill>
                <a:latin typeface="Monotype Corsiva" pitchFamily="66" charset="0"/>
              </a:rPr>
              <a:t>9. Не доноси и не лги.</a:t>
            </a:r>
          </a:p>
          <a:p>
            <a:pPr algn="l">
              <a:lnSpc>
                <a:spcPct val="90000"/>
              </a:lnSpc>
            </a:pPr>
            <a:r>
              <a:rPr lang="ru-RU" altLang="ru-RU" b="1">
                <a:solidFill>
                  <a:schemeClr val="bg2"/>
                </a:solidFill>
                <a:latin typeface="Monotype Corsiva" pitchFamily="66" charset="0"/>
              </a:rPr>
              <a:t>10. Не завидуй.</a:t>
            </a:r>
          </a:p>
          <a:p>
            <a:pPr>
              <a:lnSpc>
                <a:spcPct val="90000"/>
              </a:lnSpc>
            </a:pPr>
            <a:endParaRPr lang="ru-RU" altLang="ru-RU">
              <a:solidFill>
                <a:schemeClr val="bg2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2098675" cy="3276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43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71550" y="0"/>
            <a:ext cx="69675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0" b="1" smtClean="0">
                <a:solidFill>
                  <a:srgbClr val="008000"/>
                </a:solidFill>
                <a:latin typeface="Monotype Corsiva" pitchFamily="66" charset="0"/>
              </a:rPr>
              <a:t>милосердие </a:t>
            </a:r>
          </a:p>
        </p:txBody>
      </p:sp>
      <p:sp>
        <p:nvSpPr>
          <p:cNvPr id="3" name="Месяц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2082006" y="-416718"/>
            <a:ext cx="428625" cy="1928812"/>
          </a:xfrm>
          <a:prstGeom prst="moon">
            <a:avLst>
              <a:gd name="adj" fmla="val 0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rgbClr val="CCFFCC"/>
              </a:solidFill>
            </a:endParaRPr>
          </a:p>
        </p:txBody>
      </p:sp>
      <p:sp>
        <p:nvSpPr>
          <p:cNvPr id="4" name="Месяц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5141913" y="-452437"/>
            <a:ext cx="428625" cy="2143125"/>
          </a:xfrm>
          <a:prstGeom prst="moon">
            <a:avLst>
              <a:gd name="adj" fmla="val 0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rgbClr val="CCFFCC"/>
              </a:solidFill>
            </a:endParaRPr>
          </a:p>
        </p:txBody>
      </p:sp>
      <p:grpSp>
        <p:nvGrpSpPr>
          <p:cNvPr id="5" name="Группа 11"/>
          <p:cNvGrpSpPr>
            <a:grpSpLocks/>
          </p:cNvGrpSpPr>
          <p:nvPr/>
        </p:nvGrpSpPr>
        <p:grpSpPr bwMode="auto">
          <a:xfrm>
            <a:off x="836613" y="1719263"/>
            <a:ext cx="2478087" cy="2662237"/>
            <a:chOff x="785786" y="2714620"/>
            <a:chExt cx="2478812" cy="2661599"/>
          </a:xfrm>
        </p:grpSpPr>
        <p:sp>
          <p:nvSpPr>
            <p:cNvPr id="3087" name="TextBox 5"/>
            <p:cNvSpPr txBox="1">
              <a:spLocks noChangeArrowheads="1"/>
            </p:cNvSpPr>
            <p:nvPr/>
          </p:nvSpPr>
          <p:spPr bwMode="auto">
            <a:xfrm>
              <a:off x="1000161" y="2714620"/>
              <a:ext cx="1406936" cy="51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i="1" smtClean="0">
                  <a:solidFill>
                    <a:srgbClr val="008000"/>
                  </a:solidFill>
                </a:rPr>
                <a:t>милый</a:t>
              </a:r>
            </a:p>
          </p:txBody>
        </p:sp>
        <p:sp>
          <p:nvSpPr>
            <p:cNvPr id="3088" name="TextBox 5"/>
            <p:cNvSpPr txBox="1">
              <a:spLocks noChangeArrowheads="1"/>
            </p:cNvSpPr>
            <p:nvPr/>
          </p:nvSpPr>
          <p:spPr bwMode="auto">
            <a:xfrm>
              <a:off x="928703" y="3714505"/>
              <a:ext cx="1829334" cy="51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i="1" smtClean="0">
                  <a:solidFill>
                    <a:srgbClr val="008000"/>
                  </a:solidFill>
                </a:rPr>
                <a:t>милость</a:t>
              </a:r>
            </a:p>
          </p:txBody>
        </p:sp>
        <p:sp>
          <p:nvSpPr>
            <p:cNvPr id="3089" name="Прямоугольник 7"/>
            <p:cNvSpPr>
              <a:spLocks noChangeArrowheads="1"/>
            </p:cNvSpPr>
            <p:nvPr/>
          </p:nvSpPr>
          <p:spPr bwMode="auto">
            <a:xfrm>
              <a:off x="785786" y="4857231"/>
              <a:ext cx="2478812" cy="51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i="1" smtClean="0">
                  <a:solidFill>
                    <a:srgbClr val="008000"/>
                  </a:solidFill>
                </a:rPr>
                <a:t>помиловать</a:t>
              </a:r>
              <a:endParaRPr lang="ru-RU" altLang="ru-RU" sz="2800" smtClean="0">
                <a:solidFill>
                  <a:srgbClr val="008000"/>
                </a:solidFill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527550" y="1763713"/>
            <a:ext cx="3883025" cy="2633662"/>
            <a:chOff x="2852" y="1111"/>
            <a:chExt cx="2446" cy="1659"/>
          </a:xfrm>
        </p:grpSpPr>
        <p:sp>
          <p:nvSpPr>
            <p:cNvPr id="3084" name="TextBox 9"/>
            <p:cNvSpPr txBox="1">
              <a:spLocks noChangeArrowheads="1"/>
            </p:cNvSpPr>
            <p:nvPr/>
          </p:nvSpPr>
          <p:spPr bwMode="auto">
            <a:xfrm>
              <a:off x="2852" y="1650"/>
              <a:ext cx="2446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i="1" smtClean="0">
                  <a:solidFill>
                    <a:srgbClr val="008000"/>
                  </a:solidFill>
                </a:rPr>
                <a:t>сердце болит,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i="1" smtClean="0">
                  <a:solidFill>
                    <a:srgbClr val="008000"/>
                  </a:solidFill>
                </a:rPr>
                <a:t>               душа болит</a:t>
              </a:r>
            </a:p>
          </p:txBody>
        </p:sp>
        <p:sp>
          <p:nvSpPr>
            <p:cNvPr id="3085" name="TextBox 8"/>
            <p:cNvSpPr txBox="1">
              <a:spLocks noChangeArrowheads="1"/>
            </p:cNvSpPr>
            <p:nvPr/>
          </p:nvSpPr>
          <p:spPr bwMode="auto">
            <a:xfrm>
              <a:off x="3447" y="1111"/>
              <a:ext cx="9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i="1" smtClean="0">
                  <a:solidFill>
                    <a:srgbClr val="008000"/>
                  </a:solidFill>
                </a:rPr>
                <a:t>сердце</a:t>
              </a:r>
            </a:p>
          </p:txBody>
        </p:sp>
        <p:sp>
          <p:nvSpPr>
            <p:cNvPr id="3086" name="TextBox 9"/>
            <p:cNvSpPr txBox="1">
              <a:spLocks noChangeArrowheads="1"/>
            </p:cNvSpPr>
            <p:nvPr/>
          </p:nvSpPr>
          <p:spPr bwMode="auto">
            <a:xfrm>
              <a:off x="2965" y="2443"/>
              <a:ext cx="23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i="1" smtClean="0">
                  <a:solidFill>
                    <a:srgbClr val="008000"/>
                  </a:solidFill>
                </a:rPr>
                <a:t>сердечный человек</a:t>
              </a:r>
            </a:p>
          </p:txBody>
        </p:sp>
      </p:grpSp>
      <p:sp>
        <p:nvSpPr>
          <p:cNvPr id="16" name="Прямоугольник 15">
            <a:hlinkClick r:id="rId3" action="ppaction://hlinksldjump"/>
          </p:cNvPr>
          <p:cNvSpPr/>
          <p:nvPr/>
        </p:nvSpPr>
        <p:spPr>
          <a:xfrm>
            <a:off x="8358188" y="6215063"/>
            <a:ext cx="428625" cy="414337"/>
          </a:xfrm>
          <a:prstGeom prst="rect">
            <a:avLst/>
          </a:prstGeom>
          <a:solidFill>
            <a:srgbClr val="E4FFC9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FFCC"/>
              </a:solidFill>
            </a:endParaRPr>
          </a:p>
        </p:txBody>
      </p:sp>
      <p:sp>
        <p:nvSpPr>
          <p:cNvPr id="4112" name="Прямоугольник 7"/>
          <p:cNvSpPr>
            <a:spLocks noChangeArrowheads="1"/>
          </p:cNvSpPr>
          <p:nvPr/>
        </p:nvSpPr>
        <p:spPr bwMode="auto">
          <a:xfrm>
            <a:off x="476250" y="4868863"/>
            <a:ext cx="1790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smtClean="0">
                <a:solidFill>
                  <a:srgbClr val="008000"/>
                </a:solidFill>
              </a:rPr>
              <a:t>доброта</a:t>
            </a:r>
            <a:endParaRPr lang="ru-RU" altLang="ru-RU" sz="2800" smtClean="0">
              <a:solidFill>
                <a:srgbClr val="008000"/>
              </a:solidFill>
            </a:endParaRPr>
          </a:p>
        </p:txBody>
      </p:sp>
      <p:sp>
        <p:nvSpPr>
          <p:cNvPr id="4113" name="Прямоугольник 7"/>
          <p:cNvSpPr>
            <a:spLocks noChangeArrowheads="1"/>
          </p:cNvSpPr>
          <p:nvPr/>
        </p:nvSpPr>
        <p:spPr bwMode="auto">
          <a:xfrm>
            <a:off x="2682875" y="4870450"/>
            <a:ext cx="1808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smtClean="0">
                <a:solidFill>
                  <a:srgbClr val="008000"/>
                </a:solidFill>
              </a:rPr>
              <a:t>жалость</a:t>
            </a:r>
            <a:endParaRPr lang="ru-RU" altLang="ru-RU" sz="2800" smtClean="0">
              <a:solidFill>
                <a:srgbClr val="008000"/>
              </a:solidFill>
            </a:endParaRPr>
          </a:p>
        </p:txBody>
      </p:sp>
      <p:sp>
        <p:nvSpPr>
          <p:cNvPr id="4114" name="Прямоугольник 7"/>
          <p:cNvSpPr>
            <a:spLocks noChangeArrowheads="1"/>
          </p:cNvSpPr>
          <p:nvPr/>
        </p:nvSpPr>
        <p:spPr bwMode="auto">
          <a:xfrm>
            <a:off x="4797425" y="4870450"/>
            <a:ext cx="1643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smtClean="0">
                <a:solidFill>
                  <a:srgbClr val="008000"/>
                </a:solidFill>
              </a:rPr>
              <a:t>помощь</a:t>
            </a:r>
            <a:endParaRPr lang="ru-RU" altLang="ru-RU" sz="2800" smtClean="0">
              <a:solidFill>
                <a:srgbClr val="008000"/>
              </a:solidFill>
            </a:endParaRPr>
          </a:p>
        </p:txBody>
      </p:sp>
      <p:sp>
        <p:nvSpPr>
          <p:cNvPr id="4115" name="Прямоугольник 7"/>
          <p:cNvSpPr>
            <a:spLocks noChangeArrowheads="1"/>
          </p:cNvSpPr>
          <p:nvPr/>
        </p:nvSpPr>
        <p:spPr bwMode="auto">
          <a:xfrm>
            <a:off x="6778625" y="4870450"/>
            <a:ext cx="1997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smtClean="0">
                <a:solidFill>
                  <a:srgbClr val="008000"/>
                </a:solidFill>
              </a:rPr>
              <a:t>прощение</a:t>
            </a:r>
            <a:endParaRPr lang="ru-RU" altLang="ru-RU" sz="280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4112" grpId="0"/>
      <p:bldP spid="4113" grpId="0"/>
      <p:bldP spid="4114" grpId="0"/>
      <p:bldP spid="41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Documents and Settings\Ольга\Мои документы\Мои рисунки\рома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247">
            <a:off x="7092950" y="1179513"/>
            <a:ext cx="158591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1071563" y="0"/>
            <a:ext cx="6967537" cy="1920875"/>
            <a:chOff x="1143000" y="357188"/>
            <a:chExt cx="6967538" cy="1920875"/>
          </a:xfrm>
        </p:grpSpPr>
        <p:sp>
          <p:nvSpPr>
            <p:cNvPr id="4110" name="TextBox 1"/>
            <p:cNvSpPr txBox="1">
              <a:spLocks noChangeArrowheads="1"/>
            </p:cNvSpPr>
            <p:nvPr/>
          </p:nvSpPr>
          <p:spPr bwMode="auto">
            <a:xfrm>
              <a:off x="1143000" y="357188"/>
              <a:ext cx="6967538" cy="192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0" b="1" smtClean="0">
                  <a:solidFill>
                    <a:srgbClr val="6666FF"/>
                  </a:solidFill>
                  <a:latin typeface="Monotype Corsiva" pitchFamily="66" charset="0"/>
                </a:rPr>
                <a:t>милосердие </a:t>
              </a:r>
            </a:p>
          </p:txBody>
        </p:sp>
        <p:sp>
          <p:nvSpPr>
            <p:cNvPr id="9" name="Месяц 8"/>
            <p:cNvSpPr/>
            <p:nvPr/>
          </p:nvSpPr>
          <p:spPr>
            <a:xfrm rot="16200000" flipH="1">
              <a:off x="2393156" y="35719"/>
              <a:ext cx="428625" cy="1928813"/>
            </a:xfrm>
            <a:prstGeom prst="moon">
              <a:avLst>
                <a:gd name="adj" fmla="val 0"/>
              </a:avLst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CCFFCC"/>
                </a:solidFill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86438" y="3249613"/>
            <a:ext cx="1406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smtClean="0">
                <a:solidFill>
                  <a:srgbClr val="002060"/>
                </a:solidFill>
              </a:rPr>
              <a:t>милый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1800" y="3743325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smtClean="0">
                <a:solidFill>
                  <a:srgbClr val="002060"/>
                </a:solidFill>
              </a:rPr>
              <a:t>милость</a:t>
            </a:r>
          </a:p>
        </p:txBody>
      </p:sp>
      <p:pic>
        <p:nvPicPr>
          <p:cNvPr id="7" name="Picture 5" descr="C:\Documents and Settings\Ольга\Мои документы\Мои рисунки\радость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548273">
            <a:off x="5139918" y="1257840"/>
            <a:ext cx="1552248" cy="1976015"/>
          </a:xfrm>
          <a:prstGeom prst="ellipse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2232025" y="3789363"/>
            <a:ext cx="414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smtClean="0">
                <a:solidFill>
                  <a:srgbClr val="002060"/>
                </a:solidFill>
              </a:rPr>
              <a:t> </a:t>
            </a:r>
            <a:r>
              <a:rPr lang="ru-RU" altLang="ru-RU" sz="2400" smtClean="0">
                <a:solidFill>
                  <a:srgbClr val="000000"/>
                </a:solidFill>
              </a:rPr>
              <a:t> – это  любовь, жалость</a:t>
            </a:r>
          </a:p>
        </p:txBody>
      </p:sp>
      <p:pic>
        <p:nvPicPr>
          <p:cNvPr id="4105" name="Picture 9" descr="C:\Documents and Settings\Ольга\Мои документы\Мои рисунки\старость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447798">
            <a:off x="438013" y="1682224"/>
            <a:ext cx="1956565" cy="1973727"/>
          </a:xfrm>
          <a:prstGeom prst="ellipse">
            <a:avLst/>
          </a:prstGeom>
          <a:noFill/>
        </p:spPr>
      </p:pic>
      <p:pic>
        <p:nvPicPr>
          <p:cNvPr id="4103" name="Picture 7" descr="C:\Documents and Settings\Ольга\Мои документы\Мои рисунки\жалость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69712">
            <a:off x="2379323" y="1586956"/>
            <a:ext cx="1809740" cy="2022651"/>
          </a:xfrm>
          <a:prstGeom prst="ellipse">
            <a:avLst/>
          </a:prstGeom>
          <a:noFill/>
        </p:spPr>
      </p:pic>
      <p:sp>
        <p:nvSpPr>
          <p:cNvPr id="16" name="Прямоугольник 7"/>
          <p:cNvSpPr>
            <a:spLocks noChangeArrowheads="1"/>
          </p:cNvSpPr>
          <p:nvPr/>
        </p:nvSpPr>
        <p:spPr bwMode="auto">
          <a:xfrm>
            <a:off x="2816225" y="4733925"/>
            <a:ext cx="5072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 smtClean="0">
                <a:solidFill>
                  <a:srgbClr val="002060"/>
                </a:solidFill>
              </a:rPr>
              <a:t> </a:t>
            </a:r>
            <a:r>
              <a:rPr lang="ru-RU" altLang="ru-RU" sz="2400" smtClean="0">
                <a:solidFill>
                  <a:srgbClr val="000000"/>
                </a:solidFill>
              </a:rPr>
              <a:t> - простить, отнестись с любовью и к такому человеку, которого нам простить трудно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31800" y="4733925"/>
            <a:ext cx="2478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smtClean="0">
                <a:solidFill>
                  <a:srgbClr val="002060"/>
                </a:solidFill>
              </a:rPr>
              <a:t>помиловать</a:t>
            </a:r>
            <a:endParaRPr lang="ru-RU" altLang="ru-RU" sz="2800" smtClean="0">
              <a:solidFill>
                <a:srgbClr val="000000"/>
              </a:solidFill>
            </a:endParaRPr>
          </a:p>
        </p:txBody>
      </p:sp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100">
            <a:off x="6462713" y="2124075"/>
            <a:ext cx="982662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8429625" y="6286500"/>
            <a:ext cx="500063" cy="357188"/>
          </a:xfrm>
          <a:prstGeom prst="actionButtonBackPrevious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8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endParaRPr lang="ru-RU" altLang="ru-RU" sz="400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>
              <a:buFontTx/>
              <a:buNone/>
            </a:pPr>
            <a:endParaRPr lang="ru-RU" altLang="ru-RU" sz="3600"/>
          </a:p>
          <a:p>
            <a:pPr algn="ctr">
              <a:buFontTx/>
              <a:buNone/>
            </a:pPr>
            <a:r>
              <a:rPr lang="ru-RU" altLang="ru-RU" sz="3600"/>
              <a:t>«Милосердие – сердоболие, сочувствие, любовь на деле, готовность делать добро всякому, милостливость, мягкосердость».</a:t>
            </a:r>
          </a:p>
          <a:p>
            <a:pPr algn="ctr">
              <a:buFontTx/>
              <a:buNone/>
            </a:pPr>
            <a:endParaRPr lang="ru-RU" altLang="ru-RU" sz="3600"/>
          </a:p>
          <a:p>
            <a:pPr algn="r">
              <a:buFontTx/>
              <a:buNone/>
            </a:pPr>
            <a:r>
              <a:rPr lang="ru-RU" altLang="ru-RU" sz="3600"/>
              <a:t> (из толкового словаря В.И.Даля)</a:t>
            </a:r>
          </a:p>
        </p:txBody>
      </p:sp>
    </p:spTree>
    <p:extLst>
      <p:ext uri="{BB962C8B-B14F-4D97-AF65-F5344CB8AC3E}">
        <p14:creationId xmlns:p14="http://schemas.microsoft.com/office/powerpoint/2010/main" val="1953844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притча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028" y="-315416"/>
            <a:ext cx="9567149" cy="71734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725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Public\Pictures\Charit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8" cy="621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857232"/>
            <a:ext cx="6972320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кто наш ближний?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4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92893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Public\Pictures\133414_origina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86874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72074"/>
            <a:ext cx="8229600" cy="10715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Одно из самых красивых слов на          </a:t>
            </a: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свете     -</a:t>
            </a: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милосердие. </a:t>
            </a:r>
            <a:endParaRPr lang="ru-RU" sz="4400" u="sng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3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Public\Pictures\origina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 еще ближний – это тот, кто нуждается в твоей помощи.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9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420</Words>
  <Application>Microsoft Office PowerPoint</Application>
  <PresentationFormat>Экран (4:3)</PresentationFormat>
  <Paragraphs>55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Тема Office</vt:lpstr>
      <vt:lpstr>Оформление по умолчанию</vt:lpstr>
      <vt:lpstr>3_Тема Office</vt:lpstr>
      <vt:lpstr>4_Тема Office</vt:lpstr>
      <vt:lpstr>5_Тема Office</vt:lpstr>
      <vt:lpstr>6_Тема Office</vt:lpstr>
      <vt:lpstr>3_Оформление по умолчанию</vt:lpstr>
      <vt:lpstr>1_Оформление по умолчанию</vt:lpstr>
      <vt:lpstr>Милосердие и сострадание.</vt:lpstr>
      <vt:lpstr>Десять  заповедей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Милостыня – встреча двух рук.</vt:lpstr>
      <vt:lpstr>Презентация PowerPoint</vt:lpstr>
      <vt:lpstr>Будьте внимательными, вдруг кому-то нужна ваша помощь!  Не ждите, когда вас попросят, а помогите нуждающимся!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30</cp:revision>
  <dcterms:created xsi:type="dcterms:W3CDTF">2014-07-11T13:40:51Z</dcterms:created>
  <dcterms:modified xsi:type="dcterms:W3CDTF">2014-11-16T12:10:32Z</dcterms:modified>
</cp:coreProperties>
</file>