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7257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4A6F3-8BA8-4035-8F71-180DDF0BDF9F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5EA3D-4B5E-4DC4-8C43-221B2D8689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5032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DF68-A98B-46EB-9D7A-B5FEFE3D516F}" type="datetimeFigureOut">
              <a:rPr lang="ru-RU" smtClean="0"/>
              <a:pPr/>
              <a:t>10.06.2015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0999-F859-4C9C-8E7A-FE762B7636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DF68-A98B-46EB-9D7A-B5FEFE3D516F}" type="datetimeFigureOut">
              <a:rPr lang="ru-RU" smtClean="0"/>
              <a:pPr/>
              <a:t>10.06.2015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0999-F859-4C9C-8E7A-FE762B7636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DF68-A98B-46EB-9D7A-B5FEFE3D516F}" type="datetimeFigureOut">
              <a:rPr lang="ru-RU" smtClean="0"/>
              <a:pPr/>
              <a:t>10.06.2015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0999-F859-4C9C-8E7A-FE762B7636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DF68-A98B-46EB-9D7A-B5FEFE3D516F}" type="datetimeFigureOut">
              <a:rPr lang="ru-RU" smtClean="0"/>
              <a:pPr/>
              <a:t>10.06.2015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0999-F859-4C9C-8E7A-FE762B7636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DF68-A98B-46EB-9D7A-B5FEFE3D516F}" type="datetimeFigureOut">
              <a:rPr lang="ru-RU" smtClean="0"/>
              <a:pPr/>
              <a:t>10.06.2015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0999-F859-4C9C-8E7A-FE762B7636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DF68-A98B-46EB-9D7A-B5FEFE3D516F}" type="datetimeFigureOut">
              <a:rPr lang="ru-RU" smtClean="0"/>
              <a:pPr/>
              <a:t>10.06.2015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0999-F859-4C9C-8E7A-FE762B7636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DF68-A98B-46EB-9D7A-B5FEFE3D516F}" type="datetimeFigureOut">
              <a:rPr lang="ru-RU" smtClean="0"/>
              <a:pPr/>
              <a:t>10.06.2015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0999-F859-4C9C-8E7A-FE762B7636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DF68-A98B-46EB-9D7A-B5FEFE3D516F}" type="datetimeFigureOut">
              <a:rPr lang="ru-RU" smtClean="0"/>
              <a:pPr/>
              <a:t>10.06.2015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0999-F859-4C9C-8E7A-FE762B7636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DF68-A98B-46EB-9D7A-B5FEFE3D516F}" type="datetimeFigureOut">
              <a:rPr lang="ru-RU" smtClean="0"/>
              <a:pPr/>
              <a:t>10.06.2015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0999-F859-4C9C-8E7A-FE762B7636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DF68-A98B-46EB-9D7A-B5FEFE3D516F}" type="datetimeFigureOut">
              <a:rPr lang="ru-RU" smtClean="0"/>
              <a:pPr/>
              <a:t>10.06.2015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0999-F859-4C9C-8E7A-FE762B7636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DF68-A98B-46EB-9D7A-B5FEFE3D516F}" type="datetimeFigureOut">
              <a:rPr lang="ru-RU" smtClean="0"/>
              <a:pPr/>
              <a:t>10.06.2015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0999-F859-4C9C-8E7A-FE762B7636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BDF68-A98B-46EB-9D7A-B5FEFE3D516F}" type="datetimeFigureOut">
              <a:rPr lang="ru-RU" smtClean="0"/>
              <a:pPr/>
              <a:t>10.06.2015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70999-F859-4C9C-8E7A-FE762B7636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42852"/>
            <a:ext cx="77145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Правильная посадка на </a:t>
            </a:r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фитболе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71802" y="1000108"/>
            <a:ext cx="3143272" cy="100013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Посадка считается правильной, если: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17144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1857364"/>
            <a:ext cx="2714644" cy="157163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угол между туловищем и бедром, бедром и голенью, голенью и стопой составляет 90 градусов;</a:t>
            </a:r>
            <a:endParaRPr lang="ru-RU" b="1" dirty="0" smtClean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44" y="3857628"/>
            <a:ext cx="2857520" cy="150019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голова приподнята и её центральная линия совпадает с осью туловища;</a:t>
            </a:r>
            <a:endParaRPr lang="ru-RU" b="1" dirty="0" smtClean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14678" y="5572140"/>
            <a:ext cx="2643206" cy="100013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спина выпрямлена, плечи развернуты, живот втянут;</a:t>
            </a:r>
            <a:endParaRPr lang="ru-RU" b="1" dirty="0" smtClean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72198" y="4214818"/>
            <a:ext cx="2857488" cy="135732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руки лежат на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фитболе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фиксируют его ладонями сбоку или сзади;</a:t>
            </a:r>
            <a:endParaRPr lang="ru-RU" b="1" dirty="0" smtClean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86512" y="1928802"/>
            <a:ext cx="2714644" cy="1571636"/>
          </a:xfrm>
          <a:prstGeom prst="roundRect">
            <a:avLst>
              <a:gd name="adj" fmla="val 18745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ноги на ширине плеч, ступни параллельно друг другу и прижаты к полу, колени направлены на носки.</a:t>
            </a:r>
            <a:endParaRPr lang="ru-RU" b="1" dirty="0" smtClean="0"/>
          </a:p>
        </p:txBody>
      </p:sp>
      <p:cxnSp>
        <p:nvCxnSpPr>
          <p:cNvPr id="14" name="Прямая со стрелкой 13"/>
          <p:cNvCxnSpPr/>
          <p:nvPr/>
        </p:nvCxnSpPr>
        <p:spPr>
          <a:xfrm rot="10800000">
            <a:off x="2928926" y="2500306"/>
            <a:ext cx="571506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 flipV="1">
            <a:off x="3000364" y="4429132"/>
            <a:ext cx="571504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0" idx="0"/>
          </p:cNvCxnSpPr>
          <p:nvPr/>
        </p:nvCxnSpPr>
        <p:spPr>
          <a:xfrm rot="5400000">
            <a:off x="4304108" y="5304248"/>
            <a:ext cx="500066" cy="357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643572" y="4643448"/>
            <a:ext cx="428625" cy="285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643570" y="2500306"/>
            <a:ext cx="642942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28" name="Picture 4" descr="D:\фитбол\DSCN2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132856"/>
            <a:ext cx="2355726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3031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714356"/>
            <a:ext cx="3929090" cy="57150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внешним признакам 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188640"/>
            <a:ext cx="42509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Контроль за нагрузкой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628" y="785794"/>
            <a:ext cx="3786214" cy="57150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объективным признакам: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42844" y="1428736"/>
          <a:ext cx="4786314" cy="5049202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1337329"/>
                <a:gridCol w="1266974"/>
                <a:gridCol w="2182011"/>
              </a:tblGrid>
              <a:tr h="411480">
                <a:tc rowSpan="2">
                  <a:txBody>
                    <a:bodyPr/>
                    <a:lstStyle/>
                    <a:p>
                      <a:r>
                        <a:rPr lang="ru-RU" sz="1200" b="1" dirty="0" smtClean="0"/>
                        <a:t>Наблюдаемые признаки и состояние ребенка</a:t>
                      </a:r>
                      <a:endParaRPr lang="ru-RU" sz="12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Степень</a:t>
                      </a:r>
                      <a:r>
                        <a:rPr lang="ru-RU" sz="1200" b="1" baseline="0" dirty="0" smtClean="0"/>
                        <a:t> выраженности утомления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4114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Небольшая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Значительное </a:t>
                      </a:r>
                      <a:endParaRPr lang="ru-RU" sz="1200" b="1" dirty="0"/>
                    </a:p>
                  </a:txBody>
                  <a:tcPr/>
                </a:tc>
              </a:tr>
              <a:tr h="330041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Окраска кожи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Небольшое покраснение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Значительное покраснение</a:t>
                      </a:r>
                      <a:endParaRPr lang="ru-RU" sz="1200" b="1" dirty="0"/>
                    </a:p>
                  </a:txBody>
                  <a:tcPr/>
                </a:tc>
              </a:tr>
              <a:tr h="330041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Выражение</a:t>
                      </a:r>
                      <a:r>
                        <a:rPr lang="ru-RU" sz="1200" b="1" baseline="0" dirty="0" smtClean="0"/>
                        <a:t> лица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Спокойное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Напряженное</a:t>
                      </a:r>
                      <a:endParaRPr lang="ru-RU" sz="1200" b="1" dirty="0"/>
                    </a:p>
                  </a:txBody>
                  <a:tcPr/>
                </a:tc>
              </a:tr>
              <a:tr h="330041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Потоотделение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незначительное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выраженное</a:t>
                      </a:r>
                      <a:endParaRPr lang="ru-RU" sz="1200" b="1" dirty="0"/>
                    </a:p>
                  </a:txBody>
                  <a:tcPr/>
                </a:tc>
              </a:tr>
              <a:tr h="330041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Дыхание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Несколько</a:t>
                      </a:r>
                      <a:r>
                        <a:rPr lang="ru-RU" sz="1200" b="1" baseline="0" dirty="0" smtClean="0"/>
                        <a:t> учащенное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Резко учащенное, поверхностное</a:t>
                      </a:r>
                      <a:endParaRPr lang="ru-RU" sz="1200" b="1" dirty="0"/>
                    </a:p>
                  </a:txBody>
                  <a:tcPr/>
                </a:tc>
              </a:tr>
              <a:tr h="330041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Движения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Бодрые, задания</a:t>
                      </a:r>
                      <a:r>
                        <a:rPr lang="ru-RU" sz="1200" b="1" baseline="0" dirty="0" smtClean="0"/>
                        <a:t> выполняются четко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Неуверенные, нечеткие,</a:t>
                      </a:r>
                      <a:r>
                        <a:rPr lang="ru-RU" sz="1200" b="1" baseline="0" dirty="0" smtClean="0"/>
                        <a:t> появляются дополнительные движения, возможно двигательное возбуждение или заторможенность</a:t>
                      </a:r>
                      <a:endParaRPr lang="ru-RU" sz="1200" b="1" dirty="0"/>
                    </a:p>
                  </a:txBody>
                  <a:tcPr/>
                </a:tc>
              </a:tr>
              <a:tr h="330041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Самочувствие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Хорошее, жалоб нет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Жалобы на усталость, небольшая сутулость,</a:t>
                      </a:r>
                      <a:r>
                        <a:rPr lang="ru-RU" sz="1200" b="1" baseline="0" dirty="0" smtClean="0"/>
                        <a:t> снижение интереса к окружающему.</a:t>
                      </a:r>
                      <a:endParaRPr lang="ru-RU" sz="1200" b="1" dirty="0"/>
                    </a:p>
                  </a:txBody>
                  <a:tcPr/>
                </a:tc>
              </a:tr>
              <a:tr h="330041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Внимание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Четкое, безошибочное выполнение заданий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Неточность в выполнении</a:t>
                      </a:r>
                      <a:r>
                        <a:rPr lang="ru-RU" sz="1200" b="1" baseline="0" dirty="0" smtClean="0"/>
                        <a:t> команд, ошибки при смене направления движения.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214943" y="1500174"/>
          <a:ext cx="3571899" cy="183388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1285883"/>
                <a:gridCol w="1214446"/>
                <a:gridCol w="1071570"/>
              </a:tblGrid>
              <a:tr h="370840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3-4 года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5-7 лет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Возвращение ЧСС после</a:t>
                      </a:r>
                      <a:r>
                        <a:rPr lang="ru-RU" sz="1400" b="1" baseline="0" dirty="0" smtClean="0"/>
                        <a:t> нагрузки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 течение 1-2 минут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2-3 минуты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Средняя ЧСС не должна</a:t>
                      </a:r>
                      <a:r>
                        <a:rPr lang="ru-RU" sz="1400" b="1" baseline="0" dirty="0" smtClean="0"/>
                        <a:t> быть выше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130-140 ударов в минуту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140-150 ударов в минуту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143504" y="3714752"/>
          <a:ext cx="3833820" cy="124968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1277940"/>
                <a:gridCol w="1277940"/>
                <a:gridCol w="1277940"/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Признак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Небольшая степень</a:t>
                      </a:r>
                      <a:r>
                        <a:rPr lang="ru-RU" sz="1400" b="1" baseline="0" dirty="0" smtClean="0"/>
                        <a:t> утомления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Значительное утомление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Пульс</a:t>
                      </a:r>
                      <a:r>
                        <a:rPr lang="ru-RU" sz="1400" b="1" baseline="0" dirty="0" smtClean="0"/>
                        <a:t>, </a:t>
                      </a:r>
                    </a:p>
                    <a:p>
                      <a:r>
                        <a:rPr lang="ru-RU" sz="1400" b="1" baseline="0" dirty="0" smtClean="0"/>
                        <a:t>уд. /мин.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110-150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160-180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 descr="D:\Фото__\фото фитбол\tren1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5072074"/>
            <a:ext cx="2286016" cy="1703082"/>
          </a:xfrm>
          <a:prstGeom prst="roundRect">
            <a:avLst/>
          </a:prstGeom>
          <a:noFill/>
        </p:spPr>
      </p:pic>
    </p:spTree>
  </p:cSld>
  <p:clrMapOvr>
    <a:masterClrMapping/>
  </p:clrMapOvr>
  <p:transition advTm="81063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16632"/>
            <a:ext cx="765478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Технология использования </a:t>
            </a:r>
            <a:r>
              <a:rPr lang="ru-RU" sz="2800" b="1" cap="none" spc="0" dirty="0" err="1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фитболов</a:t>
            </a:r>
            <a:endParaRPr lang="ru-RU" sz="2800" b="1" cap="none" spc="0" dirty="0" smtClean="0">
              <a:ln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ru-RU" sz="2800" b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 работе с дошкольниками</a:t>
            </a:r>
            <a:endParaRPr lang="ru-RU" sz="2800" b="1" cap="none" spc="0" dirty="0">
              <a:ln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1000108"/>
            <a:ext cx="43942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Подготовительный период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500174"/>
            <a:ext cx="8358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 Познакомить со всеми свойствами мяча, научить простейшим движениям (правильная посадка на мяч, медленные покачивания сидя на мяче не теряя контакта с ним).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2428868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2. Первое занятие можно проводить в индивидуальной форме.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2786058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3. Занятия с детьми четвертого года жизни проводить индивидуально или с родителями.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3357562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4. На первых занятиях можно использовать «</a:t>
            </a:r>
            <a:r>
              <a:rPr lang="ru-RU" b="1" dirty="0" err="1" smtClean="0"/>
              <a:t>физиорол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3786190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5. Подобрать упражнения в соответствии с уровнем физической подготовленности и индивидуальных особенностей детей.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5720" y="4429132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6. На физкультурных занятиях упражнения на мячах не должны превышать 30-40% общего времени (5-10 мин).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7158" y="5072074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7. Для снятия электрического эффекта протирать мячи влажной тряпкой перед занятием.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28596" y="5715016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8. Познакомить с правилами (не толкаться, не пинать мяч, не бросать его куда попало, не прыгать, внимательно слушать педагога).</a:t>
            </a:r>
            <a:endParaRPr lang="ru-RU" b="1" dirty="0"/>
          </a:p>
        </p:txBody>
      </p:sp>
      <p:pic>
        <p:nvPicPr>
          <p:cNvPr id="2050" name="Picture 2" descr="D:\Фото__\фото фитбол\L0660[1].jpg"/>
          <p:cNvPicPr>
            <a:picLocks noChangeAspect="1" noChangeArrowheads="1"/>
          </p:cNvPicPr>
          <p:nvPr/>
        </p:nvPicPr>
        <p:blipFill>
          <a:blip r:embed="rId2" cstate="print"/>
          <a:srcRect l="52190" r="-4380" b="57177"/>
          <a:stretch>
            <a:fillRect/>
          </a:stretch>
        </p:blipFill>
        <p:spPr bwMode="auto">
          <a:xfrm>
            <a:off x="6929454" y="3143248"/>
            <a:ext cx="1928794" cy="118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8" name="Прямая со стрелкой 17"/>
          <p:cNvCxnSpPr/>
          <p:nvPr/>
        </p:nvCxnSpPr>
        <p:spPr>
          <a:xfrm flipV="1">
            <a:off x="6000760" y="3500438"/>
            <a:ext cx="1071570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1" name="Picture 2" descr="3455_fitball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1832" y="5214926"/>
            <a:ext cx="1512168" cy="1643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053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0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2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31840" y="0"/>
            <a:ext cx="285752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Занятия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642918"/>
            <a:ext cx="7072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57257D"/>
                </a:solidFill>
              </a:rPr>
              <a:t> Занятия проводятся 2-3 раза в неделю.</a:t>
            </a:r>
            <a:endParaRPr lang="ru-RU" sz="2000" b="1" dirty="0">
              <a:ln>
                <a:solidFill>
                  <a:srgbClr val="7030A0"/>
                </a:solidFill>
              </a:ln>
              <a:solidFill>
                <a:srgbClr val="57257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071546"/>
            <a:ext cx="850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57257D"/>
                </a:solidFill>
              </a:rPr>
              <a:t> Продолжительность занятий для детей 3-5 лет от 15 до 20 минут, для детей 6-7 лет от 25 до 30 минут.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1785926"/>
            <a:ext cx="9001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57257D"/>
                </a:solidFill>
              </a:rPr>
              <a:t> Каждое упражнение повторять сначала 3-4 раза, постепенно увеличивая </a:t>
            </a:r>
          </a:p>
          <a:p>
            <a: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57257D"/>
                </a:solidFill>
              </a:rPr>
              <a:t>     до 6-7 раз.</a:t>
            </a:r>
            <a:endParaRPr lang="ru-RU" sz="2000" b="1" dirty="0">
              <a:ln>
                <a:solidFill>
                  <a:srgbClr val="7030A0"/>
                </a:solidFill>
              </a:ln>
              <a:solidFill>
                <a:srgbClr val="57257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2500306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57257D"/>
                </a:solidFill>
              </a:rPr>
              <a:t>Упражнения выполнять последовательно, с чередованием нагрузки на разные группы мышц в разных исходных положениях.</a:t>
            </a:r>
            <a:endParaRPr lang="ru-RU" sz="2000" b="1" dirty="0">
              <a:ln>
                <a:solidFill>
                  <a:srgbClr val="7030A0"/>
                </a:solidFill>
              </a:ln>
              <a:solidFill>
                <a:srgbClr val="57257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3286124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57257D"/>
                </a:solidFill>
              </a:rPr>
              <a:t>Менять комплекс через каждые 3-4 недели.</a:t>
            </a:r>
            <a:endParaRPr lang="ru-RU" sz="2000" b="1" dirty="0">
              <a:ln>
                <a:solidFill>
                  <a:srgbClr val="7030A0"/>
                </a:solidFill>
              </a:ln>
              <a:solidFill>
                <a:srgbClr val="57257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22261" y="3786190"/>
            <a:ext cx="34457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Структура занятия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4810" y="4572008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57257D"/>
                </a:solidFill>
              </a:rPr>
              <a:t> Разминка (5-6 минут).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86248" y="5143512"/>
            <a:ext cx="4429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57257D"/>
                </a:solidFill>
              </a:rPr>
              <a:t> Основная часть (10-12 минут).</a:t>
            </a:r>
            <a:endParaRPr lang="ru-RU" sz="2000" b="1" dirty="0">
              <a:ln>
                <a:solidFill>
                  <a:srgbClr val="7030A0"/>
                </a:solidFill>
              </a:ln>
              <a:solidFill>
                <a:srgbClr val="57257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6248" y="5715016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57257D"/>
                </a:solidFill>
              </a:rPr>
              <a:t>Заключительная часть – упражнения</a:t>
            </a:r>
          </a:p>
          <a:p>
            <a: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57257D"/>
                </a:solidFill>
              </a:rPr>
              <a:t>      на расслабление (2-5 минут)</a:t>
            </a:r>
            <a:endParaRPr lang="ru-RU" sz="2000" b="1" dirty="0">
              <a:ln>
                <a:solidFill>
                  <a:srgbClr val="7030A0"/>
                </a:solidFill>
              </a:ln>
              <a:solidFill>
                <a:srgbClr val="57257D"/>
              </a:solidFill>
            </a:endParaRPr>
          </a:p>
        </p:txBody>
      </p:sp>
      <p:pic>
        <p:nvPicPr>
          <p:cNvPr id="2050" name="Picture 2" descr="D:\фитбол\DSCN25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645024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4593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95113" y="0"/>
            <a:ext cx="27846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Младшая группа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692696"/>
            <a:ext cx="471490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57257D"/>
                </a:solidFill>
              </a:rPr>
              <a:t>Учить правильно сидеть на фитболах.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1268760"/>
            <a:ext cx="590465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ru-RU" b="1" dirty="0" smtClean="0">
                <a:solidFill>
                  <a:srgbClr val="57257D"/>
                </a:solidFill>
              </a:rPr>
              <a:t>2.  Учить покачиваться на мяче не теряя контакта с ним.</a:t>
            </a:r>
            <a:endParaRPr lang="ru-RU" b="1" dirty="0">
              <a:solidFill>
                <a:srgbClr val="57257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772816"/>
            <a:ext cx="550072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57257D"/>
                </a:solidFill>
              </a:rPr>
              <a:t>3. Учить простейшие </a:t>
            </a:r>
            <a:r>
              <a:rPr lang="ru-RU" b="1" dirty="0" err="1" smtClean="0">
                <a:solidFill>
                  <a:srgbClr val="57257D"/>
                </a:solidFill>
              </a:rPr>
              <a:t>двухчастные</a:t>
            </a:r>
            <a:r>
              <a:rPr lang="ru-RU" b="1" dirty="0" smtClean="0">
                <a:solidFill>
                  <a:srgbClr val="57257D"/>
                </a:solidFill>
              </a:rPr>
              <a:t> упражнения </a:t>
            </a:r>
          </a:p>
          <a:p>
            <a:r>
              <a:rPr lang="ru-RU" b="1" dirty="0" smtClean="0">
                <a:solidFill>
                  <a:srgbClr val="57257D"/>
                </a:solidFill>
              </a:rPr>
              <a:t>   (для рук, ног, туловища).</a:t>
            </a:r>
            <a:endParaRPr lang="ru-RU" b="1" dirty="0">
              <a:solidFill>
                <a:srgbClr val="57257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636912"/>
            <a:ext cx="691276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57257D"/>
                </a:solidFill>
              </a:rPr>
              <a:t>4. Учить выполнять упражнения в паре со взрослым. </a:t>
            </a:r>
          </a:p>
          <a:p>
            <a:r>
              <a:rPr lang="ru-RU" b="1" dirty="0" smtClean="0">
                <a:solidFill>
                  <a:srgbClr val="57257D"/>
                </a:solidFill>
              </a:rPr>
              <a:t>Взрослому обеспечить  эмоционально-познавательное общение.</a:t>
            </a:r>
            <a:endParaRPr lang="ru-RU" b="1" dirty="0">
              <a:solidFill>
                <a:srgbClr val="57257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488" y="3786190"/>
            <a:ext cx="574696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57257D"/>
                </a:solidFill>
              </a:rPr>
              <a:t>5. Развивать способность поддерживать равновесие.</a:t>
            </a:r>
            <a:endParaRPr lang="ru-RU" b="1" dirty="0">
              <a:solidFill>
                <a:srgbClr val="57257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6050" y="4429132"/>
            <a:ext cx="589040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57257D"/>
                </a:solidFill>
              </a:rPr>
              <a:t>6. Формировать элементарные навыки </a:t>
            </a:r>
            <a:r>
              <a:rPr lang="ru-RU" b="1" dirty="0" err="1" smtClean="0">
                <a:solidFill>
                  <a:srgbClr val="57257D"/>
                </a:solidFill>
              </a:rPr>
              <a:t>самомассажа</a:t>
            </a:r>
            <a:r>
              <a:rPr lang="ru-RU" b="1" dirty="0" smtClean="0">
                <a:solidFill>
                  <a:srgbClr val="57257D"/>
                </a:solidFill>
              </a:rPr>
              <a:t>.</a:t>
            </a:r>
            <a:endParaRPr lang="ru-RU" b="1" dirty="0">
              <a:solidFill>
                <a:srgbClr val="57257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488" y="5000636"/>
            <a:ext cx="589097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57257D"/>
                </a:solidFill>
              </a:rPr>
              <a:t>7. Формировать представление о схеме собственного</a:t>
            </a:r>
          </a:p>
          <a:p>
            <a:r>
              <a:rPr lang="ru-RU" b="1" dirty="0" smtClean="0">
                <a:solidFill>
                  <a:srgbClr val="57257D"/>
                </a:solidFill>
              </a:rPr>
              <a:t>      тела. </a:t>
            </a:r>
            <a:endParaRPr lang="ru-RU" b="1" dirty="0">
              <a:solidFill>
                <a:srgbClr val="57257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488" y="5857892"/>
            <a:ext cx="589097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57257D"/>
                </a:solidFill>
              </a:rPr>
              <a:t>В комплексе может быть 6-10 игровых упражнений</a:t>
            </a:r>
          </a:p>
          <a:p>
            <a:pPr algn="ctr"/>
            <a:r>
              <a:rPr lang="ru-RU" b="1" dirty="0" smtClean="0">
                <a:solidFill>
                  <a:srgbClr val="57257D"/>
                </a:solidFill>
              </a:rPr>
              <a:t> (7-10 минут)</a:t>
            </a:r>
            <a:endParaRPr lang="ru-RU" b="1" dirty="0">
              <a:solidFill>
                <a:srgbClr val="57257D"/>
              </a:solidFill>
            </a:endParaRPr>
          </a:p>
        </p:txBody>
      </p:sp>
      <p:pic>
        <p:nvPicPr>
          <p:cNvPr id="4098" name="Picture 2" descr="D:\Фото__\фото фитбол\20557[1].jpg"/>
          <p:cNvPicPr>
            <a:picLocks noChangeAspect="1" noChangeArrowheads="1"/>
          </p:cNvPicPr>
          <p:nvPr/>
        </p:nvPicPr>
        <p:blipFill>
          <a:blip r:embed="rId2" cstate="print"/>
          <a:srcRect l="6217" t="-4668" r="6740" b="-12033"/>
          <a:stretch>
            <a:fillRect/>
          </a:stretch>
        </p:blipFill>
        <p:spPr bwMode="auto">
          <a:xfrm>
            <a:off x="251520" y="4365104"/>
            <a:ext cx="2232248" cy="19930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0578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3768" y="116632"/>
            <a:ext cx="45529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Средняя группа (4-5 лет)</a:t>
            </a:r>
            <a:endParaRPr lang="ru-RU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836712"/>
            <a:ext cx="3349036" cy="1077218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1. Продолжать учить выполнять упражнения на мячах, добиваясь активности, естественности и  непринужденности движений.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492896"/>
            <a:ext cx="320502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2. Учить выполнять трех, </a:t>
            </a:r>
            <a:r>
              <a:rPr lang="ru-RU" sz="1600" b="1" dirty="0" err="1" smtClean="0">
                <a:solidFill>
                  <a:srgbClr val="002060"/>
                </a:solidFill>
              </a:rPr>
              <a:t>четырехчастные</a:t>
            </a:r>
            <a:r>
              <a:rPr lang="ru-RU" sz="1600" b="1" dirty="0" smtClean="0">
                <a:solidFill>
                  <a:srgbClr val="002060"/>
                </a:solidFill>
              </a:rPr>
              <a:t> упражнения.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3429000"/>
            <a:ext cx="327702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3. Учить оценивать движения других, замечать ошибки.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4437112"/>
            <a:ext cx="313358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4. Развивать познавательно-творческую активность.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120" y="836712"/>
            <a:ext cx="324777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5. Учить выполнять совместные упражнения с другими детьми (прокатывание мяча, прыжки на «</a:t>
            </a:r>
            <a:r>
              <a:rPr lang="ru-RU" sz="1600" b="1" dirty="0" err="1" smtClean="0">
                <a:solidFill>
                  <a:srgbClr val="002060"/>
                </a:solidFill>
              </a:rPr>
              <a:t>хопах</a:t>
            </a:r>
            <a:r>
              <a:rPr lang="ru-RU" sz="1600" b="1" dirty="0" smtClean="0">
                <a:solidFill>
                  <a:srgbClr val="002060"/>
                </a:solidFill>
              </a:rPr>
              <a:t>» в парах, на встречу).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3570" y="2143116"/>
            <a:ext cx="324891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6. Продолжать формировать навыки </a:t>
            </a:r>
            <a:r>
              <a:rPr lang="ru-RU" sz="1600" b="1" dirty="0" err="1" smtClean="0">
                <a:solidFill>
                  <a:srgbClr val="002060"/>
                </a:solidFill>
              </a:rPr>
              <a:t>самомассажа</a:t>
            </a:r>
            <a:r>
              <a:rPr lang="ru-RU" sz="1600" b="1" dirty="0" smtClean="0">
                <a:solidFill>
                  <a:srgbClr val="002060"/>
                </a:solidFill>
              </a:rPr>
              <a:t> и представления о собственном теле.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120" y="3501008"/>
            <a:ext cx="332034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7. Побуждать к самостоятельному выполнению знакомых упражнений.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2120" y="4725144"/>
            <a:ext cx="324834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8. Прыжки на мячах в разных направлениях.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538" y="5500702"/>
            <a:ext cx="6858048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Количество упражнений в комплексе до 10 , каждое может повторяться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 4-5 раз. Длительность до 10 минут.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Общее количество прыжков может быть до 100-120 прыжков.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В серии по 15-30 прыжков. Прыжки давать сериями.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D:\фитбол\DSCN25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9700" y="1700808"/>
            <a:ext cx="1887972" cy="3240360"/>
          </a:xfrm>
          <a:prstGeom prst="rect">
            <a:avLst/>
          </a:prstGeom>
          <a:noFill/>
        </p:spPr>
      </p:pic>
    </p:spTree>
  </p:cSld>
  <p:clrMapOvr>
    <a:masterClrMapping/>
  </p:clrMapOvr>
  <p:transition advTm="64282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5139" y="0"/>
            <a:ext cx="51031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Старшая группа (5-6 лет)</a:t>
            </a:r>
            <a:endParaRPr lang="ru-RU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714356"/>
            <a:ext cx="3000396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1. Добиваться осознанного, активного выполнения трех, </a:t>
            </a:r>
            <a:r>
              <a:rPr lang="ru-RU" sz="1600" b="1" dirty="0" err="1" smtClean="0">
                <a:solidFill>
                  <a:srgbClr val="002060"/>
                </a:solidFill>
              </a:rPr>
              <a:t>четырехчастных</a:t>
            </a:r>
            <a:r>
              <a:rPr lang="ru-RU" sz="1600" b="1" dirty="0" smtClean="0">
                <a:solidFill>
                  <a:srgbClr val="002060"/>
                </a:solidFill>
              </a:rPr>
              <a:t> упражнений, упражнять в умеренном, быстром и медленном темпе.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2786058"/>
            <a:ext cx="307183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2. Учить анализировать качество своих движений и движений других детей.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4071942"/>
            <a:ext cx="3071834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3. Формировать умение выполнять упражнения на мячах в сочетании с другими тренажерами или другими мячами.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2132" y="785794"/>
            <a:ext cx="321471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4. Формировать навыки различных перестроений при передвижении на мячах с ручками «</a:t>
            </a:r>
            <a:r>
              <a:rPr lang="ru-RU" sz="1600" b="1" dirty="0" err="1" smtClean="0">
                <a:solidFill>
                  <a:srgbClr val="002060"/>
                </a:solidFill>
              </a:rPr>
              <a:t>Хопах</a:t>
            </a:r>
            <a:r>
              <a:rPr lang="ru-RU" sz="1600" b="1" dirty="0" smtClean="0">
                <a:solidFill>
                  <a:srgbClr val="002060"/>
                </a:solidFill>
              </a:rPr>
              <a:t>».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8" y="2357430"/>
            <a:ext cx="3071834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5. Расширять представления о физических возможностях своего тела и вызывать желание его совершенствовать.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0272" y="4143380"/>
            <a:ext cx="1695132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6. Можно проводить соревнования, эстафеты.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5696" y="5877272"/>
            <a:ext cx="655272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Длительность комплекса 10-15 минут, включая до 10 упражнений. Повторяемость 6-8 раз.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D:\фитбол\DSCN25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573016"/>
            <a:ext cx="2915816" cy="2186862"/>
          </a:xfrm>
          <a:prstGeom prst="rect">
            <a:avLst/>
          </a:prstGeom>
          <a:noFill/>
        </p:spPr>
      </p:pic>
    </p:spTree>
  </p:cSld>
  <p:clrMapOvr>
    <a:masterClrMapping/>
  </p:clrMapOvr>
  <p:transition advTm="46625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0"/>
            <a:ext cx="70847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Подготовительная группа (6-7 лет)</a:t>
            </a:r>
            <a:endParaRPr lang="ru-RU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785794"/>
            <a:ext cx="321471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/>
              <a:t>1. Добиваться точного выразительного энергичного выполнения упражнений.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2132856"/>
            <a:ext cx="314327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/>
              <a:t>2. Побуждать к самостоятельным играм с мячами.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3356992"/>
            <a:ext cx="307183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/>
              <a:t>3. Развивать инициативу, познавательную активность.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4437112"/>
            <a:ext cx="314327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/>
              <a:t>4. Развивать ловкость, гибкость и мелкую моторику.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908720"/>
            <a:ext cx="3357586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/>
              <a:t>5. Парные упражнения на мячах: передача, прокатывание, балансировка на мяче, перестроения, хлопковые движения, танцевальные движения и комплексы.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59632" y="5517232"/>
            <a:ext cx="723743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Продолжительность комплекса  15-20 минут, 12-15 упражнений. Повторяемость 6-8 раз. </a:t>
            </a:r>
          </a:p>
          <a:p>
            <a:pPr algn="ctr"/>
            <a:r>
              <a:rPr lang="ru-RU" b="1" dirty="0" smtClean="0"/>
              <a:t>Это подходит детям, если они занимаются с младшей группы.</a:t>
            </a:r>
            <a:endParaRPr lang="ru-RU" b="1" dirty="0"/>
          </a:p>
        </p:txBody>
      </p:sp>
      <p:pic>
        <p:nvPicPr>
          <p:cNvPr id="5122" name="Picture 2" descr="D:\фитбол\DSCN25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36912"/>
            <a:ext cx="3563888" cy="2672916"/>
          </a:xfrm>
          <a:prstGeom prst="rect">
            <a:avLst/>
          </a:prstGeom>
          <a:noFill/>
        </p:spPr>
      </p:pic>
    </p:spTree>
  </p:cSld>
  <p:clrMapOvr>
    <a:masterClrMapping/>
  </p:clrMapOvr>
  <p:transition advTm="49797"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84613" y="0"/>
            <a:ext cx="32015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Заключение</a:t>
            </a:r>
            <a:endParaRPr lang="ru-RU" sz="4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785794"/>
            <a:ext cx="821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Упражнения на мячах доступны всем, не зависимо от возраста и состояния здоровья, даже людям, имеющим заболевания суставов ног, страдающим избыточным весом и др.</a:t>
            </a:r>
            <a:endParaRPr lang="ru-RU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857364"/>
            <a:ext cx="821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При занятиях фитбол-гимнастикой, сердечно-сосудистая система работает в щадящем режиме, ударная нагрузка на суставы ног гораздо меньше, чем при других аэробных тренировках.</a:t>
            </a:r>
            <a:endParaRPr lang="ru-RU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3000372"/>
            <a:ext cx="807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Мяч создает хорошую амортизацию и поэтому во время выполнения динамических упражнений на нем осевая нагрузка на позвоночник менее интенсивна, чем при ходьбе.</a:t>
            </a:r>
            <a:endParaRPr lang="ru-RU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4143380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Дети, занимающиеся </a:t>
            </a:r>
            <a:r>
              <a:rPr lang="ru-RU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фитбол-гитмнастикой</a:t>
            </a:r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меньше болеют, у них улучшается осанка, внимание, настроение, появляется чувство радости, удовольствия.  На положительном эмоциональном фоне быстрее и эффективнее проходит процесс обучения двигательным умениям и навыкам.</a:t>
            </a:r>
            <a:endParaRPr lang="ru-RU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advTm="53002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2419</TotalTime>
  <Words>1001</Words>
  <Application>Microsoft Office PowerPoint</Application>
  <PresentationFormat>Экран (4:3)</PresentationFormat>
  <Paragraphs>120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Садик</dc:creator>
  <cp:lastModifiedBy>Пользователь</cp:lastModifiedBy>
  <cp:revision>169</cp:revision>
  <dcterms:created xsi:type="dcterms:W3CDTF">2009-01-20T08:27:10Z</dcterms:created>
  <dcterms:modified xsi:type="dcterms:W3CDTF">2015-06-10T13:28:02Z</dcterms:modified>
</cp:coreProperties>
</file>