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63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tonnel.ru/gzl/72595044_tonnel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sophia.nau.edu.ua/science/paper/pha_3/galery/dekar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2143140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FF0000"/>
                </a:solidFill>
                <a:latin typeface="Monotype Corsiva" pitchFamily="66" charset="0"/>
              </a:rPr>
              <a:t>Презентацию подготовили:</a:t>
            </a:r>
            <a:br>
              <a:rPr lang="ru-RU" sz="4000" i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000" i="1" dirty="0" smtClean="0">
                <a:latin typeface="Monotype Corsiva" pitchFamily="66" charset="0"/>
              </a:rPr>
              <a:t/>
            </a:r>
            <a:br>
              <a:rPr lang="ru-RU" sz="4000" i="1" dirty="0" smtClean="0">
                <a:latin typeface="Monotype Corsiva" pitchFamily="66" charset="0"/>
              </a:rPr>
            </a:br>
            <a:r>
              <a:rPr lang="ru-RU" sz="4000" i="1" dirty="0" smtClean="0">
                <a:latin typeface="Monotype Corsiva" pitchFamily="66" charset="0"/>
              </a:rPr>
              <a:t>    </a:t>
            </a:r>
            <a:r>
              <a:rPr lang="ru-RU" sz="4000" i="1" dirty="0" err="1" smtClean="0">
                <a:solidFill>
                  <a:srgbClr val="00B050"/>
                </a:solidFill>
                <a:latin typeface="Monotype Corsiva" pitchFamily="66" charset="0"/>
              </a:rPr>
              <a:t>Курчашова</a:t>
            </a:r>
            <a:r>
              <a:rPr lang="ru-RU" sz="4000" i="1" dirty="0" smtClean="0">
                <a:solidFill>
                  <a:srgbClr val="00B050"/>
                </a:solidFill>
                <a:latin typeface="Monotype Corsiva" pitchFamily="66" charset="0"/>
              </a:rPr>
              <a:t> Кристина </a:t>
            </a:r>
            <a:r>
              <a:rPr lang="ru-RU" sz="4000" i="1" dirty="0" smtClean="0">
                <a:latin typeface="Monotype Corsiva" pitchFamily="66" charset="0"/>
              </a:rPr>
              <a:t/>
            </a:r>
            <a:br>
              <a:rPr lang="ru-RU" sz="4000" i="1" dirty="0" smtClean="0">
                <a:latin typeface="Monotype Corsiva" pitchFamily="66" charset="0"/>
              </a:rPr>
            </a:br>
            <a:r>
              <a:rPr lang="ru-RU" sz="4000" i="1" dirty="0" smtClean="0">
                <a:latin typeface="Monotype Corsiva" pitchFamily="66" charset="0"/>
              </a:rPr>
              <a:t> </a:t>
            </a:r>
            <a:r>
              <a:rPr lang="ru-RU" sz="4000" i="1" dirty="0" smtClean="0">
                <a:solidFill>
                  <a:srgbClr val="0070C0"/>
                </a:solidFill>
                <a:latin typeface="Monotype Corsiva" pitchFamily="66" charset="0"/>
              </a:rPr>
              <a:t>и Величко Роман</a:t>
            </a:r>
            <a:endParaRPr lang="ru-RU" sz="4000" i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143248"/>
            <a:ext cx="2856600" cy="282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14356"/>
            <a:ext cx="6043626" cy="114300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Историческая справка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686700" cy="471490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Ещё со времён вавилонян и древних индусов считается, что одной из основных целей алгебры является решение уравнений и их систем.</a:t>
            </a:r>
          </a:p>
          <a:p>
            <a:r>
              <a:rPr lang="ru-RU" dirty="0" smtClean="0"/>
              <a:t>В Древнем Вавилоне более 4000 лет назад умели решать уравнения первой, второй и некоторые уравнения третьей степени. Однако общей теории решения уравнений в те времена ещё не было.</a:t>
            </a:r>
            <a:endParaRPr lang="ru-RU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219076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Задача сформулирована в современных обозначениях и сводится по существу к решению системы уравнений :         </a:t>
            </a:r>
          </a:p>
          <a:p>
            <a:r>
              <a:rPr lang="ru-RU" dirty="0" smtClean="0"/>
              <a:t>«</a:t>
            </a:r>
            <a:r>
              <a:rPr lang="ru-RU" i="1" dirty="0" smtClean="0"/>
              <a:t>Найдите числа Х и У,  для которых    </a:t>
            </a:r>
            <a:r>
              <a:rPr lang="ru-RU" b="1" dirty="0" smtClean="0"/>
              <a:t>х²+у²=100 </a:t>
            </a:r>
            <a:r>
              <a:rPr lang="ru-RU" dirty="0" smtClean="0"/>
              <a:t>  </a:t>
            </a:r>
            <a:r>
              <a:rPr lang="ru-RU" i="1" dirty="0" smtClean="0"/>
              <a:t>и</a:t>
            </a:r>
            <a:r>
              <a:rPr lang="ru-RU" dirty="0" smtClean="0"/>
              <a:t>    </a:t>
            </a:r>
            <a:r>
              <a:rPr lang="ru-RU" b="1" dirty="0" err="1" smtClean="0"/>
              <a:t>х</a:t>
            </a:r>
            <a:r>
              <a:rPr lang="ru-RU" b="1" dirty="0" smtClean="0"/>
              <a:t> : у =1: 3/4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В папирусе задача решена методом «ложного положения». «</a:t>
            </a:r>
            <a:r>
              <a:rPr lang="ru-RU" i="1" dirty="0" smtClean="0"/>
              <a:t>Положим</a:t>
            </a:r>
            <a:r>
              <a:rPr lang="ru-RU" dirty="0" smtClean="0"/>
              <a:t>  </a:t>
            </a:r>
            <a:r>
              <a:rPr lang="ru-RU" b="1" dirty="0" smtClean="0"/>
              <a:t>х=1</a:t>
            </a:r>
            <a:r>
              <a:rPr lang="ru-RU" dirty="0" smtClean="0"/>
              <a:t>, </a:t>
            </a:r>
            <a:r>
              <a:rPr lang="ru-RU" i="1" dirty="0" smtClean="0"/>
              <a:t>тогда</a:t>
            </a:r>
            <a:r>
              <a:rPr lang="ru-RU" dirty="0" smtClean="0"/>
              <a:t> </a:t>
            </a:r>
            <a:r>
              <a:rPr lang="ru-RU" b="1" dirty="0" smtClean="0"/>
              <a:t>у = ¾</a:t>
            </a:r>
            <a:r>
              <a:rPr lang="ru-RU" dirty="0" smtClean="0"/>
              <a:t>   </a:t>
            </a:r>
            <a:r>
              <a:rPr lang="ru-RU" i="1" dirty="0" smtClean="0"/>
              <a:t>и  </a:t>
            </a:r>
            <a:r>
              <a:rPr lang="ru-RU" b="1" dirty="0" err="1" smtClean="0"/>
              <a:t>х²+у²=</a:t>
            </a:r>
            <a:r>
              <a:rPr lang="ru-RU" b="1" dirty="0" smtClean="0"/>
              <a:t> (5/4)²</a:t>
            </a:r>
            <a:r>
              <a:rPr lang="ru-RU" dirty="0" smtClean="0"/>
              <a:t>.  </a:t>
            </a:r>
            <a:r>
              <a:rPr lang="ru-RU" i="1" dirty="0" smtClean="0"/>
              <a:t>Но в условии </a:t>
            </a:r>
            <a:r>
              <a:rPr lang="ru-RU" b="1" dirty="0" smtClean="0"/>
              <a:t>х²+у²=10²</a:t>
            </a:r>
            <a:r>
              <a:rPr lang="ru-RU" dirty="0" smtClean="0"/>
              <a:t>, </a:t>
            </a:r>
            <a:r>
              <a:rPr lang="ru-RU" i="1" dirty="0" smtClean="0"/>
              <a:t>значит, в качестве </a:t>
            </a:r>
            <a:r>
              <a:rPr lang="ru-RU" i="1" dirty="0" err="1" smtClean="0"/>
              <a:t>х</a:t>
            </a:r>
            <a:r>
              <a:rPr lang="ru-RU" i="1" dirty="0" smtClean="0"/>
              <a:t> нужно брать не  </a:t>
            </a:r>
            <a:r>
              <a:rPr lang="ru-RU" b="1" dirty="0" smtClean="0"/>
              <a:t>1</a:t>
            </a:r>
            <a:r>
              <a:rPr lang="ru-RU" dirty="0" smtClean="0"/>
              <a:t>, а </a:t>
            </a:r>
            <a:r>
              <a:rPr lang="ru-RU" b="1" dirty="0" smtClean="0"/>
              <a:t>10 : 5/4 =8</a:t>
            </a:r>
            <a:r>
              <a:rPr lang="ru-RU" dirty="0" smtClean="0"/>
              <a:t>,      </a:t>
            </a:r>
            <a:r>
              <a:rPr lang="ru-RU" i="1" dirty="0" smtClean="0"/>
              <a:t>тогда</a:t>
            </a:r>
            <a:r>
              <a:rPr lang="ru-RU" dirty="0" smtClean="0"/>
              <a:t> </a:t>
            </a:r>
            <a:r>
              <a:rPr lang="ru-RU" b="1" dirty="0" smtClean="0"/>
              <a:t>у=6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7747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Приведём задачу, найденную в папирусе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Кахуна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 ( 18-16вв.до н.э. )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В  древности  уравнениям  придавалась геометрическая  форма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smtClean="0"/>
              <a:t>Сегодня напоминание о </a:t>
            </a:r>
            <a:r>
              <a:rPr lang="ru-RU" b="1" dirty="0" smtClean="0"/>
              <a:t>«</a:t>
            </a:r>
            <a:r>
              <a:rPr lang="ru-RU" b="1" i="1" dirty="0" smtClean="0"/>
              <a:t>геометрической алгебре</a:t>
            </a:r>
            <a:r>
              <a:rPr lang="ru-RU" b="1" dirty="0" smtClean="0"/>
              <a:t>»</a:t>
            </a:r>
            <a:r>
              <a:rPr lang="ru-RU" dirty="0" smtClean="0"/>
              <a:t> встречается, например, в терминах  </a:t>
            </a:r>
            <a:r>
              <a:rPr lang="ru-RU" b="1" i="1" dirty="0" smtClean="0"/>
              <a:t>«квадрат числа», «куб числа» </a:t>
            </a:r>
            <a:r>
              <a:rPr lang="ru-RU" dirty="0" smtClean="0"/>
              <a:t>и др. </a:t>
            </a:r>
            <a:r>
              <a:rPr lang="ru-RU" i="1" dirty="0" smtClean="0"/>
              <a:t>( 2²  </a:t>
            </a:r>
            <a:r>
              <a:rPr lang="ru-RU" dirty="0" smtClean="0"/>
              <a:t>мы читаем как «два в квадрате», </a:t>
            </a:r>
            <a:r>
              <a:rPr lang="ru-RU" i="1" dirty="0" smtClean="0"/>
              <a:t>2³</a:t>
            </a:r>
            <a:r>
              <a:rPr lang="ru-RU" dirty="0" smtClean="0"/>
              <a:t> - как «два в кубе», уравнение вида </a:t>
            </a:r>
            <a:r>
              <a:rPr lang="ru-RU" b="1" i="1" dirty="0" smtClean="0"/>
              <a:t>ах+вх+с=0</a:t>
            </a:r>
            <a:r>
              <a:rPr lang="ru-RU" dirty="0" smtClean="0"/>
              <a:t> называем </a:t>
            </a:r>
            <a:r>
              <a:rPr lang="ru-RU" b="1" i="1" dirty="0" smtClean="0"/>
              <a:t>«квадратным» </a:t>
            </a:r>
            <a:r>
              <a:rPr lang="ru-RU" dirty="0" smtClean="0"/>
              <a:t>и т.д.)                                              </a:t>
            </a:r>
            <a:endParaRPr lang="ru-RU" dirty="0"/>
          </a:p>
        </p:txBody>
      </p:sp>
      <p:pic>
        <p:nvPicPr>
          <p:cNvPr id="4" name="Picture 4" descr="BS0055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714884"/>
            <a:ext cx="2139950" cy="18875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1143008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rgbClr val="FF0000"/>
                </a:solidFill>
                <a:latin typeface="Monotype Corsiva" pitchFamily="66" charset="0"/>
              </a:rPr>
              <a:t>Процесс Образования Алгебры как  науки</a:t>
            </a:r>
            <a:endParaRPr lang="ru-RU" sz="3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6863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Известно, что впервые правила преобразований уравнений, обосновав их, правда, геометрически, разработал выдающийся узбекский учёный первой половины Х</a:t>
            </a:r>
            <a:r>
              <a:rPr lang="en-US" dirty="0" smtClean="0"/>
              <a:t>I</a:t>
            </a:r>
            <a:r>
              <a:rPr lang="ru-RU" dirty="0" smtClean="0"/>
              <a:t>в.</a:t>
            </a:r>
            <a:r>
              <a:rPr lang="en-US" dirty="0" smtClean="0"/>
              <a:t> </a:t>
            </a:r>
            <a:r>
              <a:rPr lang="ru-RU" dirty="0" err="1" smtClean="0"/>
              <a:t>аль-Хорезми</a:t>
            </a:r>
            <a:r>
              <a:rPr lang="ru-RU" dirty="0" smtClean="0"/>
              <a:t> . В Х</a:t>
            </a:r>
            <a:r>
              <a:rPr lang="en-US" dirty="0" smtClean="0"/>
              <a:t>II</a:t>
            </a:r>
            <a:r>
              <a:rPr lang="ru-RU" dirty="0" smtClean="0"/>
              <a:t>в.</a:t>
            </a:r>
            <a:r>
              <a:rPr lang="en-US" dirty="0" smtClean="0"/>
              <a:t> </a:t>
            </a:r>
            <a:r>
              <a:rPr lang="ru-RU" dirty="0" smtClean="0"/>
              <a:t>труды </a:t>
            </a:r>
            <a:r>
              <a:rPr lang="ru-RU" dirty="0" err="1" smtClean="0"/>
              <a:t>аль-Хорезми</a:t>
            </a:r>
            <a:r>
              <a:rPr lang="ru-RU" dirty="0" smtClean="0"/>
              <a:t> были переведены на латинский язык и долгое время в Европе являлись основным руководством по алгебре. Арабское название операции «восполнение» ( перенесение отрицательных членов уравнения в другую часть) звучало как «</a:t>
            </a:r>
            <a:r>
              <a:rPr lang="ru-RU" dirty="0" err="1" smtClean="0"/>
              <a:t>ал-джебр</a:t>
            </a:r>
            <a:r>
              <a:rPr lang="ru-RU" dirty="0" smtClean="0"/>
              <a:t>», что и дало название разделу </a:t>
            </a:r>
            <a:r>
              <a:rPr lang="ru-RU" dirty="0" err="1" smtClean="0"/>
              <a:t>математики,занимающемуся</a:t>
            </a:r>
            <a:r>
              <a:rPr lang="ru-RU" dirty="0" smtClean="0"/>
              <a:t> решением уравнений, - «АЛГЕБРА»</a:t>
            </a:r>
            <a:endParaRPr lang="ru-RU" dirty="0"/>
          </a:p>
        </p:txBody>
      </p:sp>
      <p:pic>
        <p:nvPicPr>
          <p:cNvPr id="26625" name="Picture 1" descr="C:\Documents and Settings\александр\Local Settings\Temporary Internet Files\Content.IE5\STMNWLUJ\j0434868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36" y="4857736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Дальнейшие  преобразования 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290" y="1571612"/>
            <a:ext cx="6072230" cy="4643470"/>
          </a:xfrm>
        </p:spPr>
        <p:txBody>
          <a:bodyPr anchor="ctr">
            <a:normAutofit fontScale="92500" lnSpcReduction="10000"/>
          </a:bodyPr>
          <a:lstStyle/>
          <a:p>
            <a:r>
              <a:rPr lang="ru-RU" dirty="0" smtClean="0"/>
              <a:t>Начало освобождения алгебры от геометрической формы в </a:t>
            </a:r>
            <a:r>
              <a:rPr lang="en-US" dirty="0" smtClean="0"/>
              <a:t>III</a:t>
            </a:r>
            <a:r>
              <a:rPr lang="ru-RU" dirty="0" smtClean="0"/>
              <a:t>в. Связывают с именем древнегреческого учёного Диофанта. Однако лишь после </a:t>
            </a:r>
            <a:r>
              <a:rPr lang="ru-RU" dirty="0" err="1" smtClean="0"/>
              <a:t>того,как</a:t>
            </a:r>
            <a:r>
              <a:rPr lang="ru-RU" dirty="0" smtClean="0"/>
              <a:t> французский математик Ф. Виет ввёл буквенные обозначения для неизвестных и известных величин, и после появления трудов Рене Декарта и др.европейских учёных того времени, процесс освобождения алгебры от геометрической терминологии был завершён. Этот процесс способствовал расцвету алгебры и развитию различных  её направлений: теориям уравнений, многочленов, функций и пр.</a:t>
            </a:r>
          </a:p>
        </p:txBody>
      </p:sp>
      <p:pic>
        <p:nvPicPr>
          <p:cNvPr id="25603" name="Picture 3" descr="Картинка 1 из 1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14554"/>
            <a:ext cx="1581005" cy="1928826"/>
          </a:xfrm>
          <a:prstGeom prst="rect">
            <a:avLst/>
          </a:prstGeom>
          <a:noFill/>
        </p:spPr>
      </p:pic>
      <p:pic>
        <p:nvPicPr>
          <p:cNvPr id="6" name="Picture 5" descr="Картинка 5 из 17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26" y="1785926"/>
            <a:ext cx="1643074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376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Эркер</vt:lpstr>
      <vt:lpstr>Бумажная</vt:lpstr>
      <vt:lpstr>Презентацию подготовили:      Курчашова Кристина   и Величко Роман</vt:lpstr>
      <vt:lpstr>Историческая справка</vt:lpstr>
      <vt:lpstr>Приведём задачу, найденную в папирусе Кахуна  ( 18-16вв.до н.э. )</vt:lpstr>
      <vt:lpstr>В  древности  уравнениям  придавалась геометрическая  форма.</vt:lpstr>
      <vt:lpstr>Процесс Образования Алгебры как  науки</vt:lpstr>
      <vt:lpstr>Дальнейшие  преобразования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17</cp:revision>
  <dcterms:modified xsi:type="dcterms:W3CDTF">2009-01-27T05:08:28Z</dcterms:modified>
</cp:coreProperties>
</file>