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Что должен знать будущий первоклассник?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7030A0"/>
                </a:solidFill>
              </a:rPr>
              <a:t> </a:t>
            </a:r>
            <a:r>
              <a:rPr lang="ru-RU" b="1" i="1" dirty="0">
                <a:solidFill>
                  <a:srgbClr val="7030A0"/>
                </a:solidFill>
              </a:rPr>
              <a:t>Как определить, готов ли ребенок в школу и что для этого нужно?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5373216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Презентация подготовлена </a:t>
            </a:r>
            <a:r>
              <a:rPr lang="ru-RU" dirty="0" smtClean="0"/>
              <a:t>Журавлёвой Н.В., </a:t>
            </a:r>
            <a:r>
              <a:rPr lang="ru-RU" dirty="0"/>
              <a:t>воспитателем ГБДОУ детский сад №62 Приморского района СПб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1488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95537" y="1484784"/>
            <a:ext cx="8424936" cy="511256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Во время выяснения</a:t>
            </a:r>
            <a:r>
              <a:rPr lang="ru-RU" b="1" dirty="0"/>
              <a:t> интеллектуальной зрелости ребенка</a:t>
            </a:r>
            <a:r>
              <a:rPr lang="ru-RU" dirty="0"/>
              <a:t> определяется его уровень знаний и представлений об окружающем мире, явления природы, умение обобщать группу предметов (например, фрукты, овощи, обувь, головные уборы и др.), определять причинно-следственные связи (например, соединить вместе рисунки гвоздя и молотка, поскольку молотком забивают гвозди). Важно также определить уровень обучаемости, способность удерживать новые знания и применять их на практике. Для этого можно попросить ребенка повторить за ним определенную последовательность, например, точек и линий. Это позволит увидеть, может ли он работать по образцу, то есть сможет за учителем переписать то с доски. </a:t>
            </a:r>
            <a:r>
              <a:rPr lang="ru-RU" b="1" dirty="0"/>
              <a:t>Эмоциональная зрелость</a:t>
            </a:r>
            <a:r>
              <a:rPr lang="ru-RU" dirty="0"/>
              <a:t> — это способность длительное время выполнять не всегда интересную работу, ослабление непосредственных, импульсивных реакций. Сюда можно отнести упражнения на определение внимания ребенка. Например, практикуется упражнение с зачеркивания определенных предметов, разбросанных среди прочих, на время. Это позволяет определить умение ребенка сосредотачиваться, работать быстро и даст ответ на вопрос, сможет ли он вообще хоть некоторое время спокойно посидеть за партой, слушая учителя. </a:t>
            </a:r>
            <a:r>
              <a:rPr lang="ru-RU" b="1" dirty="0"/>
              <a:t>Социальная зрелость </a:t>
            </a:r>
            <a:r>
              <a:rPr lang="ru-RU" dirty="0"/>
              <a:t>- способность общаться со сверстниками, умение подстроить свое поведение законам детской группы, умение выслушивать и выполнять задания педагога.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19256" cy="858424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Выделяют три аспекта психологической зрелости: интеллектуальный, эмоциональный и социальный.</a:t>
            </a:r>
          </a:p>
        </p:txBody>
      </p:sp>
    </p:spTree>
    <p:extLst>
      <p:ext uri="{BB962C8B-B14F-4D97-AF65-F5344CB8AC3E}">
        <p14:creationId xmlns:p14="http://schemas.microsoft.com/office/powerpoint/2010/main" val="428753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404664"/>
            <a:ext cx="5472608" cy="1218125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tx1"/>
                </a:solidFill>
              </a:rPr>
              <a:t>В области развития речи и готовности к овладению грамотой будущему первокласснику необходимо</a:t>
            </a:r>
            <a:r>
              <a:rPr lang="ru-RU" dirty="0"/>
              <a:t>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131840" y="1628800"/>
            <a:ext cx="5616624" cy="446265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• уметь чётко произносить все звуки речи;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интонационно выделять звук в словах;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выделять заданный звук в потоке речи;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определять место звука в слове (в начале, в середине, в конце);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произносить слова по слогам;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составлять предложения из 3-5 слов;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называть в предложении только 2-е слово, только 3-е слово, только 4-е слово и т.д.;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использовать обобщающие понятия (медведь, лиса, волк – это животные);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составлять рассказ по картинке (например, «В зоопарке», «На детской площадке», «За грибами», «Отдых на море» и т. д.)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составлять несколько предложений о предмете;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наизусть читать любимые стихотворения;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последовательно передавать содержание сказки.</a:t>
            </a:r>
          </a:p>
        </p:txBody>
      </p:sp>
      <p:pic>
        <p:nvPicPr>
          <p:cNvPr id="1026" name="Picture 2" descr="C:\Users\Ната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5090"/>
            <a:ext cx="2520280" cy="2713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72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5" y="338667"/>
            <a:ext cx="8219256" cy="78607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К началу обучения в школе у ребёнка должны быть развиты элементы математического представления: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3707904" y="1196752"/>
            <a:ext cx="5184575" cy="5040559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• знать цифры от 0 до 9;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считать до 10 и обратно, от 6 до 10, от 7 до 2 и т. д;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называть предыдущее и последующее число относительно любого числа в пределах первого десятка;</a:t>
            </a:r>
          </a:p>
          <a:p>
            <a:r>
              <a:rPr lang="ru-RU" dirty="0">
                <a:solidFill>
                  <a:schemeClr val="tx1"/>
                </a:solidFill>
              </a:rPr>
              <a:t>• знать знаки +, - , =, &lt;, &gt;;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сравнивать числа первого десятка (например, 7&lt;8, 5&gt;4, 6=6)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соотносить цифру и число предметов;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сравнивать две группы предметов;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составлять и решать задачи в одно действие на сложение и вычитание;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сравнивать предметы по цвету, форме, размеру;</a:t>
            </a:r>
          </a:p>
          <a:p>
            <a:r>
              <a:rPr lang="ru-RU" dirty="0">
                <a:solidFill>
                  <a:schemeClr val="tx1"/>
                </a:solidFill>
              </a:rPr>
              <a:t>• знать названия фигур: треугольник, квадрат, круг;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оперировать понятиями: «налево», «направо», «вверх», «вниз», «раньше», «позже», «перед», «за», «между» и т. д.;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группировать по определённому признаку предложенные предметы.</a:t>
            </a:r>
          </a:p>
        </p:txBody>
      </p:sp>
      <p:pic>
        <p:nvPicPr>
          <p:cNvPr id="2050" name="Picture 2" descr="C:\Users\Ната\Desktop\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19" r="13419"/>
          <a:stretch>
            <a:fillRect/>
          </a:stretch>
        </p:blipFill>
        <p:spPr bwMode="auto">
          <a:xfrm>
            <a:off x="179512" y="2708920"/>
            <a:ext cx="3528392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99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338667"/>
            <a:ext cx="8435280" cy="714069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 области представлений об окружающем мире будущему первокласснику необходимо: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635896" y="1268760"/>
            <a:ext cx="5256583" cy="4968551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• уметь различать по внешнему виду растения, распространённые в нашей местности (например, ель, сосна, берёза, дуб, подсолнух, ромашка) и называть их отличительные признаки;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различать диких и домашних животных ( медведь, белка, корова, заяц, коза);</a:t>
            </a:r>
          </a:p>
          <a:p>
            <a:r>
              <a:rPr lang="ru-RU" dirty="0">
                <a:solidFill>
                  <a:schemeClr val="tx1"/>
                </a:solidFill>
              </a:rPr>
              <a:t>• уметь различать по внешнему виду птиц (например, дятел, воробей, сорока);</a:t>
            </a:r>
          </a:p>
          <a:p>
            <a:r>
              <a:rPr lang="ru-RU" dirty="0">
                <a:solidFill>
                  <a:schemeClr val="tx1"/>
                </a:solidFill>
              </a:rPr>
              <a:t>• иметь представление о сезонных признаках природы (например, осень – жёлтые и красные листья на деревьях, увядающая трава, сбор урожая…);</a:t>
            </a:r>
          </a:p>
          <a:p>
            <a:r>
              <a:rPr lang="ru-RU" dirty="0">
                <a:solidFill>
                  <a:schemeClr val="tx1"/>
                </a:solidFill>
              </a:rPr>
              <a:t>• знать названия 1-3 комнатных растений;</a:t>
            </a:r>
          </a:p>
          <a:p>
            <a:r>
              <a:rPr lang="ru-RU" dirty="0">
                <a:solidFill>
                  <a:schemeClr val="tx1"/>
                </a:solidFill>
              </a:rPr>
              <a:t>• знать названия 12 месяцев года;</a:t>
            </a:r>
          </a:p>
          <a:p>
            <a:r>
              <a:rPr lang="ru-RU" dirty="0">
                <a:solidFill>
                  <a:schemeClr val="tx1"/>
                </a:solidFill>
              </a:rPr>
              <a:t>• знать названия всех дней недели.</a:t>
            </a:r>
          </a:p>
        </p:txBody>
      </p:sp>
      <p:pic>
        <p:nvPicPr>
          <p:cNvPr id="3074" name="Picture 2" descr="C:\Users\Ната\Desktop\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0" r="4280"/>
          <a:stretch>
            <a:fillRect/>
          </a:stretch>
        </p:blipFill>
        <p:spPr bwMode="auto">
          <a:xfrm>
            <a:off x="250825" y="3429000"/>
            <a:ext cx="3567113" cy="292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63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338667"/>
            <a:ext cx="8435280" cy="78607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Кроме того, ребёнок, поступающий в первый класс, должен знать: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707904" y="1340768"/>
            <a:ext cx="5256583" cy="4968551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• в какой стране он живёт, в каком городе, на какой улице, в каком доме;</a:t>
            </a:r>
          </a:p>
          <a:p>
            <a:r>
              <a:rPr lang="ru-RU" dirty="0">
                <a:solidFill>
                  <a:schemeClr val="tx1"/>
                </a:solidFill>
              </a:rPr>
              <a:t>• полные имена членов своей семьи, иметь общие понятия о различных видах их деятельности;</a:t>
            </a:r>
          </a:p>
          <a:p>
            <a:r>
              <a:rPr lang="ru-RU" dirty="0">
                <a:solidFill>
                  <a:schemeClr val="tx1"/>
                </a:solidFill>
              </a:rPr>
              <a:t>• знать правила поведения в общественных местах и на улице.</a:t>
            </a:r>
          </a:p>
        </p:txBody>
      </p:sp>
      <p:pic>
        <p:nvPicPr>
          <p:cNvPr id="4099" name="Picture 3" descr="C:\Users\Ната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3403646" cy="453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728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2020" y="404664"/>
            <a:ext cx="87724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Помните, что это всего лишь общие рекомендации, и не огорчайтесь, если что-то у Вашего ребенка пока не получается. Ваше терпение и усердие малыша помогут Вам постигнуть любые науки!</a:t>
            </a:r>
          </a:p>
          <a:p>
            <a:r>
              <a:rPr lang="ru-RU" sz="1600" dirty="0"/>
              <a:t>Советы родителям будущих первоклассников.</a:t>
            </a:r>
          </a:p>
          <a:p>
            <a:r>
              <a:rPr lang="ru-RU" sz="1600" dirty="0"/>
              <a:t>Развивайте настойчивость, трудолюбие ребёнка, умение доводить дело до конца.</a:t>
            </a:r>
          </a:p>
          <a:p>
            <a:r>
              <a:rPr lang="ru-RU" sz="1600" dirty="0"/>
              <a:t>Формируйте у него мыслительные способности, наблюдательность, пытливость, интерес к познанию окружающего.</a:t>
            </a:r>
          </a:p>
          <a:p>
            <a:r>
              <a:rPr lang="ru-RU" sz="1600" dirty="0"/>
              <a:t>Загадывайте ребёнку загадки, составляйте их вместе с ним, проводите элементарные опыты. Пусть ребёнок рассуждает вслух.</a:t>
            </a:r>
          </a:p>
          <a:p>
            <a:r>
              <a:rPr lang="ru-RU" sz="1600" dirty="0"/>
              <a:t>По возможности не давайте ребёнку готовых ответов, заставляйте его размышлять, исследовать.</a:t>
            </a:r>
          </a:p>
          <a:p>
            <a:r>
              <a:rPr lang="ru-RU" sz="1600" dirty="0"/>
              <a:t>Ставьте ребёнка перед проблемными ситуациями, например, предложите ему выяснить, почему вчера можно было лепить снежную бабу из снега, а сегодня нет.</a:t>
            </a:r>
          </a:p>
          <a:p>
            <a:r>
              <a:rPr lang="ru-RU" sz="1600" dirty="0"/>
              <a:t>Беседуйте о прочитанных книгах, попытайтесь выяснить, как ребёнок понял их содержание, сумел ли вникнуть в причинную связь событий, правильно ли оценивал поступки действующих лиц, способен ли доказать, почему одних героев он осуждает, других одобряет.</a:t>
            </a:r>
          </a:p>
          <a:p>
            <a:r>
              <a:rPr lang="ru-RU" sz="1600" dirty="0"/>
              <a:t>Помогите своему ребёнку овладеть информацией, которая позволит ему не растеряться в обществе.</a:t>
            </a:r>
          </a:p>
          <a:p>
            <a:r>
              <a:rPr lang="ru-RU" sz="1600" dirty="0"/>
              <a:t>Приучайте ребёнка содержать свои вещи в порядке.</a:t>
            </a:r>
          </a:p>
          <a:p>
            <a:r>
              <a:rPr lang="ru-RU" sz="1600" dirty="0"/>
              <a:t>Не пугайте ребёнка трудностями и неудачами в школе.</a:t>
            </a:r>
          </a:p>
          <a:p>
            <a:r>
              <a:rPr lang="ru-RU" sz="1600" dirty="0"/>
              <a:t>Научите ребёнка правильно реагировать на неудачи.</a:t>
            </a:r>
          </a:p>
          <a:p>
            <a:r>
              <a:rPr lang="ru-RU" sz="1600" dirty="0"/>
              <a:t>Помогите ребёнку обрести чувство уверенности в себе.</a:t>
            </a:r>
          </a:p>
          <a:p>
            <a:r>
              <a:rPr lang="ru-RU" sz="1600" dirty="0"/>
              <a:t>Приучайте ребёнка к самостоятельности.</a:t>
            </a:r>
          </a:p>
          <a:p>
            <a:r>
              <a:rPr lang="ru-RU" sz="1600" dirty="0"/>
              <a:t>Учите ребёнка чувствовать и удивляться, поощряйте его любознательность.</a:t>
            </a:r>
          </a:p>
          <a:p>
            <a:r>
              <a:rPr lang="ru-RU" sz="1600" dirty="0"/>
              <a:t>Стремитесь сделать полезным каждое мгновение общения с ребёнком.</a:t>
            </a:r>
          </a:p>
        </p:txBody>
      </p:sp>
    </p:spTree>
    <p:extLst>
      <p:ext uri="{BB962C8B-B14F-4D97-AF65-F5344CB8AC3E}">
        <p14:creationId xmlns:p14="http://schemas.microsoft.com/office/powerpoint/2010/main" val="3019528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</TotalTime>
  <Words>791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Что должен знать будущий первоклассник?</vt:lpstr>
      <vt:lpstr>Выделяют три аспекта психологической зрелости: интеллектуальный, эмоциональный и социальный.</vt:lpstr>
      <vt:lpstr>В области развития речи и готовности к овладению грамотой будущему первокласснику необходимо:</vt:lpstr>
      <vt:lpstr>К началу обучения в школе у ребёнка должны быть развиты элементы математического представления:</vt:lpstr>
      <vt:lpstr>В области представлений об окружающем мире будущему первокласснику необходимо:</vt:lpstr>
      <vt:lpstr>Кроме того, ребёнок, поступающий в первый класс, должен знать: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должен знать будущий первоклассник?</dc:title>
  <dc:creator>Алина</dc:creator>
  <cp:lastModifiedBy>Ната</cp:lastModifiedBy>
  <cp:revision>8</cp:revision>
  <dcterms:created xsi:type="dcterms:W3CDTF">2013-10-12T05:24:14Z</dcterms:created>
  <dcterms:modified xsi:type="dcterms:W3CDTF">2013-10-18T11:15:57Z</dcterms:modified>
</cp:coreProperties>
</file>