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61" r:id="rId7"/>
    <p:sldId id="262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91A30-B934-4FAD-B120-99C7EEA36533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740B21E-8DE7-426E-9258-2CD7C98DE844}">
      <dgm:prSet phldrT="[Текст]"/>
      <dgm:spPr/>
      <dgm:t>
        <a:bodyPr/>
        <a:lstStyle/>
        <a:p>
          <a:r>
            <a:rPr lang="ru-RU" b="1" dirty="0" smtClean="0">
              <a:solidFill>
                <a:srgbClr val="FFFFFF"/>
              </a:solidFill>
            </a:rPr>
            <a:t>Успех</a:t>
          </a:r>
          <a:endParaRPr lang="ru-RU" b="1" dirty="0">
            <a:solidFill>
              <a:srgbClr val="FFFFFF"/>
            </a:solidFill>
          </a:endParaRPr>
        </a:p>
      </dgm:t>
    </dgm:pt>
    <dgm:pt modelId="{860FB2E8-71D5-4595-BBD2-DF41C59BB998}" type="parTrans" cxnId="{64983E4E-2736-4CB3-88F4-19575691532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844D7B10-BCE6-4E01-8A35-0ED8A6F6885C}" type="sibTrans" cxnId="{64983E4E-2736-4CB3-88F4-19575691532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496941C5-DAE3-4E38-B945-C14952C8A1C4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Скобки</a:t>
          </a:r>
        </a:p>
        <a:p>
          <a:r>
            <a:rPr lang="ru-RU" b="1" dirty="0" smtClean="0">
              <a:solidFill>
                <a:schemeClr val="tx1"/>
              </a:solidFill>
            </a:rPr>
            <a:t>Круглые (      )</a:t>
          </a:r>
        </a:p>
        <a:p>
          <a:r>
            <a:rPr lang="ru-RU" b="1" dirty="0" smtClean="0">
              <a:solidFill>
                <a:schemeClr val="tx1"/>
              </a:solidFill>
            </a:rPr>
            <a:t>Квадратные </a:t>
          </a:r>
          <a:r>
            <a:rPr lang="en-US" b="1" dirty="0" smtClean="0">
              <a:solidFill>
                <a:schemeClr val="tx1"/>
              </a:solidFill>
            </a:rPr>
            <a:t>[    ]</a:t>
          </a:r>
          <a:r>
            <a:rPr lang="ru-RU" b="1" dirty="0" smtClean="0">
              <a:solidFill>
                <a:schemeClr val="tx1"/>
              </a:solidFill>
            </a:rPr>
            <a:t> </a:t>
          </a:r>
          <a:endParaRPr lang="ru-RU" b="1" dirty="0">
            <a:solidFill>
              <a:schemeClr val="tx1"/>
            </a:solidFill>
          </a:endParaRPr>
        </a:p>
      </dgm:t>
    </dgm:pt>
    <dgm:pt modelId="{4FAF7951-27A7-4E5A-A5A6-B0EA03993347}" type="parTrans" cxnId="{CDD6FB3F-411C-4AFE-A4D7-4D9FA51176A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D9A4C15-6325-43BD-A3DE-688D1A0C261F}" type="sibTrans" cxnId="{CDD6FB3F-411C-4AFE-A4D7-4D9FA51176A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DF19405-AADE-4F93-99B1-4EFDC60884A8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Формулировки</a:t>
          </a:r>
          <a:r>
            <a:rPr lang="ru-RU" b="1" dirty="0" smtClean="0">
              <a:solidFill>
                <a:schemeClr val="tx1"/>
              </a:solidFill>
            </a:rPr>
            <a:t>:</a:t>
          </a:r>
        </a:p>
        <a:p>
          <a:r>
            <a:rPr lang="ru-RU" b="1" dirty="0" smtClean="0">
              <a:solidFill>
                <a:schemeClr val="tx1"/>
              </a:solidFill>
            </a:rPr>
            <a:t>-интервал</a:t>
          </a:r>
        </a:p>
        <a:p>
          <a:r>
            <a:rPr lang="ru-RU" b="1" dirty="0" smtClean="0">
              <a:solidFill>
                <a:schemeClr val="tx1"/>
              </a:solidFill>
            </a:rPr>
            <a:t>- Отрезок</a:t>
          </a:r>
        </a:p>
        <a:p>
          <a:r>
            <a:rPr lang="ru-RU" b="1" dirty="0" smtClean="0">
              <a:solidFill>
                <a:schemeClr val="tx1"/>
              </a:solidFill>
            </a:rPr>
            <a:t>- Полуинтервал</a:t>
          </a:r>
        </a:p>
        <a:p>
          <a:r>
            <a:rPr lang="ru-RU" b="1" dirty="0" smtClean="0">
              <a:solidFill>
                <a:schemeClr val="tx1"/>
              </a:solidFill>
            </a:rPr>
            <a:t>- Числовой луч</a:t>
          </a:r>
        </a:p>
        <a:p>
          <a:r>
            <a:rPr lang="ru-RU" b="1" dirty="0" smtClean="0">
              <a:solidFill>
                <a:schemeClr val="tx1"/>
              </a:solidFill>
            </a:rPr>
            <a:t>- Открытый числовой луч</a:t>
          </a:r>
        </a:p>
      </dgm:t>
    </dgm:pt>
    <dgm:pt modelId="{D6977D3D-F9A8-4973-BFAA-AEC8F5C17ADA}" type="parTrans" cxnId="{09441616-9F16-48F4-AC75-DB025A38825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AD595F6-1AA1-42EE-88FB-BA80E91720A0}" type="sibTrans" cxnId="{09441616-9F16-48F4-AC75-DB025A38825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4D8A47C-01E2-4260-B6DC-3B6C974193DB}">
      <dgm:prSet phldrT="[Текст]"/>
      <dgm:spPr/>
      <dgm:t>
        <a:bodyPr/>
        <a:lstStyle/>
        <a:p>
          <a:r>
            <a:rPr lang="ru-RU" b="1" u="sng" dirty="0" smtClean="0">
              <a:solidFill>
                <a:schemeClr val="tx1"/>
              </a:solidFill>
            </a:rPr>
            <a:t>Точки</a:t>
          </a:r>
        </a:p>
        <a:p>
          <a:r>
            <a:rPr lang="ru-RU" b="1" dirty="0" smtClean="0">
              <a:solidFill>
                <a:schemeClr val="tx1"/>
              </a:solidFill>
            </a:rPr>
            <a:t>«пустые»</a:t>
          </a:r>
        </a:p>
        <a:p>
          <a:r>
            <a:rPr lang="ru-RU" b="1" dirty="0" smtClean="0">
              <a:solidFill>
                <a:schemeClr val="tx1"/>
              </a:solidFill>
            </a:rPr>
            <a:t>«черные»</a:t>
          </a:r>
          <a:endParaRPr lang="ru-RU" b="1" dirty="0">
            <a:solidFill>
              <a:schemeClr val="tx1"/>
            </a:solidFill>
          </a:endParaRPr>
        </a:p>
      </dgm:t>
    </dgm:pt>
    <dgm:pt modelId="{1836CB9C-0931-4D19-B31B-B961B486103E}" type="parTrans" cxnId="{E1AA9B91-DF61-421A-AD0D-DB258B1A28C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7A18EB-ABDB-441D-8C81-02C71E772E98}" type="sibTrans" cxnId="{E1AA9B91-DF61-421A-AD0D-DB258B1A28C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1F59E42-AC02-4DDF-A3EA-BE9498D556CD}" type="pres">
      <dgm:prSet presAssocID="{0C191A30-B934-4FAD-B120-99C7EEA365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6E59B1-FC7D-466F-9BEC-162F70E3D6AA}" type="pres">
      <dgm:prSet presAssocID="{4740B21E-8DE7-426E-9258-2CD7C98DE844}" presName="centerShape" presStyleLbl="node0" presStyleIdx="0" presStyleCnt="1"/>
      <dgm:spPr/>
      <dgm:t>
        <a:bodyPr/>
        <a:lstStyle/>
        <a:p>
          <a:endParaRPr lang="ru-RU"/>
        </a:p>
      </dgm:t>
    </dgm:pt>
    <dgm:pt modelId="{D0415474-EE23-4C28-9C8E-A1504C727A98}" type="pres">
      <dgm:prSet presAssocID="{4FAF7951-27A7-4E5A-A5A6-B0EA03993347}" presName="parTrans" presStyleLbl="bgSibTrans2D1" presStyleIdx="0" presStyleCnt="3" custLinFactNeighborX="15882" custLinFactNeighborY="64868"/>
      <dgm:spPr/>
    </dgm:pt>
    <dgm:pt modelId="{A52C8633-E105-4C5C-87FB-CABA1E1C55AC}" type="pres">
      <dgm:prSet presAssocID="{496941C5-DAE3-4E38-B945-C14952C8A1C4}" presName="node" presStyleLbl="node1" presStyleIdx="0" presStyleCnt="3" custRadScaleRad="92560" custRadScaleInc="-1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D18B5-E1C1-43CA-8B6B-A39891EC4819}" type="pres">
      <dgm:prSet presAssocID="{D6977D3D-F9A8-4973-BFAA-AEC8F5C17ADA}" presName="parTrans" presStyleLbl="bgSibTrans2D1" presStyleIdx="1" presStyleCnt="3" custLinFactNeighborX="1450" custLinFactNeighborY="66110"/>
      <dgm:spPr/>
    </dgm:pt>
    <dgm:pt modelId="{B5BE512C-D646-4828-BA70-4A082DC109F1}" type="pres">
      <dgm:prSet presAssocID="{BDF19405-AADE-4F93-99B1-4EFDC60884A8}" presName="node" presStyleLbl="node1" presStyleIdx="1" presStyleCnt="3" custScaleX="137350" custScaleY="143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F0790-027B-435A-B21E-EC48F50A5971}" type="pres">
      <dgm:prSet presAssocID="{1836CB9C-0931-4D19-B31B-B961B486103E}" presName="parTrans" presStyleLbl="bgSibTrans2D1" presStyleIdx="2" presStyleCnt="3" custLinFactNeighborX="-12428" custLinFactNeighborY="73793"/>
      <dgm:spPr/>
    </dgm:pt>
    <dgm:pt modelId="{947CD282-2B60-4D87-951C-337D564F685D}" type="pres">
      <dgm:prSet presAssocID="{34D8A47C-01E2-4260-B6DC-3B6C974193DB}" presName="node" presStyleLbl="node1" presStyleIdx="2" presStyleCnt="3" custRadScaleRad="94946" custRadScaleInc="16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441616-9F16-48F4-AC75-DB025A388254}" srcId="{4740B21E-8DE7-426E-9258-2CD7C98DE844}" destId="{BDF19405-AADE-4F93-99B1-4EFDC60884A8}" srcOrd="1" destOrd="0" parTransId="{D6977D3D-F9A8-4973-BFAA-AEC8F5C17ADA}" sibTransId="{7AD595F6-1AA1-42EE-88FB-BA80E91720A0}"/>
    <dgm:cxn modelId="{E1AA9B91-DF61-421A-AD0D-DB258B1A28C3}" srcId="{4740B21E-8DE7-426E-9258-2CD7C98DE844}" destId="{34D8A47C-01E2-4260-B6DC-3B6C974193DB}" srcOrd="2" destOrd="0" parTransId="{1836CB9C-0931-4D19-B31B-B961B486103E}" sibTransId="{9D7A18EB-ABDB-441D-8C81-02C71E772E98}"/>
    <dgm:cxn modelId="{42F6CFF0-689F-47E6-8CC8-16B2BB341ECC}" type="presOf" srcId="{4740B21E-8DE7-426E-9258-2CD7C98DE844}" destId="{F26E59B1-FC7D-466F-9BEC-162F70E3D6AA}" srcOrd="0" destOrd="0" presId="urn:microsoft.com/office/officeart/2005/8/layout/radial4"/>
    <dgm:cxn modelId="{FE4479F6-FC0E-4057-A48F-67618E515C08}" type="presOf" srcId="{D6977D3D-F9A8-4973-BFAA-AEC8F5C17ADA}" destId="{D26D18B5-E1C1-43CA-8B6B-A39891EC4819}" srcOrd="0" destOrd="0" presId="urn:microsoft.com/office/officeart/2005/8/layout/radial4"/>
    <dgm:cxn modelId="{C3644298-5B36-44E6-8439-358340F349F8}" type="presOf" srcId="{34D8A47C-01E2-4260-B6DC-3B6C974193DB}" destId="{947CD282-2B60-4D87-951C-337D564F685D}" srcOrd="0" destOrd="0" presId="urn:microsoft.com/office/officeart/2005/8/layout/radial4"/>
    <dgm:cxn modelId="{64983E4E-2736-4CB3-88F4-195756915325}" srcId="{0C191A30-B934-4FAD-B120-99C7EEA36533}" destId="{4740B21E-8DE7-426E-9258-2CD7C98DE844}" srcOrd="0" destOrd="0" parTransId="{860FB2E8-71D5-4595-BBD2-DF41C59BB998}" sibTransId="{844D7B10-BCE6-4E01-8A35-0ED8A6F6885C}"/>
    <dgm:cxn modelId="{7D11BA43-C3D4-4BBD-BF4A-FD3815A81407}" type="presOf" srcId="{1836CB9C-0931-4D19-B31B-B961B486103E}" destId="{AB2F0790-027B-435A-B21E-EC48F50A5971}" srcOrd="0" destOrd="0" presId="urn:microsoft.com/office/officeart/2005/8/layout/radial4"/>
    <dgm:cxn modelId="{5E421726-C2BB-401B-9ADF-F4EB041EF654}" type="presOf" srcId="{BDF19405-AADE-4F93-99B1-4EFDC60884A8}" destId="{B5BE512C-D646-4828-BA70-4A082DC109F1}" srcOrd="0" destOrd="0" presId="urn:microsoft.com/office/officeart/2005/8/layout/radial4"/>
    <dgm:cxn modelId="{CDD6FB3F-411C-4AFE-A4D7-4D9FA51176AA}" srcId="{4740B21E-8DE7-426E-9258-2CD7C98DE844}" destId="{496941C5-DAE3-4E38-B945-C14952C8A1C4}" srcOrd="0" destOrd="0" parTransId="{4FAF7951-27A7-4E5A-A5A6-B0EA03993347}" sibTransId="{FD9A4C15-6325-43BD-A3DE-688D1A0C261F}"/>
    <dgm:cxn modelId="{1A78C9BC-8F2C-4019-AFEB-E2C833DCCD7E}" type="presOf" srcId="{496941C5-DAE3-4E38-B945-C14952C8A1C4}" destId="{A52C8633-E105-4C5C-87FB-CABA1E1C55AC}" srcOrd="0" destOrd="0" presId="urn:microsoft.com/office/officeart/2005/8/layout/radial4"/>
    <dgm:cxn modelId="{62C579D0-C328-46A4-A286-0D3677D63887}" type="presOf" srcId="{4FAF7951-27A7-4E5A-A5A6-B0EA03993347}" destId="{D0415474-EE23-4C28-9C8E-A1504C727A98}" srcOrd="0" destOrd="0" presId="urn:microsoft.com/office/officeart/2005/8/layout/radial4"/>
    <dgm:cxn modelId="{62FDAC95-D421-4444-B290-D6FE46E7F04C}" type="presOf" srcId="{0C191A30-B934-4FAD-B120-99C7EEA36533}" destId="{21F59E42-AC02-4DDF-A3EA-BE9498D556CD}" srcOrd="0" destOrd="0" presId="urn:microsoft.com/office/officeart/2005/8/layout/radial4"/>
    <dgm:cxn modelId="{7F9A6577-DF4D-4BCC-90ED-D172CFE00AF2}" type="presParOf" srcId="{21F59E42-AC02-4DDF-A3EA-BE9498D556CD}" destId="{F26E59B1-FC7D-466F-9BEC-162F70E3D6AA}" srcOrd="0" destOrd="0" presId="urn:microsoft.com/office/officeart/2005/8/layout/radial4"/>
    <dgm:cxn modelId="{1BC76FF8-DA39-44AA-B190-0765BBB1E6C5}" type="presParOf" srcId="{21F59E42-AC02-4DDF-A3EA-BE9498D556CD}" destId="{D0415474-EE23-4C28-9C8E-A1504C727A98}" srcOrd="1" destOrd="0" presId="urn:microsoft.com/office/officeart/2005/8/layout/radial4"/>
    <dgm:cxn modelId="{9A0327C0-5FC8-4417-9943-53034F4E10A4}" type="presParOf" srcId="{21F59E42-AC02-4DDF-A3EA-BE9498D556CD}" destId="{A52C8633-E105-4C5C-87FB-CABA1E1C55AC}" srcOrd="2" destOrd="0" presId="urn:microsoft.com/office/officeart/2005/8/layout/radial4"/>
    <dgm:cxn modelId="{C3758D1D-D8BA-4F6A-A45D-EA121178D6B4}" type="presParOf" srcId="{21F59E42-AC02-4DDF-A3EA-BE9498D556CD}" destId="{D26D18B5-E1C1-43CA-8B6B-A39891EC4819}" srcOrd="3" destOrd="0" presId="urn:microsoft.com/office/officeart/2005/8/layout/radial4"/>
    <dgm:cxn modelId="{49B45961-9FCC-4997-9FED-6693B0A539DA}" type="presParOf" srcId="{21F59E42-AC02-4DDF-A3EA-BE9498D556CD}" destId="{B5BE512C-D646-4828-BA70-4A082DC109F1}" srcOrd="4" destOrd="0" presId="urn:microsoft.com/office/officeart/2005/8/layout/radial4"/>
    <dgm:cxn modelId="{3A999DC1-552A-407F-933E-367DBB529C47}" type="presParOf" srcId="{21F59E42-AC02-4DDF-A3EA-BE9498D556CD}" destId="{AB2F0790-027B-435A-B21E-EC48F50A5971}" srcOrd="5" destOrd="0" presId="urn:microsoft.com/office/officeart/2005/8/layout/radial4"/>
    <dgm:cxn modelId="{8CB2E795-849D-46EE-A51F-2D71659E384C}" type="presParOf" srcId="{21F59E42-AC02-4DDF-A3EA-BE9498D556CD}" destId="{947CD282-2B60-4D87-951C-337D564F685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6E59B1-FC7D-466F-9BEC-162F70E3D6AA}">
      <dsp:nvSpPr>
        <dsp:cNvPr id="0" name=""/>
        <dsp:cNvSpPr/>
      </dsp:nvSpPr>
      <dsp:spPr>
        <a:xfrm>
          <a:off x="2685785" y="3304003"/>
          <a:ext cx="2477300" cy="24773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FF"/>
              </a:solidFill>
            </a:rPr>
            <a:t>Успех</a:t>
          </a:r>
          <a:endParaRPr lang="ru-RU" sz="5500" b="1" kern="1200" dirty="0">
            <a:solidFill>
              <a:srgbClr val="FFFFFF"/>
            </a:solidFill>
          </a:endParaRPr>
        </a:p>
      </dsp:txBody>
      <dsp:txXfrm>
        <a:off x="2685785" y="3304003"/>
        <a:ext cx="2477300" cy="2477300"/>
      </dsp:txXfrm>
    </dsp:sp>
    <dsp:sp modelId="{D0415474-EE23-4C28-9C8E-A1504C727A98}">
      <dsp:nvSpPr>
        <dsp:cNvPr id="0" name=""/>
        <dsp:cNvSpPr/>
      </dsp:nvSpPr>
      <dsp:spPr>
        <a:xfrm rot="12316149">
          <a:off x="1365468" y="3713611"/>
          <a:ext cx="1700821" cy="706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2C8633-E105-4C5C-87FB-CABA1E1C55AC}">
      <dsp:nvSpPr>
        <dsp:cNvPr id="0" name=""/>
        <dsp:cNvSpPr/>
      </dsp:nvSpPr>
      <dsp:spPr>
        <a:xfrm>
          <a:off x="0" y="2304248"/>
          <a:ext cx="2353435" cy="1882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>
              <a:solidFill>
                <a:schemeClr val="tx1"/>
              </a:solidFill>
            </a:rPr>
            <a:t>Скобки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Круглые (      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Квадратные </a:t>
          </a:r>
          <a:r>
            <a:rPr lang="en-US" sz="2100" b="1" kern="1200" dirty="0" smtClean="0">
              <a:solidFill>
                <a:schemeClr val="tx1"/>
              </a:solidFill>
            </a:rPr>
            <a:t>[    ]</a:t>
          </a:r>
          <a:r>
            <a:rPr lang="ru-RU" sz="2100" b="1" kern="1200" dirty="0" smtClean="0">
              <a:solidFill>
                <a:schemeClr val="tx1"/>
              </a:solidFill>
            </a:rPr>
            <a:t> 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0" y="2304248"/>
        <a:ext cx="2353435" cy="1882748"/>
      </dsp:txXfrm>
    </dsp:sp>
    <dsp:sp modelId="{D26D18B5-E1C1-43CA-8B6B-A39891EC4819}">
      <dsp:nvSpPr>
        <dsp:cNvPr id="0" name=""/>
        <dsp:cNvSpPr/>
      </dsp:nvSpPr>
      <dsp:spPr>
        <a:xfrm rot="16200000">
          <a:off x="2954274" y="2302307"/>
          <a:ext cx="1998272" cy="706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E512C-D646-4828-BA70-4A082DC109F1}">
      <dsp:nvSpPr>
        <dsp:cNvPr id="0" name=""/>
        <dsp:cNvSpPr/>
      </dsp:nvSpPr>
      <dsp:spPr>
        <a:xfrm>
          <a:off x="2308214" y="-164680"/>
          <a:ext cx="3232443" cy="2708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>
              <a:solidFill>
                <a:schemeClr val="tx1"/>
              </a:solidFill>
            </a:rPr>
            <a:t>Формулировки</a:t>
          </a:r>
          <a:r>
            <a:rPr lang="ru-RU" sz="2100" b="1" kern="1200" dirty="0" smtClean="0">
              <a:solidFill>
                <a:schemeClr val="tx1"/>
              </a:solidFill>
            </a:rPr>
            <a:t>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-интервал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- Отрезок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- Полуинтервал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- Числовой луч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- Открытый числовой луч</a:t>
          </a:r>
        </a:p>
      </dsp:txBody>
      <dsp:txXfrm>
        <a:off x="2308214" y="-164680"/>
        <a:ext cx="3232443" cy="2708220"/>
      </dsp:txXfrm>
    </dsp:sp>
    <dsp:sp modelId="{AB2F0790-027B-435A-B21E-EC48F50A5971}">
      <dsp:nvSpPr>
        <dsp:cNvPr id="0" name=""/>
        <dsp:cNvSpPr/>
      </dsp:nvSpPr>
      <dsp:spPr>
        <a:xfrm rot="20016950">
          <a:off x="4819403" y="3731557"/>
          <a:ext cx="1727994" cy="70603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CD282-2B60-4D87-951C-337D564F685D}">
      <dsp:nvSpPr>
        <dsp:cNvPr id="0" name=""/>
        <dsp:cNvSpPr/>
      </dsp:nvSpPr>
      <dsp:spPr>
        <a:xfrm>
          <a:off x="5495436" y="2238247"/>
          <a:ext cx="2353435" cy="1882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u="sng" kern="1200" dirty="0" smtClean="0">
              <a:solidFill>
                <a:schemeClr val="tx1"/>
              </a:solidFill>
            </a:rPr>
            <a:t>Точки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«пустые»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«черные»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5495436" y="2238247"/>
        <a:ext cx="2353435" cy="1882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76C2-D04B-4B68-B9AF-E7F40B9EC80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33554-6810-4DDD-B9CE-8B28B6032A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617E3-1AC4-49E5-9FFD-EA83DD5A8F51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E286-8086-4F07-AE6E-3FA3CF8AEA05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EAAD-3751-47BF-A839-B353A9BDA1BF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7338-2FB5-45B2-A1C1-875055706753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D539-D3B4-46C1-AA53-A43F2F73D9DB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D4B2-5E55-4243-BB88-39A63F067C51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93B7-E8B2-436A-B2AB-57E9670D3570}" type="datetime1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8740-FF1F-48F8-8AFE-AA5978ED6AE5}" type="datetime1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615C-07E8-4097-B3B9-19CC12FDEFAF}" type="datetime1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AAE3-4050-4552-A654-2D92E7ACC9F5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FB1F-FD4B-461B-B5DC-8D4E4088A739}" type="datetime1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C77BA-8035-4FE3-BBE5-56C97F6B6998}" type="datetime1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7157-A18D-4EDB-B7B6-7D5ABFCD4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89776" cy="1470025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Числовые промежутки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4005064"/>
            <a:ext cx="5429288" cy="52397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Урок алгебры в 8 классе.</a:t>
            </a:r>
          </a:p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Отрезок</a:t>
            </a:r>
            <a:r>
              <a:rPr lang="ru-RU" dirty="0" smtClean="0"/>
              <a:t>– множество чисел, удовлетворяющих условию </a:t>
            </a:r>
            <a:r>
              <a:rPr lang="en-US" dirty="0" err="1" smtClean="0"/>
              <a:t>a≤x</a:t>
            </a:r>
            <a:r>
              <a:rPr lang="en-US" dirty="0" smtClean="0"/>
              <a:t> ≤ </a:t>
            </a:r>
            <a:r>
              <a:rPr lang="en-US" dirty="0" smtClean="0"/>
              <a:t>b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Обозначается 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99592" y="3501008"/>
            <a:ext cx="76328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15816" y="3429000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3429000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71800" y="350100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350100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00392" y="342900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ru-RU" sz="4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203848" y="321297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91880" y="321297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851920" y="321297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139952" y="3284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499992" y="3284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860032" y="3284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3284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124744"/>
            <a:ext cx="1771650" cy="619125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Полуинтервал</a:t>
            </a:r>
            <a:r>
              <a:rPr lang="ru-RU" dirty="0" smtClean="0"/>
              <a:t>– множество чисел, удовлетворяющих условиям </a:t>
            </a:r>
            <a:br>
              <a:rPr lang="ru-RU" dirty="0" smtClean="0"/>
            </a:br>
            <a:r>
              <a:rPr lang="en-US" dirty="0" smtClean="0"/>
              <a:t>a&lt;x </a:t>
            </a:r>
            <a:r>
              <a:rPr lang="en-US" dirty="0" smtClean="0"/>
              <a:t>≤ </a:t>
            </a:r>
            <a:r>
              <a:rPr lang="en-US" dirty="0" smtClean="0"/>
              <a:t>b</a:t>
            </a:r>
            <a:r>
              <a:rPr lang="ru-RU" dirty="0" smtClean="0"/>
              <a:t>. Обозначается 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772816"/>
            <a:ext cx="1800225" cy="619125"/>
          </a:xfrm>
          <a:prstGeom prst="rect">
            <a:avLst/>
          </a:prstGeom>
          <a:noFill/>
        </p:spPr>
      </p:pic>
      <p:sp>
        <p:nvSpPr>
          <p:cNvPr id="23" name="Стрелка вправо 22"/>
          <p:cNvSpPr/>
          <p:nvPr/>
        </p:nvSpPr>
        <p:spPr>
          <a:xfrm>
            <a:off x="1043608" y="4869160"/>
            <a:ext cx="76328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59832" y="479715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52120" y="4797152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915816" y="486916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ru-RU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5580112" y="486916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ru-RU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8244408" y="479715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ru-RU" sz="4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347864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635896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995936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8396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64400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0404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292080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35"/>
          <p:cNvSpPr/>
          <p:nvPr/>
        </p:nvSpPr>
        <p:spPr>
          <a:xfrm>
            <a:off x="611560" y="2636912"/>
            <a:ext cx="76328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627784" y="2564904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220072" y="2564904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483768" y="263691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ru-RU" sz="4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48064" y="263691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ru-RU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7812360" y="256490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ru-RU" sz="44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915816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203848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563888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85192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21196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57200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860032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39552" y="3645024"/>
            <a:ext cx="5035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</a:rPr>
              <a:t>a≤x</a:t>
            </a:r>
            <a:r>
              <a:rPr lang="en-US" sz="4000" dirty="0" smtClean="0">
                <a:solidFill>
                  <a:srgbClr val="7030A0"/>
                </a:solidFill>
              </a:rPr>
              <a:t> &lt; </a:t>
            </a:r>
            <a:r>
              <a:rPr lang="en-US" sz="4000" dirty="0" smtClean="0">
                <a:solidFill>
                  <a:srgbClr val="7030A0"/>
                </a:solidFill>
              </a:rPr>
              <a:t>b</a:t>
            </a:r>
            <a:r>
              <a:rPr lang="ru-RU" sz="4000" dirty="0" smtClean="0">
                <a:solidFill>
                  <a:srgbClr val="7030A0"/>
                </a:solidFill>
              </a:rPr>
              <a:t>. Обозначается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717032"/>
            <a:ext cx="1800225" cy="619125"/>
          </a:xfrm>
          <a:prstGeom prst="rect">
            <a:avLst/>
          </a:prstGeom>
          <a:noFill/>
        </p:spPr>
      </p:pic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Числовой луч</a:t>
            </a:r>
            <a:r>
              <a:rPr lang="ru-RU" dirty="0" smtClean="0"/>
              <a:t>– множество чисел, удовлетворяющих условиям </a:t>
            </a:r>
            <a:br>
              <a:rPr lang="ru-RU" dirty="0" smtClean="0"/>
            </a:br>
            <a:r>
              <a:rPr lang="en-US" dirty="0" smtClean="0"/>
              <a:t>x≥</a:t>
            </a:r>
            <a:r>
              <a:rPr lang="ru-RU" dirty="0" smtClean="0"/>
              <a:t>а. Обозначается 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043608" y="4869160"/>
            <a:ext cx="76328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52120" y="479715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580112" y="486916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8244408" y="479715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ru-RU" sz="4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347864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635896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995936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8396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64400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0404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292080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35"/>
          <p:cNvSpPr/>
          <p:nvPr/>
        </p:nvSpPr>
        <p:spPr>
          <a:xfrm>
            <a:off x="611560" y="2636912"/>
            <a:ext cx="76328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627784" y="2564904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483768" y="263691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ru-RU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7812360" y="256490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ru-RU" sz="44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915816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203848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563888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85192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21196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57200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860032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39552" y="3645024"/>
            <a:ext cx="4395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x ≤</a:t>
            </a:r>
            <a:r>
              <a:rPr lang="ru-RU" sz="4000" dirty="0" smtClean="0">
                <a:solidFill>
                  <a:srgbClr val="7030A0"/>
                </a:solidFill>
              </a:rPr>
              <a:t>а. </a:t>
            </a:r>
            <a:r>
              <a:rPr lang="ru-RU" sz="4000" dirty="0" smtClean="0">
                <a:solidFill>
                  <a:srgbClr val="7030A0"/>
                </a:solidFill>
              </a:rPr>
              <a:t>Обозначается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5220072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508104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68144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156176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516216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876256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164288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043608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331640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691680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979712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2339752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699792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987824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772816"/>
            <a:ext cx="1933575" cy="619125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3645024"/>
            <a:ext cx="2257425" cy="619125"/>
          </a:xfrm>
          <a:prstGeom prst="rect">
            <a:avLst/>
          </a:prstGeom>
          <a:noFill/>
        </p:spPr>
      </p:pic>
      <p:sp>
        <p:nvSpPr>
          <p:cNvPr id="64" name="Нижний колонтитул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Открытый числовой луч</a:t>
            </a:r>
            <a:r>
              <a:rPr lang="ru-RU" dirty="0" smtClean="0"/>
              <a:t>– множество чисел, удовлетворяющих условиям</a:t>
            </a:r>
            <a:r>
              <a:rPr lang="en-US" dirty="0" smtClean="0"/>
              <a:t>   </a:t>
            </a:r>
            <a:br>
              <a:rPr lang="en-US" dirty="0" smtClean="0"/>
            </a:br>
            <a:r>
              <a:rPr lang="en-US" dirty="0" smtClean="0"/>
              <a:t>x&gt;</a:t>
            </a:r>
            <a:r>
              <a:rPr lang="ru-RU" dirty="0" smtClean="0"/>
              <a:t>а. Обозначается 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043608" y="4869160"/>
            <a:ext cx="76328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652120" y="479715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580112" y="486916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8244408" y="479715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ru-RU" sz="44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3347864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635896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3995936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8396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64400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004048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292080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трелка вправо 35"/>
          <p:cNvSpPr/>
          <p:nvPr/>
        </p:nvSpPr>
        <p:spPr>
          <a:xfrm>
            <a:off x="611560" y="2636912"/>
            <a:ext cx="76328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627784" y="2564904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483768" y="2636912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ru-RU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7812360" y="2564904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ru-RU" sz="4400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915816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203848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563888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85192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421196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572000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860032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39552" y="3645024"/>
            <a:ext cx="4395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x &lt;</a:t>
            </a:r>
            <a:r>
              <a:rPr lang="ru-RU" sz="4000" dirty="0" smtClean="0">
                <a:solidFill>
                  <a:srgbClr val="7030A0"/>
                </a:solidFill>
              </a:rPr>
              <a:t>а. </a:t>
            </a:r>
            <a:r>
              <a:rPr lang="ru-RU" sz="4000" dirty="0" smtClean="0">
                <a:solidFill>
                  <a:srgbClr val="7030A0"/>
                </a:solidFill>
              </a:rPr>
              <a:t>Обозначается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5220072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508104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68144" y="2348880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156176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516216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876256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164288" y="242088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1043608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331640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691680" y="4581128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979712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2339752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699792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987824" y="465313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3717032"/>
            <a:ext cx="2286000" cy="619125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844824"/>
            <a:ext cx="1990725" cy="619125"/>
          </a:xfrm>
          <a:prstGeom prst="rect">
            <a:avLst/>
          </a:prstGeom>
          <a:noFill/>
        </p:spPr>
      </p:pic>
      <p:sp>
        <p:nvSpPr>
          <p:cNvPr id="64" name="Нижний колонтитул 6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Закрепление:</a:t>
            </a:r>
            <a:endParaRPr lang="ru-RU" dirty="0"/>
          </a:p>
        </p:txBody>
      </p:sp>
      <p:pic>
        <p:nvPicPr>
          <p:cNvPr id="26626" name="Picture 2" descr="C:\Users\Варвара\AppData\Local\Microsoft\Windows\Temporary Internet Files\Content.IE5\1Z3VVFSA\MM91000109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21623"/>
            <a:ext cx="3312368" cy="4883929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83568" y="404664"/>
          <a:ext cx="78488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мы узнали: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Что такое числовые промежутки;</a:t>
            </a:r>
          </a:p>
          <a:p>
            <a:pPr>
              <a:buFontTx/>
              <a:buChar char="-"/>
            </a:pPr>
            <a:r>
              <a:rPr lang="ru-RU" dirty="0" smtClean="0"/>
              <a:t>Виды числовых промежутков;</a:t>
            </a:r>
          </a:p>
          <a:p>
            <a:pPr>
              <a:buFontTx/>
              <a:buChar char="-"/>
            </a:pPr>
            <a:r>
              <a:rPr lang="ru-RU" dirty="0" smtClean="0"/>
              <a:t>Как выглядит геометрическая модель числового промежутка;</a:t>
            </a:r>
          </a:p>
          <a:p>
            <a:pPr>
              <a:buFontTx/>
              <a:buChar char="-"/>
            </a:pPr>
            <a:r>
              <a:rPr lang="ru-RU" dirty="0" smtClean="0"/>
              <a:t>Как записать аналитическую модель числового промежутка…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pic>
        <p:nvPicPr>
          <p:cNvPr id="27652" name="Picture 4" descr="C:\Users\Варвара\AppData\Local\Microsoft\Windows\Temporary Internet Files\Content.IE5\V52DGQIH\MM90030341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221088"/>
            <a:ext cx="1938849" cy="1698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подготовке презентации использовались материалы из пособия для преподавателей по учебнику Макарычева…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051" t="8800" r="35725" b="12004"/>
          <a:stretch>
            <a:fillRect/>
          </a:stretch>
        </p:blipFill>
        <p:spPr bwMode="auto">
          <a:xfrm>
            <a:off x="7236296" y="3501008"/>
            <a:ext cx="15841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мы узнаем: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Что такое числовые промежутки;</a:t>
            </a:r>
          </a:p>
          <a:p>
            <a:pPr>
              <a:buFontTx/>
              <a:buChar char="-"/>
            </a:pPr>
            <a:r>
              <a:rPr lang="ru-RU" dirty="0" smtClean="0"/>
              <a:t>Виды числовых промежутков;</a:t>
            </a:r>
          </a:p>
          <a:p>
            <a:pPr>
              <a:buFontTx/>
              <a:buChar char="-"/>
            </a:pPr>
            <a:r>
              <a:rPr lang="ru-RU" dirty="0" smtClean="0"/>
              <a:t>Как выглядит геометрическая модель числового промежутка;</a:t>
            </a:r>
          </a:p>
          <a:p>
            <a:pPr>
              <a:buFontTx/>
              <a:buChar char="-"/>
            </a:pPr>
            <a:r>
              <a:rPr lang="ru-RU" dirty="0" smtClean="0"/>
              <a:t>Как записать аналитическую модель числового промежутка…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  <p:pic>
        <p:nvPicPr>
          <p:cNvPr id="6145" name="Picture 1" descr="C:\Users\Варвара\AppData\Local\Microsoft\Windows\Temporary Internet Files\Content.IE5\RJ5J80J0\MM9003364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53136"/>
            <a:ext cx="819150" cy="1381125"/>
          </a:xfrm>
          <a:prstGeom prst="rect">
            <a:avLst/>
          </a:prstGeom>
          <a:noFill/>
        </p:spPr>
      </p:pic>
      <p:pic>
        <p:nvPicPr>
          <p:cNvPr id="6146" name="Picture 2" descr="C:\Users\Варвара\AppData\Local\Microsoft\Windows\Temporary Internet Files\Content.IE5\4Y0PSUMQ\MC9004244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764704"/>
            <a:ext cx="1774825" cy="187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устно: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 1.</a:t>
            </a:r>
          </a:p>
          <a:p>
            <a:pPr>
              <a:buNone/>
            </a:pPr>
            <a:r>
              <a:rPr lang="ru-RU" dirty="0" smtClean="0"/>
              <a:t>Назовите верное неравенство, которое получится, если к обеим частям неравенства </a:t>
            </a:r>
            <a:r>
              <a:rPr lang="ru-RU" b="1" u="sng" dirty="0" smtClean="0"/>
              <a:t>-1</a:t>
            </a:r>
            <a:r>
              <a:rPr lang="en-US" b="1" u="sng" dirty="0" smtClean="0"/>
              <a:t>&lt;3</a:t>
            </a:r>
          </a:p>
          <a:p>
            <a:pPr>
              <a:buNone/>
            </a:pPr>
            <a:r>
              <a:rPr lang="ru-RU" b="1" u="sng" dirty="0" smtClean="0"/>
              <a:t>прибавить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число 4,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ч</a:t>
            </a:r>
            <a:r>
              <a:rPr lang="ru-RU" dirty="0" smtClean="0">
                <a:solidFill>
                  <a:srgbClr val="7030A0"/>
                </a:solidFill>
              </a:rPr>
              <a:t>исло -2.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779912" y="3645024"/>
            <a:ext cx="2952328" cy="1728192"/>
          </a:xfrm>
          <a:prstGeom prst="irregularSeal1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3&lt;7</a:t>
            </a:r>
            <a:endParaRPr lang="ru-RU" sz="6000" dirty="0"/>
          </a:p>
        </p:txBody>
      </p:sp>
      <p:sp>
        <p:nvSpPr>
          <p:cNvPr id="5" name="Пятно 1 4"/>
          <p:cNvSpPr/>
          <p:nvPr/>
        </p:nvSpPr>
        <p:spPr>
          <a:xfrm>
            <a:off x="5796136" y="4293096"/>
            <a:ext cx="2952328" cy="1728192"/>
          </a:xfrm>
          <a:prstGeom prst="irregularSeal1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-3&lt;1</a:t>
            </a:r>
            <a:endParaRPr lang="ru-RU" sz="6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устно: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 2.</a:t>
            </a:r>
          </a:p>
          <a:p>
            <a:pPr>
              <a:buNone/>
            </a:pPr>
            <a:r>
              <a:rPr lang="ru-RU" dirty="0" smtClean="0"/>
              <a:t>Назовите верное неравенство, которое получится, если из обеих частей неравенства -15</a:t>
            </a:r>
            <a:r>
              <a:rPr lang="en-US" dirty="0" smtClean="0"/>
              <a:t>&lt;</a:t>
            </a:r>
            <a:r>
              <a:rPr lang="ru-RU" dirty="0" smtClean="0"/>
              <a:t>-2</a:t>
            </a:r>
            <a:endParaRPr lang="en-US" dirty="0" smtClean="0"/>
          </a:p>
          <a:p>
            <a:pPr>
              <a:buNone/>
            </a:pPr>
            <a:r>
              <a:rPr lang="ru-RU" b="1" u="sng" dirty="0" smtClean="0"/>
              <a:t>вычесть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число 3,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dirty="0" smtClean="0">
                <a:solidFill>
                  <a:srgbClr val="7030A0"/>
                </a:solidFill>
              </a:rPr>
              <a:t>ч</a:t>
            </a:r>
            <a:r>
              <a:rPr lang="ru-RU" dirty="0" smtClean="0">
                <a:solidFill>
                  <a:srgbClr val="7030A0"/>
                </a:solidFill>
              </a:rPr>
              <a:t>исло -5.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779912" y="3645024"/>
            <a:ext cx="2952328" cy="1728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-18</a:t>
            </a:r>
            <a:r>
              <a:rPr lang="en-US" sz="3600" dirty="0" smtClean="0"/>
              <a:t>&lt;</a:t>
            </a:r>
            <a:r>
              <a:rPr lang="ru-RU" sz="3600" dirty="0" smtClean="0"/>
              <a:t>-5</a:t>
            </a:r>
            <a:endParaRPr lang="ru-RU" sz="3600" dirty="0"/>
          </a:p>
        </p:txBody>
      </p:sp>
      <p:sp>
        <p:nvSpPr>
          <p:cNvPr id="5" name="Пятно 1 4"/>
          <p:cNvSpPr/>
          <p:nvPr/>
        </p:nvSpPr>
        <p:spPr>
          <a:xfrm>
            <a:off x="5796136" y="4293096"/>
            <a:ext cx="2952328" cy="172819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-</a:t>
            </a:r>
            <a:r>
              <a:rPr lang="ru-RU" sz="3200" dirty="0" smtClean="0"/>
              <a:t>10</a:t>
            </a:r>
            <a:r>
              <a:rPr lang="en-US" sz="3200" dirty="0" smtClean="0"/>
              <a:t>&lt;</a:t>
            </a:r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устно: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 3.</a:t>
            </a:r>
          </a:p>
          <a:p>
            <a:pPr>
              <a:buNone/>
            </a:pPr>
            <a:r>
              <a:rPr lang="ru-RU" dirty="0" smtClean="0"/>
              <a:t>Назовите верное неравенство, которое получится, если обе части неравенства </a:t>
            </a:r>
          </a:p>
          <a:p>
            <a:pPr>
              <a:buNone/>
            </a:pPr>
            <a:r>
              <a:rPr lang="ru-RU" dirty="0" smtClean="0"/>
              <a:t>6</a:t>
            </a:r>
            <a:r>
              <a:rPr lang="en-US" dirty="0" smtClean="0"/>
              <a:t>&gt;-1</a:t>
            </a:r>
          </a:p>
          <a:p>
            <a:pPr>
              <a:buNone/>
            </a:pPr>
            <a:r>
              <a:rPr lang="ru-RU" b="1" u="sng" dirty="0" smtClean="0"/>
              <a:t>умножить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на число 8,</a:t>
            </a:r>
          </a:p>
          <a:p>
            <a:pPr>
              <a:buNone/>
            </a:pPr>
            <a:r>
              <a:rPr lang="en-US" dirty="0" smtClean="0"/>
              <a:t>          </a:t>
            </a:r>
            <a:r>
              <a:rPr lang="ru-RU" dirty="0" smtClean="0">
                <a:solidFill>
                  <a:srgbClr val="7030A0"/>
                </a:solidFill>
              </a:rPr>
              <a:t>- на </a:t>
            </a:r>
            <a:r>
              <a:rPr lang="ru-RU" dirty="0" smtClean="0">
                <a:solidFill>
                  <a:srgbClr val="7030A0"/>
                </a:solidFill>
              </a:rPr>
              <a:t>ч</a:t>
            </a:r>
            <a:r>
              <a:rPr lang="ru-RU" dirty="0" smtClean="0">
                <a:solidFill>
                  <a:srgbClr val="7030A0"/>
                </a:solidFill>
              </a:rPr>
              <a:t>исло -5.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779912" y="3645024"/>
            <a:ext cx="2952328" cy="1728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48</a:t>
            </a:r>
            <a:r>
              <a:rPr lang="en-US" sz="4000" dirty="0" smtClean="0"/>
              <a:t>&gt;-8</a:t>
            </a:r>
            <a:endParaRPr lang="ru-RU" sz="4000" dirty="0"/>
          </a:p>
        </p:txBody>
      </p:sp>
      <p:sp>
        <p:nvSpPr>
          <p:cNvPr id="5" name="Пятно 1 4"/>
          <p:cNvSpPr/>
          <p:nvPr/>
        </p:nvSpPr>
        <p:spPr>
          <a:xfrm>
            <a:off x="5796136" y="4293096"/>
            <a:ext cx="2952328" cy="172819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-30&lt;5</a:t>
            </a:r>
            <a:endParaRPr lang="ru-RU" sz="4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устно: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 </a:t>
            </a:r>
            <a:r>
              <a:rPr lang="en-US" dirty="0" smtClean="0"/>
              <a:t>3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Назовите верное неравенство, которое получится, если обе част</a:t>
            </a:r>
            <a:r>
              <a:rPr lang="en-US" dirty="0" smtClean="0"/>
              <a:t>b</a:t>
            </a:r>
            <a:r>
              <a:rPr lang="ru-RU" dirty="0" smtClean="0"/>
              <a:t> неравенства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9&lt;27</a:t>
            </a:r>
          </a:p>
          <a:p>
            <a:pPr>
              <a:buNone/>
            </a:pPr>
            <a:r>
              <a:rPr lang="ru-RU" b="1" u="sng" dirty="0" smtClean="0"/>
              <a:t>Разделить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на число 9,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ч</a:t>
            </a:r>
            <a:r>
              <a:rPr lang="ru-RU" dirty="0" smtClean="0">
                <a:solidFill>
                  <a:srgbClr val="7030A0"/>
                </a:solidFill>
              </a:rPr>
              <a:t>исло -3.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779912" y="3645024"/>
            <a:ext cx="2952328" cy="1728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r>
              <a:rPr lang="en-US" sz="6000" dirty="0" smtClean="0"/>
              <a:t>&lt;</a:t>
            </a:r>
            <a:r>
              <a:rPr lang="ru-RU" sz="6000" dirty="0" smtClean="0"/>
              <a:t>3</a:t>
            </a:r>
            <a:endParaRPr lang="ru-RU" sz="6000" dirty="0"/>
          </a:p>
        </p:txBody>
      </p:sp>
      <p:sp>
        <p:nvSpPr>
          <p:cNvPr id="5" name="Пятно 1 4"/>
          <p:cNvSpPr/>
          <p:nvPr/>
        </p:nvSpPr>
        <p:spPr>
          <a:xfrm>
            <a:off x="5796136" y="4293096"/>
            <a:ext cx="2952328" cy="1728192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r>
              <a:rPr lang="ru-RU" sz="4800" dirty="0" smtClean="0"/>
              <a:t>9</a:t>
            </a:r>
            <a:r>
              <a:rPr lang="en-US" sz="4800" dirty="0" smtClean="0"/>
              <a:t>&gt;</a:t>
            </a:r>
            <a:r>
              <a:rPr lang="ru-RU" sz="4800" dirty="0" smtClean="0"/>
              <a:t>-3</a:t>
            </a:r>
            <a:endParaRPr lang="ru-RU" sz="4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№ </a:t>
            </a:r>
            <a:r>
              <a:rPr lang="en-US" dirty="0" smtClean="0"/>
              <a:t>4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устно: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3212976"/>
            <a:ext cx="1584176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835696" y="2348880"/>
            <a:ext cx="1584176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427984" y="2060848"/>
            <a:ext cx="2736304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72000" y="2276872"/>
            <a:ext cx="936104" cy="64807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52120" y="3573016"/>
            <a:ext cx="2232248" cy="13681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                   </a:t>
            </a:r>
            <a:br>
              <a:rPr lang="ru-RU" dirty="0" smtClean="0"/>
            </a:br>
            <a:r>
              <a:rPr lang="ru-RU" dirty="0" smtClean="0"/>
              <a:t>              А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796136" y="4005064"/>
            <a:ext cx="792088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293096"/>
            <a:ext cx="1543050" cy="6191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085184"/>
            <a:ext cx="1543050" cy="619125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5" y="1340768"/>
            <a:ext cx="2153593" cy="86409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555776" y="4293096"/>
            <a:ext cx="720080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68344" y="1412776"/>
            <a:ext cx="720080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740352" y="5013176"/>
            <a:ext cx="720080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4293096"/>
            <a:ext cx="720080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tx1"/>
                </a:solidFill>
              </a:rPr>
              <a:t>Ø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1412776"/>
            <a:ext cx="720080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А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40352" y="5013176"/>
            <a:ext cx="720080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математических моделей: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Алгебраические (аналитические):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Словесные                                   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Графические (геометрические)</a:t>
            </a: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132856"/>
            <a:ext cx="2140421" cy="6647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1700808"/>
            <a:ext cx="2093771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2843808" y="2996952"/>
            <a:ext cx="3096344" cy="288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Число а больше числа в</a:t>
            </a:r>
            <a:endParaRPr lang="ru-RU" dirty="0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 l="17482" t="49559" r="57948" b="41201"/>
          <a:stretch>
            <a:fillRect/>
          </a:stretch>
        </p:blipFill>
        <p:spPr bwMode="auto">
          <a:xfrm>
            <a:off x="2555776" y="3789040"/>
            <a:ext cx="57868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Интервал</a:t>
            </a:r>
            <a:r>
              <a:rPr lang="ru-RU" dirty="0" smtClean="0"/>
              <a:t> – множество чисел, удовлетворяющих условию </a:t>
            </a:r>
            <a:r>
              <a:rPr lang="en-US" dirty="0" smtClean="0"/>
              <a:t>a&lt;x&lt;b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Обозначается 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124744"/>
            <a:ext cx="1828800" cy="619125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99592" y="3501008"/>
            <a:ext cx="76328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15816" y="3429000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508104" y="3429000"/>
            <a:ext cx="288032" cy="2880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71800" y="350100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3501008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00392" y="3429000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x</a:t>
            </a:r>
            <a:endParaRPr lang="ru-RU" sz="4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203848" y="321297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491880" y="321297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851920" y="3212976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139952" y="3284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499992" y="3284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860032" y="3284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3284984"/>
            <a:ext cx="288032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Сахно Наталия Викторовна          МБОУ СОШ № 11     Темрюкский район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5783FE-50CA-484F-AF57-29198C702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TS101908700</Template>
  <TotalTime>118</TotalTime>
  <Words>491</Words>
  <Application>Microsoft Office PowerPoint</Application>
  <PresentationFormat>Экран (4:3)</PresentationFormat>
  <Paragraphs>121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TS101908700</vt:lpstr>
      <vt:lpstr>Числовые промежутки</vt:lpstr>
      <vt:lpstr>Сегодня мы узнаем:</vt:lpstr>
      <vt:lpstr>Работаем устно:</vt:lpstr>
      <vt:lpstr>Работаем устно:</vt:lpstr>
      <vt:lpstr>Работаем устно:</vt:lpstr>
      <vt:lpstr>Работаем устно:</vt:lpstr>
      <vt:lpstr>Работаем устно:</vt:lpstr>
      <vt:lpstr>Виды математических моделей:</vt:lpstr>
      <vt:lpstr>Интервал – множество чисел, удовлетворяющих условию a&lt;x&lt;b. Обозначается </vt:lpstr>
      <vt:lpstr>Отрезок– множество чисел, удовлетворяющих условию a≤x ≤ b. Обозначается </vt:lpstr>
      <vt:lpstr>Полуинтервал– множество чисел, удовлетворяющих условиям  a&lt;x ≤ b. Обозначается </vt:lpstr>
      <vt:lpstr>Числовой луч– множество чисел, удовлетворяющих условиям  x≥а. Обозначается </vt:lpstr>
      <vt:lpstr>Открытый числовой луч– множество чисел, удовлетворяющих условиям    x&gt;а. Обозначается </vt:lpstr>
      <vt:lpstr>Закрепление:</vt:lpstr>
      <vt:lpstr>Слайд 15</vt:lpstr>
      <vt:lpstr>Сегодня мы узнали:</vt:lpstr>
      <vt:lpstr>При подготовке презентации использовались материалы из пособия для преподавателей по учебнику Макарычева…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промежутки</dc:title>
  <dc:subject>Шаблон оформления</dc:subject>
  <dc:creator>Варвара</dc:creator>
  <dc:description>Шаблон оформления
Корпорация Майкрософт</dc:description>
  <cp:lastModifiedBy>Варвара</cp:lastModifiedBy>
  <cp:revision>15</cp:revision>
  <dcterms:created xsi:type="dcterms:W3CDTF">2013-03-17T18:52:02Z</dcterms:created>
  <dcterms:modified xsi:type="dcterms:W3CDTF">2013-03-17T20:50:18Z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TC019087009991</vt:lpwstr>
  </property>
</Properties>
</file>