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FEA4F304-F38E-4D88-B4F8-B4CE16F79E0D}" type="datetimeFigureOut">
              <a:rPr lang="ru-RU" smtClean="0"/>
              <a:pPr/>
              <a:t>13.06.2015</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91E6C9E-2697-431D-BAEC-80CCED7A5A3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EA4F304-F38E-4D88-B4F8-B4CE16F79E0D}" type="datetimeFigureOut">
              <a:rPr lang="ru-RU" smtClean="0"/>
              <a:pPr/>
              <a:t>13.06.2015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1E6C9E-2697-431D-BAEC-80CCED7A5A3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EA4F304-F38E-4D88-B4F8-B4CE16F79E0D}" type="datetimeFigureOut">
              <a:rPr lang="ru-RU" smtClean="0"/>
              <a:pPr/>
              <a:t>13.06.2015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1E6C9E-2697-431D-BAEC-80CCED7A5A3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FEA4F304-F38E-4D88-B4F8-B4CE16F79E0D}" type="datetimeFigureOut">
              <a:rPr lang="ru-RU" smtClean="0"/>
              <a:pPr/>
              <a:t>13.06.2015</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691E6C9E-2697-431D-BAEC-80CCED7A5A3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FEA4F304-F38E-4D88-B4F8-B4CE16F79E0D}" type="datetimeFigureOut">
              <a:rPr lang="ru-RU" smtClean="0"/>
              <a:pPr/>
              <a:t>13.06.2015</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691E6C9E-2697-431D-BAEC-80CCED7A5A3E}"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FEA4F304-F38E-4D88-B4F8-B4CE16F79E0D}" type="datetimeFigureOut">
              <a:rPr lang="ru-RU" smtClean="0"/>
              <a:pPr/>
              <a:t>13.06.2015</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691E6C9E-2697-431D-BAEC-80CCED7A5A3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FEA4F304-F38E-4D88-B4F8-B4CE16F79E0D}" type="datetimeFigureOut">
              <a:rPr lang="ru-RU" smtClean="0"/>
              <a:pPr/>
              <a:t>13.06.2015</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691E6C9E-2697-431D-BAEC-80CCED7A5A3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EA4F304-F38E-4D88-B4F8-B4CE16F79E0D}" type="datetimeFigureOut">
              <a:rPr lang="ru-RU" smtClean="0"/>
              <a:pPr/>
              <a:t>13.06.2015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91E6C9E-2697-431D-BAEC-80CCED7A5A3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FEA4F304-F38E-4D88-B4F8-B4CE16F79E0D}" type="datetimeFigureOut">
              <a:rPr lang="ru-RU" smtClean="0"/>
              <a:pPr/>
              <a:t>13.06.2015</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691E6C9E-2697-431D-BAEC-80CCED7A5A3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FEA4F304-F38E-4D88-B4F8-B4CE16F79E0D}" type="datetimeFigureOut">
              <a:rPr lang="ru-RU" smtClean="0"/>
              <a:pPr/>
              <a:t>13.06.2015</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691E6C9E-2697-431D-BAEC-80CCED7A5A3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FEA4F304-F38E-4D88-B4F8-B4CE16F79E0D}" type="datetimeFigureOut">
              <a:rPr lang="ru-RU" smtClean="0"/>
              <a:pPr/>
              <a:t>13.06.2015</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691E6C9E-2697-431D-BAEC-80CCED7A5A3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EA4F304-F38E-4D88-B4F8-B4CE16F79E0D}" type="datetimeFigureOut">
              <a:rPr lang="ru-RU" smtClean="0"/>
              <a:pPr/>
              <a:t>13.06.2015</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91E6C9E-2697-431D-BAEC-80CCED7A5A3E}"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4800" b="1" i="1" u="sng" dirty="0" smtClean="0">
                <a:solidFill>
                  <a:schemeClr val="bg1"/>
                </a:solidFill>
              </a:rPr>
              <a:t>Плавание.</a:t>
            </a:r>
            <a:endParaRPr lang="ru-RU" sz="4800" b="1" i="1" u="sng" dirty="0">
              <a:solidFill>
                <a:schemeClr val="bg1"/>
              </a:solidFill>
            </a:endParaRPr>
          </a:p>
        </p:txBody>
      </p:sp>
      <p:sp>
        <p:nvSpPr>
          <p:cNvPr id="3" name="Подзаголовок 2"/>
          <p:cNvSpPr>
            <a:spLocks noGrp="1"/>
          </p:cNvSpPr>
          <p:nvPr>
            <p:ph type="subTitle" idx="1"/>
          </p:nvPr>
        </p:nvSpPr>
        <p:spPr>
          <a:xfrm>
            <a:off x="540544" y="2250280"/>
            <a:ext cx="8062912" cy="2474864"/>
          </a:xfrm>
        </p:spPr>
        <p:txBody>
          <a:bodyPr>
            <a:normAutofit/>
          </a:bodyPr>
          <a:lstStyle/>
          <a:p>
            <a:pPr algn="ctr"/>
            <a:r>
              <a:rPr lang="ru-RU" i="1" dirty="0" smtClean="0">
                <a:solidFill>
                  <a:schemeClr val="bg1"/>
                </a:solidFill>
                <a:effectLst>
                  <a:outerShdw blurRad="38100" dist="38100" dir="2700000" algn="tl">
                    <a:srgbClr val="000000">
                      <a:alpha val="43137"/>
                    </a:srgbClr>
                  </a:outerShdw>
                </a:effectLst>
              </a:rPr>
              <a:t>Плавание — вид спорта или спортивная дисциплина, заключающаяся в преодолении вплавь за наименьшее время различных дистанций</a:t>
            </a:r>
            <a:r>
              <a:rPr lang="ru-RU" dirty="0" smtClean="0"/>
              <a:t>.</a:t>
            </a:r>
            <a:endParaRPr lang="ru-RU" dirty="0"/>
          </a:p>
        </p:txBody>
      </p:sp>
      <p:sp>
        <p:nvSpPr>
          <p:cNvPr id="4" name="TextBox 3"/>
          <p:cNvSpPr txBox="1"/>
          <p:nvPr/>
        </p:nvSpPr>
        <p:spPr>
          <a:xfrm>
            <a:off x="4067944" y="5661248"/>
            <a:ext cx="3384376" cy="369332"/>
          </a:xfrm>
          <a:prstGeom prst="rect">
            <a:avLst/>
          </a:prstGeom>
          <a:noFill/>
        </p:spPr>
        <p:txBody>
          <a:bodyPr wrap="square" rtlCol="0">
            <a:spAutoFit/>
          </a:bodyPr>
          <a:lstStyle/>
          <a:p>
            <a:r>
              <a:rPr lang="ru-RU" dirty="0" smtClean="0"/>
              <a:t>Мелентьев Д., ученик  9В</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swimmer.jpg"/>
          <p:cNvPicPr>
            <a:picLocks noGrp="1" noChangeAspect="1"/>
          </p:cNvPicPr>
          <p:nvPr>
            <p:ph idx="1"/>
          </p:nvPr>
        </p:nvPicPr>
        <p:blipFill>
          <a:blip r:embed="rId2" cstate="print"/>
          <a:stretch>
            <a:fillRect/>
          </a:stretch>
        </p:blipFill>
        <p:spPr>
          <a:xfrm>
            <a:off x="0" y="0"/>
            <a:ext cx="9144000" cy="4653136"/>
          </a:xfrm>
        </p:spPr>
      </p:pic>
      <p:sp>
        <p:nvSpPr>
          <p:cNvPr id="7" name="TextBox 6"/>
          <p:cNvSpPr txBox="1"/>
          <p:nvPr/>
        </p:nvSpPr>
        <p:spPr>
          <a:xfrm>
            <a:off x="0" y="4611231"/>
            <a:ext cx="9144000" cy="2246769"/>
          </a:xfrm>
          <a:prstGeom prst="rect">
            <a:avLst/>
          </a:prstGeom>
          <a:noFill/>
        </p:spPr>
        <p:txBody>
          <a:bodyPr wrap="square" rtlCol="0">
            <a:spAutoFit/>
          </a:bodyPr>
          <a:lstStyle/>
          <a:p>
            <a:r>
              <a:rPr lang="ru-RU" sz="2000" dirty="0" smtClean="0"/>
              <a:t>Один из наиболее технически сложных и утомительных стилей плавания. Это стиль плавания на животе, в котором левая и правая части тела одновременно совершают симметричные движения: руки совершают широкий и мощный гребок, приподнимающий тело пловца над водой, ноги и таз совершают волнообразные движения. Баттерфляй — один из самых сложных способов плавания и считается вторым по скорости после кроля</a:t>
            </a:r>
            <a:r>
              <a:rPr lang="ru-RU" dirty="0" smtClean="0"/>
              <a:t>.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p:cNvSpPr>
            <a:spLocks noGrp="1"/>
          </p:cNvSpPr>
          <p:nvPr>
            <p:ph type="body" idx="2"/>
          </p:nvPr>
        </p:nvSpPr>
        <p:spPr>
          <a:xfrm>
            <a:off x="0" y="4437112"/>
            <a:ext cx="9144000" cy="2420888"/>
          </a:xfrm>
        </p:spPr>
        <p:txBody>
          <a:bodyPr>
            <a:noAutofit/>
          </a:bodyPr>
          <a:lstStyle/>
          <a:p>
            <a:r>
              <a:rPr lang="ru-RU" sz="1800" b="1" i="1" dirty="0" smtClean="0"/>
              <a:t>Плавание на спине</a:t>
            </a:r>
            <a:r>
              <a:rPr lang="ru-RU" sz="1800" i="1" dirty="0" smtClean="0"/>
              <a:t>, кроль на спине — стиль плавания, который визуально похож на кроль (руки совершают гребки попеременно, а ноги совершают попеременное непрерывное поднятие/опускание), но имеет следующие отличия: человек плывет на спине, а не на животе, и пронос над водой выполняется прямой рукой, а не согнутой, как в кроле. Особенностью этого способа является то, что человеку не надо выдыхать в воду, так как лицо находится на поверхности. Еще одна особенность стиля — это то, что старт совершается из воды, а не с тумбочки, как во всех остальных стилях.</a:t>
            </a:r>
            <a:endParaRPr lang="ru-RU" sz="1800" i="1" dirty="0"/>
          </a:p>
        </p:txBody>
      </p:sp>
      <p:pic>
        <p:nvPicPr>
          <p:cNvPr id="5" name="Объект 4" descr="34008_600.jpg"/>
          <p:cNvPicPr>
            <a:picLocks noGrp="1" noChangeAspect="1"/>
          </p:cNvPicPr>
          <p:nvPr>
            <p:ph sz="half" idx="1"/>
          </p:nvPr>
        </p:nvPicPr>
        <p:blipFill>
          <a:blip r:embed="rId2" cstate="print"/>
          <a:stretch>
            <a:fillRect/>
          </a:stretch>
        </p:blipFill>
        <p:spPr>
          <a:xfrm>
            <a:off x="0" y="0"/>
            <a:ext cx="9144000" cy="4437111"/>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2"/>
          </p:nvPr>
        </p:nvSpPr>
        <p:spPr>
          <a:xfrm>
            <a:off x="0" y="4581128"/>
            <a:ext cx="9144000" cy="2276872"/>
          </a:xfrm>
        </p:spPr>
        <p:txBody>
          <a:bodyPr>
            <a:noAutofit/>
          </a:bodyPr>
          <a:lstStyle/>
          <a:p>
            <a:r>
              <a:rPr lang="ru-RU" sz="1800" b="1" dirty="0" smtClean="0"/>
              <a:t>Брасс</a:t>
            </a:r>
            <a:r>
              <a:rPr lang="ru-RU" sz="1800" dirty="0" smtClean="0"/>
              <a:t>  — стиль спортивного плавания на груди, при котором руки и ноги выполняют симметричные движения в плоскости, параллельной поверхности воды. Если смотреть по наивысшим достижениям в разных стилях плавания, брасс — самый медленный из них. Так, по состоянию на 2011 год для 50-метрового бассейна рекорд мира в стометровке кролем — 46,91 сек. баттерфляем — 49,82 сек., на спине — 51,94 сек., а в брассе он — всего лишь 58,58 сек</a:t>
            </a:r>
            <a:r>
              <a:rPr lang="ru-RU" sz="1800" baseline="30000" dirty="0" smtClean="0"/>
              <a:t>[1]</a:t>
            </a:r>
            <a:r>
              <a:rPr lang="ru-RU" sz="1800" dirty="0" smtClean="0"/>
              <a:t>. В то же время брасс часто считается самым сложным стилем в техническом отношении</a:t>
            </a:r>
            <a:r>
              <a:rPr lang="ru-RU" sz="1800" baseline="30000" dirty="0" smtClean="0"/>
              <a:t>[3]</a:t>
            </a:r>
            <a:r>
              <a:rPr lang="ru-RU" sz="1800" dirty="0" smtClean="0"/>
              <a:t>. </a:t>
            </a:r>
          </a:p>
          <a:p>
            <a:pPr algn="l"/>
            <a:endParaRPr lang="ru-RU" sz="2000" b="1" i="1" u="sng" dirty="0">
              <a:effectLst>
                <a:outerShdw blurRad="38100" dist="38100" dir="2700000" algn="tl">
                  <a:srgbClr val="000000">
                    <a:alpha val="43137"/>
                  </a:srgbClr>
                </a:outerShdw>
              </a:effectLst>
            </a:endParaRPr>
          </a:p>
        </p:txBody>
      </p:sp>
      <p:pic>
        <p:nvPicPr>
          <p:cNvPr id="5" name="Объект 4" descr="default_0.jpeg"/>
          <p:cNvPicPr>
            <a:picLocks noGrp="1" noChangeAspect="1"/>
          </p:cNvPicPr>
          <p:nvPr>
            <p:ph sz="half" idx="1"/>
          </p:nvPr>
        </p:nvPicPr>
        <p:blipFill>
          <a:blip r:embed="rId2" cstate="print"/>
          <a:stretch>
            <a:fillRect/>
          </a:stretch>
        </p:blipFill>
        <p:spPr>
          <a:xfrm>
            <a:off x="0" y="0"/>
            <a:ext cx="9144000" cy="458112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2"/>
          </p:nvPr>
        </p:nvSpPr>
        <p:spPr>
          <a:xfrm>
            <a:off x="0" y="4293096"/>
            <a:ext cx="9144000" cy="2564904"/>
          </a:xfrm>
        </p:spPr>
        <p:txBody>
          <a:bodyPr>
            <a:normAutofit/>
          </a:bodyPr>
          <a:lstStyle/>
          <a:p>
            <a:r>
              <a:rPr lang="ru-RU" sz="1800" b="1" dirty="0" smtClean="0"/>
              <a:t>Кроль</a:t>
            </a:r>
            <a:r>
              <a:rPr lang="ru-RU" sz="1800" dirty="0" smtClean="0"/>
              <a:t>  — стиль плавания на животе, в котором левая и правая часть тела совершают гребки попеременно. Каждая рука совершает широкий гребок вдоль оси тела пловца, во время чего ноги, в свою очередь, тоже попеременно поднимаются и опускаются. Лицо плывущего находится в воде, и лишь периодически во время гребка голова поворачивается, чтобы сделать вдох. Кроль считается наиболее быстрым способом плавания. На соревнованиях по плаванию вольным стилем большинство спортсменов отдают предпочтение именно кролю, поэтому «вольный стиль» и «кроль» стали практически синонимами.</a:t>
            </a:r>
            <a:endParaRPr lang="ru-RU" sz="1800" dirty="0"/>
          </a:p>
        </p:txBody>
      </p:sp>
      <p:pic>
        <p:nvPicPr>
          <p:cNvPr id="5" name="Объект 4" descr="24.jpg"/>
          <p:cNvPicPr>
            <a:picLocks noGrp="1" noChangeAspect="1"/>
          </p:cNvPicPr>
          <p:nvPr>
            <p:ph sz="half" idx="1"/>
          </p:nvPr>
        </p:nvPicPr>
        <p:blipFill>
          <a:blip r:embed="rId2" cstate="print"/>
          <a:stretch>
            <a:fillRect/>
          </a:stretch>
        </p:blipFill>
        <p:spPr>
          <a:xfrm>
            <a:off x="0" y="0"/>
            <a:ext cx="9144000" cy="4293096"/>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descr="24.jpg"/>
          <p:cNvPicPr>
            <a:picLocks noChangeAspect="1"/>
          </p:cNvPicPr>
          <p:nvPr/>
        </p:nvPicPr>
        <p:blipFill>
          <a:blip r:embed="rId2" cstate="print"/>
          <a:stretch>
            <a:fillRect/>
          </a:stretch>
        </p:blipFill>
        <p:spPr>
          <a:xfrm>
            <a:off x="4719960" y="4077072"/>
            <a:ext cx="4424040" cy="2780928"/>
          </a:xfrm>
          <a:prstGeom prst="rect">
            <a:avLst/>
          </a:prstGeom>
        </p:spPr>
      </p:pic>
      <p:pic>
        <p:nvPicPr>
          <p:cNvPr id="13" name="Рисунок 12" descr="default_0.jpeg"/>
          <p:cNvPicPr>
            <a:picLocks noChangeAspect="1"/>
          </p:cNvPicPr>
          <p:nvPr/>
        </p:nvPicPr>
        <p:blipFill>
          <a:blip r:embed="rId3" cstate="print"/>
          <a:stretch>
            <a:fillRect/>
          </a:stretch>
        </p:blipFill>
        <p:spPr>
          <a:xfrm>
            <a:off x="0" y="4005064"/>
            <a:ext cx="4716016" cy="2852936"/>
          </a:xfrm>
          <a:prstGeom prst="rect">
            <a:avLst/>
          </a:prstGeom>
        </p:spPr>
      </p:pic>
      <p:pic>
        <p:nvPicPr>
          <p:cNvPr id="12" name="Рисунок 11" descr="34008_600.jpg"/>
          <p:cNvPicPr>
            <a:picLocks noChangeAspect="1"/>
          </p:cNvPicPr>
          <p:nvPr/>
        </p:nvPicPr>
        <p:blipFill>
          <a:blip r:embed="rId4" cstate="print"/>
          <a:stretch>
            <a:fillRect/>
          </a:stretch>
        </p:blipFill>
        <p:spPr>
          <a:xfrm>
            <a:off x="4716016" y="1268760"/>
            <a:ext cx="4427984" cy="2791197"/>
          </a:xfrm>
          <a:prstGeom prst="rect">
            <a:avLst/>
          </a:prstGeom>
        </p:spPr>
      </p:pic>
      <p:pic>
        <p:nvPicPr>
          <p:cNvPr id="11" name="Рисунок 10" descr="bwdFILE_4fb258a6dc807.jpg"/>
          <p:cNvPicPr>
            <a:picLocks noChangeAspect="1"/>
          </p:cNvPicPr>
          <p:nvPr/>
        </p:nvPicPr>
        <p:blipFill>
          <a:blip r:embed="rId5" cstate="print"/>
          <a:stretch>
            <a:fillRect/>
          </a:stretch>
        </p:blipFill>
        <p:spPr>
          <a:xfrm>
            <a:off x="0" y="1268760"/>
            <a:ext cx="4716016" cy="2808312"/>
          </a:xfrm>
          <a:prstGeom prst="rect">
            <a:avLst/>
          </a:prstGeom>
        </p:spPr>
      </p:pic>
      <p:sp>
        <p:nvSpPr>
          <p:cNvPr id="2" name="Заголовок 1"/>
          <p:cNvSpPr>
            <a:spLocks noGrp="1"/>
          </p:cNvSpPr>
          <p:nvPr>
            <p:ph type="title"/>
          </p:nvPr>
        </p:nvSpPr>
        <p:spPr>
          <a:xfrm>
            <a:off x="0" y="0"/>
            <a:ext cx="9144000" cy="1340768"/>
          </a:xfrm>
        </p:spPr>
        <p:txBody>
          <a:bodyPr>
            <a:noAutofit/>
          </a:bodyPr>
          <a:lstStyle/>
          <a:p>
            <a:r>
              <a:rPr lang="ru-RU" sz="2000" b="1" i="1" dirty="0" smtClean="0">
                <a:solidFill>
                  <a:schemeClr val="bg1"/>
                </a:solidFill>
              </a:rPr>
              <a:t>Комплексное плавание — плавательная дисциплина, в ходе которой спортсмены поочерёдно плывут четырьмя разными стилями. Первым идет баттерфляй, после него идет спина, брасс и в завершает комплекс кроль.</a:t>
            </a:r>
            <a:endParaRPr lang="ru-RU" sz="2000" b="1" i="1"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35</TotalTime>
  <Words>29</Words>
  <Application>Microsoft Office PowerPoint</Application>
  <PresentationFormat>Экран (4:3)</PresentationFormat>
  <Paragraphs>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Яркая</vt:lpstr>
      <vt:lpstr>Плавание.</vt:lpstr>
      <vt:lpstr>Презентация PowerPoint</vt:lpstr>
      <vt:lpstr>Презентация PowerPoint</vt:lpstr>
      <vt:lpstr>Презентация PowerPoint</vt:lpstr>
      <vt:lpstr>Презентация PowerPoint</vt:lpstr>
      <vt:lpstr>Комплексное плавание — плавательная дисциплина, в ходе которой спортсмены поочерёдно плывут четырьмя разными стилями. Первым идет баттерфляй, после него идет спина, брасс и в завершает комплекс кроль.</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Плавание.</dc:title>
  <dc:creator>ADMIN</dc:creator>
  <cp:lastModifiedBy>USER</cp:lastModifiedBy>
  <cp:revision>6</cp:revision>
  <dcterms:created xsi:type="dcterms:W3CDTF">2013-09-07T03:39:02Z</dcterms:created>
  <dcterms:modified xsi:type="dcterms:W3CDTF">2015-06-13T08:12:21Z</dcterms:modified>
</cp:coreProperties>
</file>